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A45615-84D2-4F50-8479-A9F97CCCF743}" v="2" dt="2022-11-09T05:42:19.86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C3A45615-84D2-4F50-8479-A9F97CCCF743}"/>
    <pc:docChg chg="modSld">
      <pc:chgData name="Leanne Manning" userId="730c7ce9-f6b4-453e-88a2-34d7f1a5ff9e" providerId="ADAL" clId="{C3A45615-84D2-4F50-8479-A9F97CCCF743}" dt="2022-11-09T05:44:18.373" v="29" actId="14100"/>
      <pc:docMkLst>
        <pc:docMk/>
      </pc:docMkLst>
      <pc:sldChg chg="addSp modSp mod">
        <pc:chgData name="Leanne Manning" userId="730c7ce9-f6b4-453e-88a2-34d7f1a5ff9e" providerId="ADAL" clId="{C3A45615-84D2-4F50-8479-A9F97CCCF743}" dt="2022-11-09T05:44:18.373" v="29" actId="14100"/>
        <pc:sldMkLst>
          <pc:docMk/>
          <pc:sldMk cId="0" sldId="256"/>
        </pc:sldMkLst>
        <pc:spChg chg="mod">
          <ac:chgData name="Leanne Manning" userId="730c7ce9-f6b4-453e-88a2-34d7f1a5ff9e" providerId="ADAL" clId="{C3A45615-84D2-4F50-8479-A9F97CCCF743}" dt="2022-11-09T05:44:18.373" v="29" actId="14100"/>
          <ac:spMkLst>
            <pc:docMk/>
            <pc:sldMk cId="0" sldId="256"/>
            <ac:spMk id="9" creationId="{00000000-0000-0000-0000-000000000000}"/>
          </ac:spMkLst>
        </pc:spChg>
        <pc:spChg chg="mod">
          <ac:chgData name="Leanne Manning" userId="730c7ce9-f6b4-453e-88a2-34d7f1a5ff9e" providerId="ADAL" clId="{C3A45615-84D2-4F50-8479-A9F97CCCF743}" dt="2022-11-09T05:28:39.297" v="1" actId="14100"/>
          <ac:spMkLst>
            <pc:docMk/>
            <pc:sldMk cId="0" sldId="256"/>
            <ac:spMk id="11" creationId="{00000000-0000-0000-0000-000000000000}"/>
          </ac:spMkLst>
        </pc:spChg>
        <pc:spChg chg="mod">
          <ac:chgData name="Leanne Manning" userId="730c7ce9-f6b4-453e-88a2-34d7f1a5ff9e" providerId="ADAL" clId="{C3A45615-84D2-4F50-8479-A9F97CCCF743}" dt="2022-11-09T05:31:25.393" v="4" actId="2711"/>
          <ac:spMkLst>
            <pc:docMk/>
            <pc:sldMk cId="0" sldId="256"/>
            <ac:spMk id="12" creationId="{00000000-0000-0000-0000-000000000000}"/>
          </ac:spMkLst>
        </pc:spChg>
        <pc:spChg chg="mod">
          <ac:chgData name="Leanne Manning" userId="730c7ce9-f6b4-453e-88a2-34d7f1a5ff9e" providerId="ADAL" clId="{C3A45615-84D2-4F50-8479-A9F97CCCF743}" dt="2022-11-09T05:41:15.541" v="9" actId="2711"/>
          <ac:spMkLst>
            <pc:docMk/>
            <pc:sldMk cId="0" sldId="256"/>
            <ac:spMk id="13" creationId="{00000000-0000-0000-0000-000000000000}"/>
          </ac:spMkLst>
        </pc:spChg>
        <pc:spChg chg="mod">
          <ac:chgData name="Leanne Manning" userId="730c7ce9-f6b4-453e-88a2-34d7f1a5ff9e" providerId="ADAL" clId="{C3A45615-84D2-4F50-8479-A9F97CCCF743}" dt="2022-11-09T05:31:09.869" v="3" actId="2711"/>
          <ac:spMkLst>
            <pc:docMk/>
            <pc:sldMk cId="0" sldId="256"/>
            <ac:spMk id="19" creationId="{00000000-0000-0000-0000-000000000000}"/>
          </ac:spMkLst>
        </pc:spChg>
        <pc:spChg chg="mod">
          <ac:chgData name="Leanne Manning" userId="730c7ce9-f6b4-453e-88a2-34d7f1a5ff9e" providerId="ADAL" clId="{C3A45615-84D2-4F50-8479-A9F97CCCF743}" dt="2022-11-09T05:40:05.893" v="5" actId="2711"/>
          <ac:spMkLst>
            <pc:docMk/>
            <pc:sldMk cId="0" sldId="256"/>
            <ac:spMk id="21" creationId="{00000000-0000-0000-0000-000000000000}"/>
          </ac:spMkLst>
        </pc:spChg>
        <pc:spChg chg="mod">
          <ac:chgData name="Leanne Manning" userId="730c7ce9-f6b4-453e-88a2-34d7f1a5ff9e" providerId="ADAL" clId="{C3A45615-84D2-4F50-8479-A9F97CCCF743}" dt="2022-11-09T05:41:33.039" v="10" actId="2711"/>
          <ac:spMkLst>
            <pc:docMk/>
            <pc:sldMk cId="0" sldId="256"/>
            <ac:spMk id="36" creationId="{00000000-0000-0000-0000-000000000000}"/>
          </ac:spMkLst>
        </pc:spChg>
        <pc:spChg chg="mod">
          <ac:chgData name="Leanne Manning" userId="730c7ce9-f6b4-453e-88a2-34d7f1a5ff9e" providerId="ADAL" clId="{C3A45615-84D2-4F50-8479-A9F97CCCF743}" dt="2022-11-09T05:41:33.039" v="10" actId="2711"/>
          <ac:spMkLst>
            <pc:docMk/>
            <pc:sldMk cId="0" sldId="256"/>
            <ac:spMk id="37" creationId="{00000000-0000-0000-0000-000000000000}"/>
          </ac:spMkLst>
        </pc:spChg>
        <pc:spChg chg="mod">
          <ac:chgData name="Leanne Manning" userId="730c7ce9-f6b4-453e-88a2-34d7f1a5ff9e" providerId="ADAL" clId="{C3A45615-84D2-4F50-8479-A9F97CCCF743}" dt="2022-11-09T05:42:31.187" v="14" actId="2711"/>
          <ac:spMkLst>
            <pc:docMk/>
            <pc:sldMk cId="0" sldId="256"/>
            <ac:spMk id="43" creationId="{00000000-0000-0000-0000-000000000000}"/>
          </ac:spMkLst>
        </pc:spChg>
        <pc:spChg chg="mod">
          <ac:chgData name="Leanne Manning" userId="730c7ce9-f6b4-453e-88a2-34d7f1a5ff9e" providerId="ADAL" clId="{C3A45615-84D2-4F50-8479-A9F97CCCF743}" dt="2022-11-09T05:43:13.658" v="20" actId="14100"/>
          <ac:spMkLst>
            <pc:docMk/>
            <pc:sldMk cId="0" sldId="256"/>
            <ac:spMk id="55" creationId="{00000000-0000-0000-0000-000000000000}"/>
          </ac:spMkLst>
        </pc:spChg>
        <pc:spChg chg="mod">
          <ac:chgData name="Leanne Manning" userId="730c7ce9-f6b4-453e-88a2-34d7f1a5ff9e" providerId="ADAL" clId="{C3A45615-84D2-4F50-8479-A9F97CCCF743}" dt="2022-11-09T05:31:09.869" v="3" actId="2711"/>
          <ac:spMkLst>
            <pc:docMk/>
            <pc:sldMk cId="0" sldId="256"/>
            <ac:spMk id="68" creationId="{00000000-0000-0000-0000-000000000000}"/>
          </ac:spMkLst>
        </pc:spChg>
        <pc:spChg chg="mod">
          <ac:chgData name="Leanne Manning" userId="730c7ce9-f6b4-453e-88a2-34d7f1a5ff9e" providerId="ADAL" clId="{C3A45615-84D2-4F50-8479-A9F97CCCF743}" dt="2022-11-09T05:40:29.081" v="6" actId="2711"/>
          <ac:spMkLst>
            <pc:docMk/>
            <pc:sldMk cId="0" sldId="256"/>
            <ac:spMk id="69" creationId="{00000000-0000-0000-0000-000000000000}"/>
          </ac:spMkLst>
        </pc:spChg>
        <pc:spChg chg="mod">
          <ac:chgData name="Leanne Manning" userId="730c7ce9-f6b4-453e-88a2-34d7f1a5ff9e" providerId="ADAL" clId="{C3A45615-84D2-4F50-8479-A9F97CCCF743}" dt="2022-11-09T05:40:40.657" v="7" actId="2711"/>
          <ac:spMkLst>
            <pc:docMk/>
            <pc:sldMk cId="0" sldId="256"/>
            <ac:spMk id="70" creationId="{00000000-0000-0000-0000-000000000000}"/>
          </ac:spMkLst>
        </pc:spChg>
        <pc:spChg chg="mod">
          <ac:chgData name="Leanne Manning" userId="730c7ce9-f6b4-453e-88a2-34d7f1a5ff9e" providerId="ADAL" clId="{C3A45615-84D2-4F50-8479-A9F97CCCF743}" dt="2022-11-09T05:41:33.039" v="10" actId="2711"/>
          <ac:spMkLst>
            <pc:docMk/>
            <pc:sldMk cId="0" sldId="256"/>
            <ac:spMk id="87" creationId="{00000000-0000-0000-0000-000000000000}"/>
          </ac:spMkLst>
        </pc:spChg>
        <pc:spChg chg="mod">
          <ac:chgData name="Leanne Manning" userId="730c7ce9-f6b4-453e-88a2-34d7f1a5ff9e" providerId="ADAL" clId="{C3A45615-84D2-4F50-8479-A9F97CCCF743}" dt="2022-11-09T05:41:33.039" v="10" actId="2711"/>
          <ac:spMkLst>
            <pc:docMk/>
            <pc:sldMk cId="0" sldId="256"/>
            <ac:spMk id="88" creationId="{00000000-0000-0000-0000-000000000000}"/>
          </ac:spMkLst>
        </pc:spChg>
        <pc:spChg chg="mod">
          <ac:chgData name="Leanne Manning" userId="730c7ce9-f6b4-453e-88a2-34d7f1a5ff9e" providerId="ADAL" clId="{C3A45615-84D2-4F50-8479-A9F97CCCF743}" dt="2022-11-09T05:42:31.187" v="14" actId="2711"/>
          <ac:spMkLst>
            <pc:docMk/>
            <pc:sldMk cId="0" sldId="256"/>
            <ac:spMk id="93" creationId="{00000000-0000-0000-0000-000000000000}"/>
          </ac:spMkLst>
        </pc:spChg>
        <pc:spChg chg="mod">
          <ac:chgData name="Leanne Manning" userId="730c7ce9-f6b4-453e-88a2-34d7f1a5ff9e" providerId="ADAL" clId="{C3A45615-84D2-4F50-8479-A9F97CCCF743}" dt="2022-11-09T05:43:42.201" v="27" actId="20577"/>
          <ac:spMkLst>
            <pc:docMk/>
            <pc:sldMk cId="0" sldId="256"/>
            <ac:spMk id="105" creationId="{00000000-0000-0000-0000-000000000000}"/>
          </ac:spMkLst>
        </pc:spChg>
        <pc:spChg chg="add mod">
          <ac:chgData name="Leanne Manning" userId="730c7ce9-f6b4-453e-88a2-34d7f1a5ff9e" providerId="ADAL" clId="{C3A45615-84D2-4F50-8479-A9F97CCCF743}" dt="2022-11-09T05:42:19.867" v="13" actId="571"/>
          <ac:spMkLst>
            <pc:docMk/>
            <pc:sldMk cId="0" sldId="256"/>
            <ac:spMk id="116" creationId="{B358EA85-40DF-C34F-E528-A88C1F4BCF34}"/>
          </ac:spMkLst>
        </pc:spChg>
        <pc:spChg chg="add mod">
          <ac:chgData name="Leanne Manning" userId="730c7ce9-f6b4-453e-88a2-34d7f1a5ff9e" providerId="ADAL" clId="{C3A45615-84D2-4F50-8479-A9F97CCCF743}" dt="2022-11-09T05:42:19.867" v="13" actId="571"/>
          <ac:spMkLst>
            <pc:docMk/>
            <pc:sldMk cId="0" sldId="256"/>
            <ac:spMk id="117" creationId="{1565F267-C5C4-782F-B17D-0971537155A2}"/>
          </ac:spMkLst>
        </pc:spChg>
        <pc:spChg chg="add mod">
          <ac:chgData name="Leanne Manning" userId="730c7ce9-f6b4-453e-88a2-34d7f1a5ff9e" providerId="ADAL" clId="{C3A45615-84D2-4F50-8479-A9F97CCCF743}" dt="2022-11-09T05:42:19.867" v="13" actId="571"/>
          <ac:spMkLst>
            <pc:docMk/>
            <pc:sldMk cId="0" sldId="256"/>
            <ac:spMk id="118" creationId="{A0207BF4-4CC4-0058-8631-188F19972D73}"/>
          </ac:spMkLst>
        </pc:spChg>
        <pc:graphicFrameChg chg="modGraphic">
          <ac:chgData name="Leanne Manning" userId="730c7ce9-f6b4-453e-88a2-34d7f1a5ff9e" providerId="ADAL" clId="{C3A45615-84D2-4F50-8479-A9F97CCCF743}" dt="2022-11-09T05:30:33.536" v="2" actId="2711"/>
          <ac:graphicFrameMkLst>
            <pc:docMk/>
            <pc:sldMk cId="0" sldId="256"/>
            <ac:graphicFrameMk id="15" creationId="{00000000-0000-0000-0000-000000000000}"/>
          </ac:graphicFrameMkLst>
        </pc:graphicFrameChg>
        <pc:graphicFrameChg chg="modGraphic">
          <ac:chgData name="Leanne Manning" userId="730c7ce9-f6b4-453e-88a2-34d7f1a5ff9e" providerId="ADAL" clId="{C3A45615-84D2-4F50-8479-A9F97CCCF743}" dt="2022-11-09T05:41:46.711" v="11" actId="2711"/>
          <ac:graphicFrameMkLst>
            <pc:docMk/>
            <pc:sldMk cId="0" sldId="256"/>
            <ac:graphicFrameMk id="38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9448" y="6498742"/>
            <a:ext cx="53975" cy="1187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00" spc="-114" dirty="0">
                <a:solidFill>
                  <a:srgbClr val="B68150"/>
                </a:solidFill>
                <a:latin typeface="Century Gothic"/>
                <a:cs typeface="Century Gothic"/>
              </a:rPr>
              <a:t>1</a:t>
            </a:r>
            <a:endParaRPr sz="600">
              <a:latin typeface="Century Gothic"/>
              <a:cs typeface="Century Gothic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775398"/>
            <a:ext cx="763905" cy="6083300"/>
            <a:chOff x="0" y="775398"/>
            <a:chExt cx="763905" cy="6083300"/>
          </a:xfrm>
        </p:grpSpPr>
        <p:sp>
          <p:nvSpPr>
            <p:cNvPr id="4" name="object 4"/>
            <p:cNvSpPr/>
            <p:nvPr/>
          </p:nvSpPr>
          <p:spPr>
            <a:xfrm>
              <a:off x="0" y="839724"/>
              <a:ext cx="734695" cy="0"/>
            </a:xfrm>
            <a:custGeom>
              <a:avLst/>
              <a:gdLst/>
              <a:ahLst/>
              <a:cxnLst/>
              <a:rect l="l" t="t" r="r" b="b"/>
              <a:pathLst>
                <a:path w="734695">
                  <a:moveTo>
                    <a:pt x="0" y="0"/>
                  </a:moveTo>
                  <a:lnTo>
                    <a:pt x="734428" y="0"/>
                  </a:lnTo>
                </a:path>
              </a:pathLst>
            </a:custGeom>
            <a:ln w="15875">
              <a:solidFill>
                <a:srgbClr val="B6815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1286" y="775398"/>
              <a:ext cx="122555" cy="12865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702563" y="906780"/>
              <a:ext cx="0" cy="5951855"/>
            </a:xfrm>
            <a:custGeom>
              <a:avLst/>
              <a:gdLst/>
              <a:ahLst/>
              <a:cxnLst/>
              <a:rect l="l" t="t" r="r" b="b"/>
              <a:pathLst>
                <a:path h="5951855">
                  <a:moveTo>
                    <a:pt x="0" y="5951644"/>
                  </a:moveTo>
                  <a:lnTo>
                    <a:pt x="0" y="0"/>
                  </a:lnTo>
                </a:path>
              </a:pathLst>
            </a:custGeom>
            <a:ln w="15875">
              <a:solidFill>
                <a:srgbClr val="B6815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761" y="494537"/>
            <a:ext cx="7618095" cy="18415"/>
          </a:xfrm>
          <a:custGeom>
            <a:avLst/>
            <a:gdLst/>
            <a:ahLst/>
            <a:cxnLst/>
            <a:rect l="l" t="t" r="r" b="b"/>
            <a:pathLst>
              <a:path w="7618095" h="18415">
                <a:moveTo>
                  <a:pt x="0" y="0"/>
                </a:moveTo>
                <a:lnTo>
                  <a:pt x="7618095" y="18414"/>
                </a:lnTo>
              </a:path>
            </a:pathLst>
          </a:custGeom>
          <a:ln w="1905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492490" y="515873"/>
            <a:ext cx="604520" cy="0"/>
          </a:xfrm>
          <a:custGeom>
            <a:avLst/>
            <a:gdLst/>
            <a:ahLst/>
            <a:cxnLst/>
            <a:rect l="l" t="t" r="r" b="b"/>
            <a:pathLst>
              <a:path w="604520">
                <a:moveTo>
                  <a:pt x="0" y="0"/>
                </a:moveTo>
                <a:lnTo>
                  <a:pt x="604265" y="0"/>
                </a:lnTo>
              </a:path>
            </a:pathLst>
          </a:custGeom>
          <a:ln w="1905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698104" y="367029"/>
            <a:ext cx="79438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190" dirty="0">
                <a:latin typeface="Montserrat SemiBold" pitchFamily="2" charset="0"/>
                <a:cs typeface="Century Gothic"/>
              </a:rPr>
              <a:t>S</a:t>
            </a:r>
            <a:r>
              <a:rPr sz="1600" spc="390" dirty="0">
                <a:latin typeface="Montserrat SemiBold" pitchFamily="2" charset="0"/>
                <a:cs typeface="Century Gothic"/>
              </a:rPr>
              <a:t> </a:t>
            </a:r>
            <a:r>
              <a:rPr sz="1600" dirty="0">
                <a:latin typeface="Montserrat SemiBold" pitchFamily="2" charset="0"/>
                <a:cs typeface="Century Gothic"/>
              </a:rPr>
              <a:t>A</a:t>
            </a:r>
            <a:r>
              <a:rPr sz="1600" spc="390" dirty="0">
                <a:latin typeface="Montserrat SemiBold" pitchFamily="2" charset="0"/>
                <a:cs typeface="Century Gothic"/>
              </a:rPr>
              <a:t> </a:t>
            </a:r>
            <a:r>
              <a:rPr sz="1600" spc="55" dirty="0">
                <a:latin typeface="Montserrat SemiBold" pitchFamily="2" charset="0"/>
                <a:cs typeface="Century Gothic"/>
              </a:rPr>
              <a:t>N</a:t>
            </a:r>
            <a:endParaRPr sz="1600" dirty="0">
              <a:latin typeface="Montserrat SemiBold" pitchFamily="2" charset="0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29739" y="2147316"/>
            <a:ext cx="6480175" cy="2057400"/>
          </a:xfrm>
          <a:custGeom>
            <a:avLst/>
            <a:gdLst/>
            <a:ahLst/>
            <a:cxnLst/>
            <a:rect l="l" t="t" r="r" b="b"/>
            <a:pathLst>
              <a:path w="6480175" h="2057400">
                <a:moveTo>
                  <a:pt x="6480048" y="0"/>
                </a:moveTo>
                <a:lnTo>
                  <a:pt x="0" y="0"/>
                </a:lnTo>
                <a:lnTo>
                  <a:pt x="0" y="2057399"/>
                </a:lnTo>
                <a:lnTo>
                  <a:pt x="6480048" y="2057399"/>
                </a:lnTo>
                <a:lnTo>
                  <a:pt x="6480048" y="0"/>
                </a:lnTo>
                <a:close/>
              </a:path>
            </a:pathLst>
          </a:custGeom>
          <a:solidFill>
            <a:srgbClr val="EAE7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011427" y="755285"/>
            <a:ext cx="3421063" cy="579004"/>
          </a:xfrm>
          <a:prstGeom prst="rect">
            <a:avLst/>
          </a:prstGeom>
        </p:spPr>
        <p:txBody>
          <a:bodyPr vert="horz" wrap="square" lIns="0" tIns="425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750" b="1" spc="145" dirty="0">
                <a:solidFill>
                  <a:srgbClr val="B68150"/>
                </a:solidFill>
                <a:latin typeface="Montserrat SemiBold" pitchFamily="2" charset="0"/>
                <a:cs typeface="Calibri"/>
              </a:rPr>
              <a:t>WEALTH</a:t>
            </a:r>
            <a:r>
              <a:rPr sz="750" b="1" spc="165" dirty="0">
                <a:solidFill>
                  <a:srgbClr val="B68150"/>
                </a:solidFill>
                <a:latin typeface="Montserrat SemiBold" pitchFamily="2" charset="0"/>
                <a:cs typeface="Calibri"/>
              </a:rPr>
              <a:t> </a:t>
            </a:r>
            <a:r>
              <a:rPr sz="750" b="1" spc="120" dirty="0">
                <a:solidFill>
                  <a:srgbClr val="B68150"/>
                </a:solidFill>
                <a:latin typeface="Montserrat SemiBold" pitchFamily="2" charset="0"/>
                <a:cs typeface="Calibri"/>
              </a:rPr>
              <a:t>ORGANISATIONAL</a:t>
            </a:r>
            <a:r>
              <a:rPr sz="750" b="1" spc="195" dirty="0">
                <a:solidFill>
                  <a:srgbClr val="B68150"/>
                </a:solidFill>
                <a:latin typeface="Montserrat SemiBold" pitchFamily="2" charset="0"/>
                <a:cs typeface="Calibri"/>
              </a:rPr>
              <a:t> </a:t>
            </a:r>
            <a:r>
              <a:rPr sz="750" b="1" spc="120" dirty="0">
                <a:solidFill>
                  <a:srgbClr val="B68150"/>
                </a:solidFill>
                <a:latin typeface="Montserrat SemiBold" pitchFamily="2" charset="0"/>
                <a:cs typeface="Calibri"/>
              </a:rPr>
              <a:t>PROGRAM</a:t>
            </a:r>
            <a:endParaRPr sz="750" dirty="0">
              <a:latin typeface="Montserrat SemiBold" pitchFamily="2" charset="0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150" dirty="0">
                <a:solidFill>
                  <a:srgbClr val="2D3841"/>
                </a:solidFill>
                <a:latin typeface="Montserrat SemiBold" pitchFamily="2" charset="0"/>
                <a:cs typeface="Century Gothic"/>
              </a:rPr>
              <a:t>Appointed</a:t>
            </a:r>
            <a:r>
              <a:rPr sz="2150" spc="440" dirty="0">
                <a:solidFill>
                  <a:srgbClr val="2D3841"/>
                </a:solidFill>
                <a:latin typeface="Montserrat SemiBold" pitchFamily="2" charset="0"/>
                <a:cs typeface="Century Gothic"/>
              </a:rPr>
              <a:t> </a:t>
            </a:r>
            <a:r>
              <a:rPr sz="2150" spc="90" dirty="0">
                <a:solidFill>
                  <a:srgbClr val="2D3841"/>
                </a:solidFill>
                <a:latin typeface="Montserrat SemiBold" pitchFamily="2" charset="0"/>
                <a:cs typeface="Century Gothic"/>
              </a:rPr>
              <a:t>Attorneys</a:t>
            </a:r>
            <a:endParaRPr sz="2150" dirty="0">
              <a:latin typeface="Montserrat SemiBold" pitchFamily="2" charset="0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59660" y="2945638"/>
            <a:ext cx="286385" cy="47053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ts val="615"/>
              </a:lnSpc>
              <a:spcBef>
                <a:spcPts val="90"/>
              </a:spcBef>
            </a:pPr>
            <a:r>
              <a:rPr sz="550" spc="6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PHASE</a:t>
            </a:r>
            <a:endParaRPr sz="550" dirty="0">
              <a:latin typeface="Montserrat" pitchFamily="2" charset="0"/>
              <a:cs typeface="Century Gothic"/>
            </a:endParaRPr>
          </a:p>
          <a:p>
            <a:pPr marL="3810" algn="ctr">
              <a:lnSpc>
                <a:spcPts val="2895"/>
              </a:lnSpc>
            </a:pPr>
            <a:r>
              <a:rPr sz="2450" b="1" spc="-310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1</a:t>
            </a:r>
            <a:endParaRPr sz="2450" dirty="0">
              <a:latin typeface="Montserrat" pitchFamily="2" charset="0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59660" y="4323334"/>
            <a:ext cx="286385" cy="53732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615"/>
              </a:lnSpc>
              <a:spcBef>
                <a:spcPts val="90"/>
              </a:spcBef>
            </a:pPr>
            <a:r>
              <a:rPr sz="550" spc="60" dirty="0">
                <a:solidFill>
                  <a:srgbClr val="2D3841"/>
                </a:solidFill>
                <a:latin typeface="Montserrat" pitchFamily="2" charset="0"/>
                <a:cs typeface="Century Gothic"/>
              </a:rPr>
              <a:t>PHASE</a:t>
            </a:r>
            <a:endParaRPr sz="550" dirty="0">
              <a:latin typeface="Montserrat" pitchFamily="2" charset="0"/>
              <a:cs typeface="Century Gothic"/>
            </a:endParaRPr>
          </a:p>
          <a:p>
            <a:pPr marL="55244">
              <a:lnSpc>
                <a:spcPts val="2895"/>
              </a:lnSpc>
            </a:pPr>
            <a:r>
              <a:rPr sz="2450" b="1" spc="180" dirty="0">
                <a:solidFill>
                  <a:srgbClr val="2D3841"/>
                </a:solidFill>
                <a:latin typeface="Montserrat" pitchFamily="2" charset="0"/>
                <a:cs typeface="Calibri"/>
              </a:rPr>
              <a:t>2</a:t>
            </a:r>
            <a:endParaRPr sz="2450" dirty="0">
              <a:latin typeface="Montserrat" pitchFamily="2" charset="0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734311" y="5568696"/>
            <a:ext cx="6475730" cy="0"/>
          </a:xfrm>
          <a:custGeom>
            <a:avLst/>
            <a:gdLst/>
            <a:ahLst/>
            <a:cxnLst/>
            <a:rect l="l" t="t" r="r" b="b"/>
            <a:pathLst>
              <a:path w="6475730">
                <a:moveTo>
                  <a:pt x="0" y="0"/>
                </a:moveTo>
                <a:lnTo>
                  <a:pt x="6475603" y="0"/>
                </a:lnTo>
              </a:path>
            </a:pathLst>
          </a:custGeom>
          <a:ln w="12700">
            <a:solidFill>
              <a:srgbClr val="2D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5" name="objec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66318"/>
              </p:ext>
            </p:extLst>
          </p:nvPr>
        </p:nvGraphicFramePr>
        <p:xfrm>
          <a:off x="5535546" y="1462871"/>
          <a:ext cx="1959609" cy="368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4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565">
                <a:tc>
                  <a:txBody>
                    <a:bodyPr/>
                    <a:lstStyle/>
                    <a:p>
                      <a:pPr marL="15875">
                        <a:lnSpc>
                          <a:spcPts val="465"/>
                        </a:lnSpc>
                      </a:pPr>
                      <a:r>
                        <a:rPr sz="400" b="1" spc="-20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DATE</a:t>
                      </a:r>
                      <a:r>
                        <a:rPr sz="400" b="1" spc="-5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400" b="1" spc="-10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EPOA</a:t>
                      </a:r>
                      <a:r>
                        <a:rPr sz="400" b="1" spc="-5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400" b="1" spc="-10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PREPARED:</a:t>
                      </a:r>
                      <a:endParaRPr sz="40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ts val="465"/>
                        </a:lnSpc>
                      </a:pPr>
                      <a:r>
                        <a:rPr sz="400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28</a:t>
                      </a:r>
                      <a:r>
                        <a:rPr sz="400" spc="15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400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February</a:t>
                      </a:r>
                      <a:r>
                        <a:rPr sz="400" spc="70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400" spc="-20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2022</a:t>
                      </a:r>
                      <a:endParaRPr sz="400">
                        <a:latin typeface="Montserrat" pitchFamily="2" charset="0"/>
                        <a:cs typeface="Century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60">
                <a:tc>
                  <a:txBody>
                    <a:bodyPr/>
                    <a:lstStyle/>
                    <a:p>
                      <a:pPr marL="1587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400" b="1" spc="-40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SOLICITOR</a:t>
                      </a:r>
                      <a:r>
                        <a:rPr sz="400" b="1" spc="5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400" b="1" spc="-10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WHO</a:t>
                      </a:r>
                      <a:r>
                        <a:rPr sz="400" b="1" spc="10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400" b="1" spc="-20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PREPARED</a:t>
                      </a:r>
                      <a:r>
                        <a:rPr sz="400" b="1" spc="35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400" b="1" spc="-20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EPOA:</a:t>
                      </a:r>
                      <a:endParaRPr sz="4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2065" marB="0"/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400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XYZ</a:t>
                      </a:r>
                      <a:r>
                        <a:rPr sz="400" spc="80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400" spc="-10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Lawyers</a:t>
                      </a:r>
                      <a:endParaRPr sz="400">
                        <a:latin typeface="Montserrat" pitchFamily="2" charset="0"/>
                        <a:cs typeface="Century Gothic"/>
                      </a:endParaRPr>
                    </a:p>
                  </a:txBody>
                  <a:tcPr marL="0" marR="0" marT="1206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360">
                <a:tc>
                  <a:txBody>
                    <a:bodyPr/>
                    <a:lstStyle/>
                    <a:p>
                      <a:pPr marL="158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400" b="1" spc="-30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LOCATION</a:t>
                      </a:r>
                      <a:r>
                        <a:rPr sz="400" b="1" spc="25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400" b="1" spc="-10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OF</a:t>
                      </a:r>
                      <a:r>
                        <a:rPr sz="400" b="1" spc="-15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400" b="1" spc="-40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ORIGINAL</a:t>
                      </a:r>
                      <a:r>
                        <a:rPr sz="400" b="1" spc="20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400" b="1" spc="-10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EPOA:</a:t>
                      </a:r>
                      <a:endParaRPr sz="40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8890" marB="0"/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400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XYZ</a:t>
                      </a:r>
                      <a:r>
                        <a:rPr sz="400" spc="30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400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Lawyers</a:t>
                      </a:r>
                      <a:r>
                        <a:rPr sz="400" spc="75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400" dirty="0">
                          <a:solidFill>
                            <a:srgbClr val="A6A6A6"/>
                          </a:solidFill>
                          <a:latin typeface="Montserrat" pitchFamily="2" charset="0"/>
                          <a:cs typeface="Calibri"/>
                        </a:rPr>
                        <a:t>–</a:t>
                      </a:r>
                      <a:r>
                        <a:rPr sz="400" spc="60" dirty="0">
                          <a:solidFill>
                            <a:srgbClr val="A6A6A6"/>
                          </a:solidFill>
                          <a:latin typeface="Montserrat" pitchFamily="2" charset="0"/>
                          <a:cs typeface="Calibri"/>
                        </a:rPr>
                        <a:t> </a:t>
                      </a:r>
                      <a:r>
                        <a:rPr sz="400" spc="-85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1</a:t>
                      </a:r>
                      <a:r>
                        <a:rPr sz="400" spc="50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400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Big</a:t>
                      </a:r>
                      <a:r>
                        <a:rPr sz="400" spc="30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400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Street</a:t>
                      </a:r>
                      <a:r>
                        <a:rPr sz="400" spc="75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400" spc="-10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Bedrock</a:t>
                      </a:r>
                      <a:endParaRPr sz="400" dirty="0">
                        <a:latin typeface="Montserrat" pitchFamily="2" charset="0"/>
                        <a:cs typeface="Century Gothic"/>
                      </a:endParaRPr>
                    </a:p>
                  </a:txBody>
                  <a:tcPr marL="0" marR="0" marT="889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565">
                <a:tc>
                  <a:txBody>
                    <a:bodyPr/>
                    <a:lstStyle/>
                    <a:p>
                      <a:pPr marL="15875">
                        <a:lnSpc>
                          <a:spcPts val="400"/>
                        </a:lnSpc>
                        <a:spcBef>
                          <a:spcPts val="95"/>
                        </a:spcBef>
                      </a:pPr>
                      <a:r>
                        <a:rPr sz="400" b="1" spc="-35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FINANCIAL</a:t>
                      </a:r>
                      <a:r>
                        <a:rPr sz="400" b="1" spc="15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400" b="1" spc="-10" dirty="0">
                          <a:solidFill>
                            <a:srgbClr val="A6A6A6"/>
                          </a:solidFill>
                          <a:latin typeface="Montserrat" pitchFamily="2" charset="0"/>
                          <a:cs typeface="Verdana"/>
                        </a:rPr>
                        <a:t>ADVISOR:</a:t>
                      </a:r>
                      <a:endParaRPr sz="40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2065" marB="0"/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ts val="400"/>
                        </a:lnSpc>
                        <a:spcBef>
                          <a:spcPts val="95"/>
                        </a:spcBef>
                      </a:pPr>
                      <a:r>
                        <a:rPr sz="400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Ms</a:t>
                      </a:r>
                      <a:r>
                        <a:rPr sz="400" spc="25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400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Financial</a:t>
                      </a:r>
                      <a:r>
                        <a:rPr sz="400" spc="95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400" spc="-10" dirty="0">
                          <a:solidFill>
                            <a:srgbClr val="A6A6A6"/>
                          </a:solidFill>
                          <a:latin typeface="Montserrat" pitchFamily="2" charset="0"/>
                          <a:cs typeface="Century Gothic"/>
                        </a:rPr>
                        <a:t>Adviser</a:t>
                      </a:r>
                      <a:endParaRPr sz="400" dirty="0">
                        <a:latin typeface="Montserrat" pitchFamily="2" charset="0"/>
                        <a:cs typeface="Century Gothic"/>
                      </a:endParaRPr>
                    </a:p>
                  </a:txBody>
                  <a:tcPr marL="0" marR="0" marT="1206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6" name="object 16"/>
          <p:cNvGrpSpPr/>
          <p:nvPr/>
        </p:nvGrpSpPr>
        <p:grpSpPr>
          <a:xfrm>
            <a:off x="2432050" y="2645664"/>
            <a:ext cx="1833880" cy="695325"/>
            <a:chOff x="2432050" y="2645664"/>
            <a:chExt cx="1833880" cy="695325"/>
          </a:xfrm>
        </p:grpSpPr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32050" y="3087370"/>
              <a:ext cx="253492" cy="253491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2793746" y="2645663"/>
              <a:ext cx="1471930" cy="247015"/>
            </a:xfrm>
            <a:custGeom>
              <a:avLst/>
              <a:gdLst/>
              <a:ahLst/>
              <a:cxnLst/>
              <a:rect l="l" t="t" r="r" b="b"/>
              <a:pathLst>
                <a:path w="1471929" h="247014">
                  <a:moveTo>
                    <a:pt x="1471676" y="187579"/>
                  </a:moveTo>
                  <a:lnTo>
                    <a:pt x="1471422" y="183515"/>
                  </a:lnTo>
                  <a:lnTo>
                    <a:pt x="1466088" y="178943"/>
                  </a:lnTo>
                  <a:lnTo>
                    <a:pt x="1462151" y="179197"/>
                  </a:lnTo>
                  <a:lnTo>
                    <a:pt x="1459865" y="181864"/>
                  </a:lnTo>
                  <a:lnTo>
                    <a:pt x="1426464" y="220040"/>
                  </a:lnTo>
                  <a:lnTo>
                    <a:pt x="1426464" y="117602"/>
                  </a:lnTo>
                  <a:lnTo>
                    <a:pt x="1426464" y="104902"/>
                  </a:lnTo>
                  <a:lnTo>
                    <a:pt x="743712" y="104902"/>
                  </a:lnTo>
                  <a:lnTo>
                    <a:pt x="743712" y="103378"/>
                  </a:lnTo>
                  <a:lnTo>
                    <a:pt x="743712" y="0"/>
                  </a:lnTo>
                  <a:lnTo>
                    <a:pt x="731012" y="0"/>
                  </a:lnTo>
                  <a:lnTo>
                    <a:pt x="731012" y="1524"/>
                  </a:lnTo>
                  <a:lnTo>
                    <a:pt x="727964" y="1524"/>
                  </a:lnTo>
                  <a:lnTo>
                    <a:pt x="727964" y="103378"/>
                  </a:lnTo>
                  <a:lnTo>
                    <a:pt x="45212" y="103378"/>
                  </a:lnTo>
                  <a:lnTo>
                    <a:pt x="45212" y="218376"/>
                  </a:lnTo>
                  <a:lnTo>
                    <a:pt x="11938" y="180340"/>
                  </a:lnTo>
                  <a:lnTo>
                    <a:pt x="9525" y="177673"/>
                  </a:lnTo>
                  <a:lnTo>
                    <a:pt x="5588" y="177419"/>
                  </a:lnTo>
                  <a:lnTo>
                    <a:pt x="254" y="181991"/>
                  </a:lnTo>
                  <a:lnTo>
                    <a:pt x="0" y="186055"/>
                  </a:lnTo>
                  <a:lnTo>
                    <a:pt x="2286" y="188722"/>
                  </a:lnTo>
                  <a:lnTo>
                    <a:pt x="51562" y="244983"/>
                  </a:lnTo>
                  <a:lnTo>
                    <a:pt x="60007" y="235331"/>
                  </a:lnTo>
                  <a:lnTo>
                    <a:pt x="100838" y="188722"/>
                  </a:lnTo>
                  <a:lnTo>
                    <a:pt x="103124" y="186055"/>
                  </a:lnTo>
                  <a:lnTo>
                    <a:pt x="102870" y="181991"/>
                  </a:lnTo>
                  <a:lnTo>
                    <a:pt x="97536" y="177419"/>
                  </a:lnTo>
                  <a:lnTo>
                    <a:pt x="93599" y="177673"/>
                  </a:lnTo>
                  <a:lnTo>
                    <a:pt x="91186" y="180340"/>
                  </a:lnTo>
                  <a:lnTo>
                    <a:pt x="57912" y="218376"/>
                  </a:lnTo>
                  <a:lnTo>
                    <a:pt x="57912" y="116078"/>
                  </a:lnTo>
                  <a:lnTo>
                    <a:pt x="727964" y="116078"/>
                  </a:lnTo>
                  <a:lnTo>
                    <a:pt x="727964" y="117602"/>
                  </a:lnTo>
                  <a:lnTo>
                    <a:pt x="1413764" y="117602"/>
                  </a:lnTo>
                  <a:lnTo>
                    <a:pt x="1413764" y="219900"/>
                  </a:lnTo>
                  <a:lnTo>
                    <a:pt x="1380490" y="181864"/>
                  </a:lnTo>
                  <a:lnTo>
                    <a:pt x="1378204" y="179197"/>
                  </a:lnTo>
                  <a:lnTo>
                    <a:pt x="1374140" y="178943"/>
                  </a:lnTo>
                  <a:lnTo>
                    <a:pt x="1371473" y="181229"/>
                  </a:lnTo>
                  <a:lnTo>
                    <a:pt x="1368933" y="183515"/>
                  </a:lnTo>
                  <a:lnTo>
                    <a:pt x="1368552" y="187579"/>
                  </a:lnTo>
                  <a:lnTo>
                    <a:pt x="1370965" y="190246"/>
                  </a:lnTo>
                  <a:lnTo>
                    <a:pt x="1420114" y="246507"/>
                  </a:lnTo>
                  <a:lnTo>
                    <a:pt x="1428559" y="236855"/>
                  </a:lnTo>
                  <a:lnTo>
                    <a:pt x="1469390" y="190246"/>
                  </a:lnTo>
                  <a:lnTo>
                    <a:pt x="1471676" y="187579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420871" y="2545461"/>
            <a:ext cx="209550" cy="85921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b="1" spc="-20" dirty="0">
                <a:solidFill>
                  <a:srgbClr val="2D3841"/>
                </a:solidFill>
                <a:latin typeface="Montserrat" pitchFamily="2" charset="0"/>
                <a:cs typeface="Verdana"/>
              </a:rPr>
              <a:t>JACK</a:t>
            </a:r>
            <a:endParaRPr sz="450" dirty="0">
              <a:latin typeface="Montserrat" pitchFamily="2" charset="0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45155" y="2945638"/>
            <a:ext cx="3949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27305">
              <a:lnSpc>
                <a:spcPct val="100000"/>
              </a:lnSpc>
              <a:spcBef>
                <a:spcPts val="90"/>
              </a:spcBef>
            </a:pPr>
            <a:r>
              <a:rPr sz="550" b="1" spc="-10" dirty="0">
                <a:solidFill>
                  <a:srgbClr val="2D3841"/>
                </a:solidFill>
                <a:latin typeface="Verdana"/>
                <a:cs typeface="Verdana"/>
              </a:rPr>
              <a:t>HEALTH</a:t>
            </a:r>
            <a:r>
              <a:rPr sz="550" b="1" spc="500" dirty="0">
                <a:solidFill>
                  <a:srgbClr val="2D3841"/>
                </a:solidFill>
                <a:latin typeface="Verdana"/>
                <a:cs typeface="Verdana"/>
              </a:rPr>
              <a:t> </a:t>
            </a:r>
            <a:r>
              <a:rPr sz="550" b="1" spc="-10" dirty="0">
                <a:solidFill>
                  <a:srgbClr val="2D3841"/>
                </a:solidFill>
                <a:latin typeface="Verdana"/>
                <a:cs typeface="Verdana"/>
              </a:rPr>
              <a:t>MATTERS</a:t>
            </a:r>
            <a:endParaRPr sz="550" dirty="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12540" y="2945638"/>
            <a:ext cx="793750" cy="961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b="1" spc="-20" dirty="0">
                <a:solidFill>
                  <a:srgbClr val="2D3841"/>
                </a:solidFill>
                <a:latin typeface="Montserrat" pitchFamily="2" charset="0"/>
                <a:cs typeface="Verdana"/>
              </a:rPr>
              <a:t>FINACIAL</a:t>
            </a:r>
            <a:r>
              <a:rPr sz="550" b="1" spc="35" dirty="0">
                <a:solidFill>
                  <a:srgbClr val="2D3841"/>
                </a:solidFill>
                <a:latin typeface="Montserrat" pitchFamily="2" charset="0"/>
                <a:cs typeface="Verdana"/>
              </a:rPr>
              <a:t> </a:t>
            </a:r>
            <a:r>
              <a:rPr sz="550" b="1" spc="-10" dirty="0">
                <a:solidFill>
                  <a:srgbClr val="2D3841"/>
                </a:solidFill>
                <a:latin typeface="Montserrat" pitchFamily="2" charset="0"/>
                <a:cs typeface="Verdana"/>
              </a:rPr>
              <a:t>MATTERS</a:t>
            </a:r>
            <a:endParaRPr sz="550" dirty="0">
              <a:latin typeface="Montserrat" pitchFamily="2" charset="0"/>
              <a:cs typeface="Verdana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240279" y="2246122"/>
            <a:ext cx="1414780" cy="1952625"/>
            <a:chOff x="2240279" y="2246122"/>
            <a:chExt cx="1414780" cy="1952625"/>
          </a:xfrm>
        </p:grpSpPr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92881" y="3087369"/>
              <a:ext cx="253492" cy="253491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01313" y="2246122"/>
              <a:ext cx="253491" cy="251967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2781553" y="3621024"/>
              <a:ext cx="103505" cy="577850"/>
            </a:xfrm>
            <a:custGeom>
              <a:avLst/>
              <a:gdLst/>
              <a:ahLst/>
              <a:cxnLst/>
              <a:rect l="l" t="t" r="r" b="b"/>
              <a:pathLst>
                <a:path w="103505" h="577850">
                  <a:moveTo>
                    <a:pt x="5587" y="509905"/>
                  </a:moveTo>
                  <a:lnTo>
                    <a:pt x="2920" y="512190"/>
                  </a:lnTo>
                  <a:lnTo>
                    <a:pt x="253" y="514603"/>
                  </a:lnTo>
                  <a:lnTo>
                    <a:pt x="0" y="518540"/>
                  </a:lnTo>
                  <a:lnTo>
                    <a:pt x="2285" y="521207"/>
                  </a:lnTo>
                  <a:lnTo>
                    <a:pt x="51562" y="577469"/>
                  </a:lnTo>
                  <a:lnTo>
                    <a:pt x="60015" y="567817"/>
                  </a:lnTo>
                  <a:lnTo>
                    <a:pt x="45212" y="567817"/>
                  </a:lnTo>
                  <a:lnTo>
                    <a:pt x="45212" y="550853"/>
                  </a:lnTo>
                  <a:lnTo>
                    <a:pt x="11937" y="512825"/>
                  </a:lnTo>
                  <a:lnTo>
                    <a:pt x="9525" y="510158"/>
                  </a:lnTo>
                  <a:lnTo>
                    <a:pt x="5587" y="509905"/>
                  </a:lnTo>
                  <a:close/>
                </a:path>
                <a:path w="103505" h="577850">
                  <a:moveTo>
                    <a:pt x="45212" y="550853"/>
                  </a:moveTo>
                  <a:lnTo>
                    <a:pt x="45212" y="567817"/>
                  </a:lnTo>
                  <a:lnTo>
                    <a:pt x="57912" y="567817"/>
                  </a:lnTo>
                  <a:lnTo>
                    <a:pt x="57912" y="563626"/>
                  </a:lnTo>
                  <a:lnTo>
                    <a:pt x="46735" y="563626"/>
                  </a:lnTo>
                  <a:lnTo>
                    <a:pt x="51561" y="558110"/>
                  </a:lnTo>
                  <a:lnTo>
                    <a:pt x="45212" y="550853"/>
                  </a:lnTo>
                  <a:close/>
                </a:path>
                <a:path w="103505" h="577850">
                  <a:moveTo>
                    <a:pt x="97535" y="509905"/>
                  </a:moveTo>
                  <a:lnTo>
                    <a:pt x="93598" y="510158"/>
                  </a:lnTo>
                  <a:lnTo>
                    <a:pt x="91185" y="512825"/>
                  </a:lnTo>
                  <a:lnTo>
                    <a:pt x="57912" y="550853"/>
                  </a:lnTo>
                  <a:lnTo>
                    <a:pt x="57912" y="567817"/>
                  </a:lnTo>
                  <a:lnTo>
                    <a:pt x="60015" y="567817"/>
                  </a:lnTo>
                  <a:lnTo>
                    <a:pt x="100837" y="521207"/>
                  </a:lnTo>
                  <a:lnTo>
                    <a:pt x="103123" y="518540"/>
                  </a:lnTo>
                  <a:lnTo>
                    <a:pt x="102869" y="514603"/>
                  </a:lnTo>
                  <a:lnTo>
                    <a:pt x="100202" y="512190"/>
                  </a:lnTo>
                  <a:lnTo>
                    <a:pt x="97535" y="509905"/>
                  </a:lnTo>
                  <a:close/>
                </a:path>
                <a:path w="103505" h="577850">
                  <a:moveTo>
                    <a:pt x="51561" y="558110"/>
                  </a:moveTo>
                  <a:lnTo>
                    <a:pt x="46735" y="563626"/>
                  </a:lnTo>
                  <a:lnTo>
                    <a:pt x="56387" y="563626"/>
                  </a:lnTo>
                  <a:lnTo>
                    <a:pt x="51561" y="558110"/>
                  </a:lnTo>
                  <a:close/>
                </a:path>
                <a:path w="103505" h="577850">
                  <a:moveTo>
                    <a:pt x="57912" y="550853"/>
                  </a:moveTo>
                  <a:lnTo>
                    <a:pt x="51561" y="558110"/>
                  </a:lnTo>
                  <a:lnTo>
                    <a:pt x="56387" y="563626"/>
                  </a:lnTo>
                  <a:lnTo>
                    <a:pt x="57912" y="563626"/>
                  </a:lnTo>
                  <a:lnTo>
                    <a:pt x="57912" y="550853"/>
                  </a:lnTo>
                  <a:close/>
                </a:path>
                <a:path w="103505" h="577850">
                  <a:moveTo>
                    <a:pt x="57912" y="0"/>
                  </a:moveTo>
                  <a:lnTo>
                    <a:pt x="45212" y="0"/>
                  </a:lnTo>
                  <a:lnTo>
                    <a:pt x="45212" y="550853"/>
                  </a:lnTo>
                  <a:lnTo>
                    <a:pt x="51561" y="558110"/>
                  </a:lnTo>
                  <a:lnTo>
                    <a:pt x="57911" y="550853"/>
                  </a:lnTo>
                  <a:lnTo>
                    <a:pt x="57912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555747" y="3579875"/>
              <a:ext cx="561975" cy="41275"/>
            </a:xfrm>
            <a:custGeom>
              <a:avLst/>
              <a:gdLst/>
              <a:ahLst/>
              <a:cxnLst/>
              <a:rect l="l" t="t" r="r" b="b"/>
              <a:pathLst>
                <a:path w="561975" h="41275">
                  <a:moveTo>
                    <a:pt x="0" y="41148"/>
                  </a:moveTo>
                  <a:lnTo>
                    <a:pt x="561720" y="41148"/>
                  </a:lnTo>
                </a:path>
                <a:path w="561975" h="41275">
                  <a:moveTo>
                    <a:pt x="0" y="41021"/>
                  </a:moveTo>
                  <a:lnTo>
                    <a:pt x="0" y="0"/>
                  </a:lnTo>
                </a:path>
                <a:path w="561975" h="41275">
                  <a:moveTo>
                    <a:pt x="560832" y="41021"/>
                  </a:moveTo>
                  <a:lnTo>
                    <a:pt x="560832" y="0"/>
                  </a:lnTo>
                </a:path>
              </a:pathLst>
            </a:custGeom>
            <a:ln w="635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240279" y="3739896"/>
              <a:ext cx="1176655" cy="312420"/>
            </a:xfrm>
            <a:custGeom>
              <a:avLst/>
              <a:gdLst/>
              <a:ahLst/>
              <a:cxnLst/>
              <a:rect l="l" t="t" r="r" b="b"/>
              <a:pathLst>
                <a:path w="1176654" h="312420">
                  <a:moveTo>
                    <a:pt x="1176528" y="0"/>
                  </a:moveTo>
                  <a:lnTo>
                    <a:pt x="0" y="0"/>
                  </a:lnTo>
                  <a:lnTo>
                    <a:pt x="0" y="312419"/>
                  </a:lnTo>
                  <a:lnTo>
                    <a:pt x="1176528" y="312419"/>
                  </a:lnTo>
                  <a:lnTo>
                    <a:pt x="1176528" y="0"/>
                  </a:lnTo>
                  <a:close/>
                </a:path>
              </a:pathLst>
            </a:custGeom>
            <a:solidFill>
              <a:srgbClr val="EBE8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2406142" y="3770757"/>
            <a:ext cx="845819" cy="243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1270" algn="ctr">
              <a:lnSpc>
                <a:spcPct val="105600"/>
              </a:lnSpc>
              <a:spcBef>
                <a:spcPts val="100"/>
              </a:spcBef>
            </a:pP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Decisions</a:t>
            </a:r>
            <a:r>
              <a:rPr sz="450" spc="45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to</a:t>
            </a:r>
            <a:r>
              <a:rPr sz="450" spc="105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be</a:t>
            </a:r>
            <a:r>
              <a:rPr sz="450" spc="125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Century Gothic"/>
                <a:cs typeface="Century Gothic"/>
              </a:rPr>
              <a:t>made:</a:t>
            </a:r>
            <a:r>
              <a:rPr sz="450" spc="5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spc="50" dirty="0">
                <a:solidFill>
                  <a:srgbClr val="7E7E7E"/>
                </a:solidFill>
                <a:latin typeface="Century Gothic"/>
                <a:cs typeface="Century Gothic"/>
              </a:rPr>
              <a:t>First</a:t>
            </a:r>
            <a:r>
              <a:rPr sz="450" spc="95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attorney</a:t>
            </a:r>
            <a:r>
              <a:rPr sz="450" spc="8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whom</a:t>
            </a:r>
            <a:r>
              <a:rPr sz="450" spc="12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Century Gothic"/>
                <a:cs typeface="Century Gothic"/>
              </a:rPr>
              <a:t>failing</a:t>
            </a:r>
            <a:r>
              <a:rPr sz="450" spc="5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second</a:t>
            </a:r>
            <a:r>
              <a:rPr sz="450" spc="7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Century Gothic"/>
                <a:cs typeface="Century Gothic"/>
              </a:rPr>
              <a:t>attorney</a:t>
            </a:r>
            <a:endParaRPr sz="450">
              <a:latin typeface="Century Gothic"/>
              <a:cs typeface="Century Gothic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3404615" y="3087370"/>
            <a:ext cx="1614170" cy="1111250"/>
            <a:chOff x="3404615" y="3087370"/>
            <a:chExt cx="1614170" cy="1111250"/>
          </a:xfrm>
        </p:grpSpPr>
        <p:pic>
          <p:nvPicPr>
            <p:cNvPr id="30" name="object 3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811269" y="3087370"/>
              <a:ext cx="253491" cy="253491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372101" y="3087370"/>
              <a:ext cx="253492" cy="253491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4160773" y="3621024"/>
              <a:ext cx="103505" cy="577850"/>
            </a:xfrm>
            <a:custGeom>
              <a:avLst/>
              <a:gdLst/>
              <a:ahLst/>
              <a:cxnLst/>
              <a:rect l="l" t="t" r="r" b="b"/>
              <a:pathLst>
                <a:path w="103504" h="577850">
                  <a:moveTo>
                    <a:pt x="5587" y="509905"/>
                  </a:moveTo>
                  <a:lnTo>
                    <a:pt x="2921" y="512190"/>
                  </a:lnTo>
                  <a:lnTo>
                    <a:pt x="253" y="514603"/>
                  </a:lnTo>
                  <a:lnTo>
                    <a:pt x="0" y="518540"/>
                  </a:lnTo>
                  <a:lnTo>
                    <a:pt x="2286" y="521207"/>
                  </a:lnTo>
                  <a:lnTo>
                    <a:pt x="51562" y="577469"/>
                  </a:lnTo>
                  <a:lnTo>
                    <a:pt x="60015" y="567817"/>
                  </a:lnTo>
                  <a:lnTo>
                    <a:pt x="45212" y="567817"/>
                  </a:lnTo>
                  <a:lnTo>
                    <a:pt x="45212" y="550853"/>
                  </a:lnTo>
                  <a:lnTo>
                    <a:pt x="11937" y="512825"/>
                  </a:lnTo>
                  <a:lnTo>
                    <a:pt x="9525" y="510158"/>
                  </a:lnTo>
                  <a:lnTo>
                    <a:pt x="5587" y="509905"/>
                  </a:lnTo>
                  <a:close/>
                </a:path>
                <a:path w="103504" h="577850">
                  <a:moveTo>
                    <a:pt x="45212" y="550853"/>
                  </a:moveTo>
                  <a:lnTo>
                    <a:pt x="45212" y="567817"/>
                  </a:lnTo>
                  <a:lnTo>
                    <a:pt x="57912" y="567817"/>
                  </a:lnTo>
                  <a:lnTo>
                    <a:pt x="57912" y="563626"/>
                  </a:lnTo>
                  <a:lnTo>
                    <a:pt x="46736" y="563626"/>
                  </a:lnTo>
                  <a:lnTo>
                    <a:pt x="51562" y="558110"/>
                  </a:lnTo>
                  <a:lnTo>
                    <a:pt x="45212" y="550853"/>
                  </a:lnTo>
                  <a:close/>
                </a:path>
                <a:path w="103504" h="577850">
                  <a:moveTo>
                    <a:pt x="97536" y="509905"/>
                  </a:moveTo>
                  <a:lnTo>
                    <a:pt x="93599" y="510158"/>
                  </a:lnTo>
                  <a:lnTo>
                    <a:pt x="91186" y="512825"/>
                  </a:lnTo>
                  <a:lnTo>
                    <a:pt x="57912" y="550853"/>
                  </a:lnTo>
                  <a:lnTo>
                    <a:pt x="57912" y="567817"/>
                  </a:lnTo>
                  <a:lnTo>
                    <a:pt x="60015" y="567817"/>
                  </a:lnTo>
                  <a:lnTo>
                    <a:pt x="100837" y="521207"/>
                  </a:lnTo>
                  <a:lnTo>
                    <a:pt x="103124" y="518540"/>
                  </a:lnTo>
                  <a:lnTo>
                    <a:pt x="102870" y="514603"/>
                  </a:lnTo>
                  <a:lnTo>
                    <a:pt x="100202" y="512190"/>
                  </a:lnTo>
                  <a:lnTo>
                    <a:pt x="97536" y="509905"/>
                  </a:lnTo>
                  <a:close/>
                </a:path>
                <a:path w="103504" h="577850">
                  <a:moveTo>
                    <a:pt x="51562" y="558110"/>
                  </a:moveTo>
                  <a:lnTo>
                    <a:pt x="46736" y="563626"/>
                  </a:lnTo>
                  <a:lnTo>
                    <a:pt x="56387" y="563626"/>
                  </a:lnTo>
                  <a:lnTo>
                    <a:pt x="51562" y="558110"/>
                  </a:lnTo>
                  <a:close/>
                </a:path>
                <a:path w="103504" h="577850">
                  <a:moveTo>
                    <a:pt x="57912" y="550853"/>
                  </a:moveTo>
                  <a:lnTo>
                    <a:pt x="51562" y="558110"/>
                  </a:lnTo>
                  <a:lnTo>
                    <a:pt x="56387" y="563626"/>
                  </a:lnTo>
                  <a:lnTo>
                    <a:pt x="57912" y="563626"/>
                  </a:lnTo>
                  <a:lnTo>
                    <a:pt x="57912" y="550853"/>
                  </a:lnTo>
                  <a:close/>
                </a:path>
                <a:path w="103504" h="577850">
                  <a:moveTo>
                    <a:pt x="57912" y="0"/>
                  </a:moveTo>
                  <a:lnTo>
                    <a:pt x="45212" y="0"/>
                  </a:lnTo>
                  <a:lnTo>
                    <a:pt x="45212" y="550853"/>
                  </a:lnTo>
                  <a:lnTo>
                    <a:pt x="51562" y="558110"/>
                  </a:lnTo>
                  <a:lnTo>
                    <a:pt x="57912" y="550853"/>
                  </a:lnTo>
                  <a:lnTo>
                    <a:pt x="57912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934967" y="3579876"/>
              <a:ext cx="561975" cy="41275"/>
            </a:xfrm>
            <a:custGeom>
              <a:avLst/>
              <a:gdLst/>
              <a:ahLst/>
              <a:cxnLst/>
              <a:rect l="l" t="t" r="r" b="b"/>
              <a:pathLst>
                <a:path w="561975" h="41275">
                  <a:moveTo>
                    <a:pt x="0" y="41148"/>
                  </a:moveTo>
                  <a:lnTo>
                    <a:pt x="561721" y="41148"/>
                  </a:lnTo>
                </a:path>
                <a:path w="561975" h="41275">
                  <a:moveTo>
                    <a:pt x="0" y="41021"/>
                  </a:moveTo>
                  <a:lnTo>
                    <a:pt x="0" y="0"/>
                  </a:lnTo>
                </a:path>
                <a:path w="561975" h="41275">
                  <a:moveTo>
                    <a:pt x="560832" y="41021"/>
                  </a:moveTo>
                  <a:lnTo>
                    <a:pt x="560832" y="0"/>
                  </a:lnTo>
                </a:path>
              </a:pathLst>
            </a:custGeom>
            <a:ln w="635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404615" y="3749040"/>
              <a:ext cx="1614170" cy="312420"/>
            </a:xfrm>
            <a:custGeom>
              <a:avLst/>
              <a:gdLst/>
              <a:ahLst/>
              <a:cxnLst/>
              <a:rect l="l" t="t" r="r" b="b"/>
              <a:pathLst>
                <a:path w="1614170" h="312420">
                  <a:moveTo>
                    <a:pt x="1613915" y="0"/>
                  </a:moveTo>
                  <a:lnTo>
                    <a:pt x="0" y="0"/>
                  </a:lnTo>
                  <a:lnTo>
                    <a:pt x="0" y="312419"/>
                  </a:lnTo>
                  <a:lnTo>
                    <a:pt x="1613915" y="312419"/>
                  </a:lnTo>
                  <a:lnTo>
                    <a:pt x="1613915" y="0"/>
                  </a:lnTo>
                  <a:close/>
                </a:path>
              </a:pathLst>
            </a:custGeom>
            <a:solidFill>
              <a:srgbClr val="EBE8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5" name="object 3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432050" y="4465065"/>
            <a:ext cx="253492" cy="253491"/>
          </a:xfrm>
          <a:prstGeom prst="rect">
            <a:avLst/>
          </a:prstGeom>
        </p:spPr>
      </p:pic>
      <p:sp>
        <p:nvSpPr>
          <p:cNvPr id="36" name="object 36"/>
          <p:cNvSpPr txBox="1"/>
          <p:nvPr/>
        </p:nvSpPr>
        <p:spPr>
          <a:xfrm>
            <a:off x="2645155" y="4323334"/>
            <a:ext cx="39497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27305">
              <a:lnSpc>
                <a:spcPct val="100000"/>
              </a:lnSpc>
              <a:spcBef>
                <a:spcPts val="90"/>
              </a:spcBef>
            </a:pPr>
            <a:r>
              <a:rPr sz="550" b="1" spc="-10" dirty="0">
                <a:latin typeface="Montserrat" pitchFamily="2" charset="0"/>
                <a:cs typeface="Verdana"/>
              </a:rPr>
              <a:t>HEALTH</a:t>
            </a:r>
            <a:r>
              <a:rPr sz="550" b="1" spc="500" dirty="0">
                <a:latin typeface="Montserrat" pitchFamily="2" charset="0"/>
                <a:cs typeface="Verdana"/>
              </a:rPr>
              <a:t> </a:t>
            </a:r>
            <a:r>
              <a:rPr sz="550" b="1" spc="-10" dirty="0">
                <a:latin typeface="Montserrat" pitchFamily="2" charset="0"/>
                <a:cs typeface="Verdana"/>
              </a:rPr>
              <a:t>MATTERS</a:t>
            </a:r>
            <a:endParaRPr sz="550" dirty="0">
              <a:latin typeface="Montserrat" pitchFamily="2" charset="0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811651" y="4323334"/>
            <a:ext cx="793750" cy="961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b="1" spc="-20" dirty="0">
                <a:latin typeface="Montserrat" pitchFamily="2" charset="0"/>
                <a:cs typeface="Verdana"/>
              </a:rPr>
              <a:t>FINACIAL</a:t>
            </a:r>
            <a:r>
              <a:rPr sz="550" b="1" spc="35" dirty="0">
                <a:latin typeface="Montserrat" pitchFamily="2" charset="0"/>
                <a:cs typeface="Verdana"/>
              </a:rPr>
              <a:t> </a:t>
            </a:r>
            <a:r>
              <a:rPr sz="550" b="1" spc="-10" dirty="0">
                <a:latin typeface="Montserrat" pitchFamily="2" charset="0"/>
                <a:cs typeface="Verdana"/>
              </a:rPr>
              <a:t>MATTERS</a:t>
            </a:r>
            <a:endParaRPr sz="550">
              <a:latin typeface="Montserrat" pitchFamily="2" charset="0"/>
              <a:cs typeface="Verdana"/>
            </a:endParaRPr>
          </a:p>
        </p:txBody>
      </p:sp>
      <p:graphicFrame>
        <p:nvGraphicFramePr>
          <p:cNvPr id="38" name="object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89029"/>
              </p:ext>
            </p:extLst>
          </p:nvPr>
        </p:nvGraphicFramePr>
        <p:xfrm>
          <a:off x="2347592" y="4779690"/>
          <a:ext cx="5192392" cy="144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2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6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3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8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4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34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51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390">
                <a:tc>
                  <a:txBody>
                    <a:bodyPr/>
                    <a:lstStyle/>
                    <a:p>
                      <a:pPr marL="17780">
                        <a:lnSpc>
                          <a:spcPts val="459"/>
                        </a:lnSpc>
                        <a:spcBef>
                          <a:spcPts val="15"/>
                        </a:spcBef>
                      </a:pPr>
                      <a:r>
                        <a:rPr sz="450" b="1" spc="-10" dirty="0">
                          <a:solidFill>
                            <a:srgbClr val="B68150"/>
                          </a:solidFill>
                          <a:latin typeface="Montserrat" pitchFamily="2" charset="0"/>
                          <a:cs typeface="Verdana"/>
                        </a:rPr>
                        <a:t>ATTORNEY</a:t>
                      </a:r>
                      <a:endParaRPr sz="45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ts val="459"/>
                        </a:lnSpc>
                        <a:spcBef>
                          <a:spcPts val="15"/>
                        </a:spcBef>
                      </a:pPr>
                      <a:r>
                        <a:rPr sz="450" b="1" spc="-10" dirty="0">
                          <a:solidFill>
                            <a:srgbClr val="B68150"/>
                          </a:solidFill>
                          <a:latin typeface="Montserrat" pitchFamily="2" charset="0"/>
                          <a:cs typeface="Verdana"/>
                        </a:rPr>
                        <a:t>ATTORNEY</a:t>
                      </a:r>
                      <a:endParaRPr sz="45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ts val="459"/>
                        </a:lnSpc>
                        <a:spcBef>
                          <a:spcPts val="15"/>
                        </a:spcBef>
                      </a:pPr>
                      <a:r>
                        <a:rPr sz="450" b="1" spc="-10" dirty="0">
                          <a:solidFill>
                            <a:srgbClr val="B68150"/>
                          </a:solidFill>
                          <a:latin typeface="Montserrat" pitchFamily="2" charset="0"/>
                          <a:cs typeface="Verdana"/>
                        </a:rPr>
                        <a:t>ATTORNEY</a:t>
                      </a:r>
                      <a:endParaRPr sz="45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ts val="459"/>
                        </a:lnSpc>
                        <a:spcBef>
                          <a:spcPts val="15"/>
                        </a:spcBef>
                      </a:pPr>
                      <a:r>
                        <a:rPr sz="450" b="1" spc="-10" dirty="0">
                          <a:solidFill>
                            <a:srgbClr val="B68150"/>
                          </a:solidFill>
                          <a:latin typeface="Montserrat" pitchFamily="2" charset="0"/>
                          <a:cs typeface="Verdana"/>
                        </a:rPr>
                        <a:t>ATTORNEY</a:t>
                      </a:r>
                      <a:endParaRPr sz="45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ts val="459"/>
                        </a:lnSpc>
                        <a:spcBef>
                          <a:spcPts val="15"/>
                        </a:spcBef>
                      </a:pPr>
                      <a:r>
                        <a:rPr sz="450" b="1" spc="-10" dirty="0">
                          <a:solidFill>
                            <a:srgbClr val="B68150"/>
                          </a:solidFill>
                          <a:latin typeface="Montserrat" pitchFamily="2" charset="0"/>
                          <a:cs typeface="Verdana"/>
                        </a:rPr>
                        <a:t>ATTORNEY</a:t>
                      </a:r>
                      <a:endParaRPr sz="45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ts val="459"/>
                        </a:lnSpc>
                        <a:spcBef>
                          <a:spcPts val="15"/>
                        </a:spcBef>
                      </a:pPr>
                      <a:r>
                        <a:rPr sz="450" b="1" spc="-10" dirty="0">
                          <a:solidFill>
                            <a:srgbClr val="B68150"/>
                          </a:solidFill>
                          <a:latin typeface="Montserrat" pitchFamily="2" charset="0"/>
                          <a:cs typeface="Verdana"/>
                        </a:rPr>
                        <a:t>ATTORNEY</a:t>
                      </a:r>
                      <a:endParaRPr sz="45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ts val="459"/>
                        </a:lnSpc>
                        <a:spcBef>
                          <a:spcPts val="15"/>
                        </a:spcBef>
                      </a:pPr>
                      <a:r>
                        <a:rPr sz="450" b="1" spc="-10" dirty="0">
                          <a:solidFill>
                            <a:srgbClr val="B68150"/>
                          </a:solidFill>
                          <a:latin typeface="Montserrat" pitchFamily="2" charset="0"/>
                          <a:cs typeface="Verdana"/>
                        </a:rPr>
                        <a:t>ATTORNEY</a:t>
                      </a:r>
                      <a:endParaRPr sz="45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R="8255" algn="r">
                        <a:lnSpc>
                          <a:spcPts val="459"/>
                        </a:lnSpc>
                        <a:spcBef>
                          <a:spcPts val="15"/>
                        </a:spcBef>
                      </a:pPr>
                      <a:r>
                        <a:rPr sz="450" b="1" spc="-10" dirty="0">
                          <a:solidFill>
                            <a:srgbClr val="B68150"/>
                          </a:solidFill>
                          <a:latin typeface="Montserrat" pitchFamily="2" charset="0"/>
                          <a:cs typeface="Verdana"/>
                        </a:rPr>
                        <a:t>ATTORNEY</a:t>
                      </a:r>
                      <a:endParaRPr sz="45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90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90">
                <a:tc>
                  <a:txBody>
                    <a:bodyPr/>
                    <a:lstStyle/>
                    <a:p>
                      <a:pPr marL="15875">
                        <a:lnSpc>
                          <a:spcPts val="470"/>
                        </a:lnSpc>
                        <a:spcBef>
                          <a:spcPts val="5"/>
                        </a:spcBef>
                      </a:pPr>
                      <a:r>
                        <a:rPr sz="450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Anna</a:t>
                      </a:r>
                      <a:r>
                        <a:rPr sz="450" spc="60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450" spc="-10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Bloggs</a:t>
                      </a:r>
                      <a:endParaRPr sz="450">
                        <a:latin typeface="Montserrat" pitchFamily="2" charset="0"/>
                        <a:cs typeface="Century Gothic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470"/>
                        </a:lnSpc>
                        <a:spcBef>
                          <a:spcPts val="5"/>
                        </a:spcBef>
                      </a:pPr>
                      <a:r>
                        <a:rPr sz="450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Joe</a:t>
                      </a:r>
                      <a:r>
                        <a:rPr sz="450" spc="5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450" spc="-10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Bloggs</a:t>
                      </a:r>
                      <a:endParaRPr sz="450">
                        <a:latin typeface="Montserrat" pitchFamily="2" charset="0"/>
                        <a:cs typeface="Century Gothic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470"/>
                        </a:lnSpc>
                        <a:spcBef>
                          <a:spcPts val="5"/>
                        </a:spcBef>
                      </a:pPr>
                      <a:r>
                        <a:rPr sz="450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Anna</a:t>
                      </a:r>
                      <a:r>
                        <a:rPr sz="450" spc="60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450" spc="-10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Bloggs</a:t>
                      </a:r>
                      <a:endParaRPr sz="450">
                        <a:latin typeface="Montserrat" pitchFamily="2" charset="0"/>
                        <a:cs typeface="Century Gothic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470"/>
                        </a:lnSpc>
                        <a:spcBef>
                          <a:spcPts val="5"/>
                        </a:spcBef>
                      </a:pPr>
                      <a:r>
                        <a:rPr sz="450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Joe</a:t>
                      </a:r>
                      <a:r>
                        <a:rPr sz="450" spc="5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450" spc="-10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Bloggs</a:t>
                      </a:r>
                      <a:endParaRPr sz="450">
                        <a:latin typeface="Montserrat" pitchFamily="2" charset="0"/>
                        <a:cs typeface="Century Gothic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470"/>
                        </a:lnSpc>
                        <a:spcBef>
                          <a:spcPts val="5"/>
                        </a:spcBef>
                      </a:pPr>
                      <a:r>
                        <a:rPr sz="450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Anna</a:t>
                      </a:r>
                      <a:r>
                        <a:rPr sz="450" spc="60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450" spc="-10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Bloggs</a:t>
                      </a:r>
                      <a:endParaRPr sz="450">
                        <a:latin typeface="Montserrat" pitchFamily="2" charset="0"/>
                        <a:cs typeface="Century Gothic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470"/>
                        </a:lnSpc>
                        <a:spcBef>
                          <a:spcPts val="5"/>
                        </a:spcBef>
                      </a:pPr>
                      <a:r>
                        <a:rPr sz="450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Joe</a:t>
                      </a:r>
                      <a:r>
                        <a:rPr sz="450" spc="5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450" spc="-10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Bloggs</a:t>
                      </a:r>
                      <a:endParaRPr sz="450">
                        <a:latin typeface="Montserrat" pitchFamily="2" charset="0"/>
                        <a:cs typeface="Century Gothic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470"/>
                        </a:lnSpc>
                        <a:spcBef>
                          <a:spcPts val="5"/>
                        </a:spcBef>
                      </a:pPr>
                      <a:r>
                        <a:rPr sz="450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Anna</a:t>
                      </a:r>
                      <a:r>
                        <a:rPr sz="450" spc="60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450" spc="-10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Bloggs</a:t>
                      </a:r>
                      <a:endParaRPr sz="450">
                        <a:latin typeface="Montserrat" pitchFamily="2" charset="0"/>
                        <a:cs typeface="Century Gothic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ts val="470"/>
                        </a:lnSpc>
                        <a:spcBef>
                          <a:spcPts val="5"/>
                        </a:spcBef>
                      </a:pPr>
                      <a:r>
                        <a:rPr sz="450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Joe</a:t>
                      </a:r>
                      <a:r>
                        <a:rPr sz="450" spc="5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450" spc="-10" dirty="0">
                          <a:solidFill>
                            <a:srgbClr val="7E7E7E"/>
                          </a:solidFill>
                          <a:latin typeface="Montserrat" pitchFamily="2" charset="0"/>
                          <a:cs typeface="Century Gothic"/>
                        </a:rPr>
                        <a:t>Bloggs</a:t>
                      </a:r>
                      <a:endParaRPr sz="450" dirty="0">
                        <a:latin typeface="Montserrat" pitchFamily="2" charset="0"/>
                        <a:cs typeface="Century Gothic"/>
                      </a:endParaRPr>
                    </a:p>
                  </a:txBody>
                  <a:tcPr marL="0" marR="0" marT="63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39" name="object 39"/>
          <p:cNvGrpSpPr/>
          <p:nvPr/>
        </p:nvGrpSpPr>
        <p:grpSpPr>
          <a:xfrm>
            <a:off x="2266188" y="4956047"/>
            <a:ext cx="1134110" cy="483234"/>
            <a:chOff x="2266188" y="4956047"/>
            <a:chExt cx="1134110" cy="483234"/>
          </a:xfrm>
        </p:grpSpPr>
        <p:sp>
          <p:nvSpPr>
            <p:cNvPr id="40" name="object 40"/>
            <p:cNvSpPr/>
            <p:nvPr/>
          </p:nvSpPr>
          <p:spPr>
            <a:xfrm>
              <a:off x="2807716" y="4997195"/>
              <a:ext cx="50800" cy="234315"/>
            </a:xfrm>
            <a:custGeom>
              <a:avLst/>
              <a:gdLst/>
              <a:ahLst/>
              <a:cxnLst/>
              <a:rect l="l" t="t" r="r" b="b"/>
              <a:pathLst>
                <a:path w="50800" h="234314">
                  <a:moveTo>
                    <a:pt x="19050" y="183133"/>
                  </a:moveTo>
                  <a:lnTo>
                    <a:pt x="0" y="183133"/>
                  </a:lnTo>
                  <a:lnTo>
                    <a:pt x="25400" y="233933"/>
                  </a:lnTo>
                  <a:lnTo>
                    <a:pt x="44450" y="195833"/>
                  </a:lnTo>
                  <a:lnTo>
                    <a:pt x="19050" y="195833"/>
                  </a:lnTo>
                  <a:lnTo>
                    <a:pt x="19050" y="183133"/>
                  </a:lnTo>
                  <a:close/>
                </a:path>
                <a:path w="50800" h="234314">
                  <a:moveTo>
                    <a:pt x="31750" y="0"/>
                  </a:moveTo>
                  <a:lnTo>
                    <a:pt x="19050" y="0"/>
                  </a:lnTo>
                  <a:lnTo>
                    <a:pt x="19050" y="195833"/>
                  </a:lnTo>
                  <a:lnTo>
                    <a:pt x="31750" y="195833"/>
                  </a:lnTo>
                  <a:lnTo>
                    <a:pt x="31750" y="0"/>
                  </a:lnTo>
                  <a:close/>
                </a:path>
                <a:path w="50800" h="234314">
                  <a:moveTo>
                    <a:pt x="50800" y="183133"/>
                  </a:moveTo>
                  <a:lnTo>
                    <a:pt x="31750" y="183133"/>
                  </a:lnTo>
                  <a:lnTo>
                    <a:pt x="31750" y="195833"/>
                  </a:lnTo>
                  <a:lnTo>
                    <a:pt x="44450" y="195833"/>
                  </a:lnTo>
                  <a:lnTo>
                    <a:pt x="50800" y="183133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555748" y="4956047"/>
              <a:ext cx="561975" cy="41275"/>
            </a:xfrm>
            <a:custGeom>
              <a:avLst/>
              <a:gdLst/>
              <a:ahLst/>
              <a:cxnLst/>
              <a:rect l="l" t="t" r="r" b="b"/>
              <a:pathLst>
                <a:path w="561975" h="41275">
                  <a:moveTo>
                    <a:pt x="0" y="41147"/>
                  </a:moveTo>
                  <a:lnTo>
                    <a:pt x="561720" y="41147"/>
                  </a:lnTo>
                </a:path>
                <a:path w="561975" h="41275">
                  <a:moveTo>
                    <a:pt x="0" y="41020"/>
                  </a:moveTo>
                  <a:lnTo>
                    <a:pt x="0" y="0"/>
                  </a:lnTo>
                </a:path>
                <a:path w="561975" h="41275">
                  <a:moveTo>
                    <a:pt x="560832" y="41020"/>
                  </a:moveTo>
                  <a:lnTo>
                    <a:pt x="560832" y="0"/>
                  </a:lnTo>
                </a:path>
              </a:pathLst>
            </a:custGeom>
            <a:ln w="635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266188" y="5126735"/>
              <a:ext cx="1134110" cy="312420"/>
            </a:xfrm>
            <a:custGeom>
              <a:avLst/>
              <a:gdLst/>
              <a:ahLst/>
              <a:cxnLst/>
              <a:rect l="l" t="t" r="r" b="b"/>
              <a:pathLst>
                <a:path w="1134110" h="312420">
                  <a:moveTo>
                    <a:pt x="1133856" y="0"/>
                  </a:moveTo>
                  <a:lnTo>
                    <a:pt x="0" y="0"/>
                  </a:lnTo>
                  <a:lnTo>
                    <a:pt x="0" y="312419"/>
                  </a:lnTo>
                  <a:lnTo>
                    <a:pt x="1133856" y="312419"/>
                  </a:lnTo>
                  <a:lnTo>
                    <a:pt x="11338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2410714" y="5157978"/>
            <a:ext cx="846455" cy="2244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86995">
              <a:lnSpc>
                <a:spcPct val="100000"/>
              </a:lnSpc>
              <a:spcBef>
                <a:spcPts val="130"/>
              </a:spcBef>
            </a:pP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Decisions</a:t>
            </a:r>
            <a:r>
              <a:rPr sz="450" spc="4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to</a:t>
            </a:r>
            <a:r>
              <a:rPr sz="450" spc="10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be</a:t>
            </a:r>
            <a:r>
              <a:rPr sz="450" spc="12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made:</a:t>
            </a:r>
            <a:endParaRPr sz="450" dirty="0">
              <a:latin typeface="Montserrat" pitchFamily="2" charset="0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450" spc="5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First</a:t>
            </a:r>
            <a:r>
              <a:rPr sz="450" spc="8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attorney</a:t>
            </a:r>
            <a:r>
              <a:rPr sz="450" spc="8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whom</a:t>
            </a:r>
            <a:r>
              <a:rPr sz="450" spc="11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failing</a:t>
            </a:r>
            <a:endParaRPr sz="450" dirty="0">
              <a:latin typeface="Montserrat" pitchFamily="2" charset="0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second</a:t>
            </a:r>
            <a:r>
              <a:rPr sz="450" spc="7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attorney</a:t>
            </a:r>
            <a:endParaRPr sz="450" dirty="0">
              <a:latin typeface="Montserrat" pitchFamily="2" charset="0"/>
              <a:cs typeface="Century Gothic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3811270" y="4465065"/>
            <a:ext cx="254000" cy="254000"/>
            <a:chOff x="3811270" y="4465065"/>
            <a:chExt cx="254000" cy="254000"/>
          </a:xfrm>
        </p:grpSpPr>
        <p:pic>
          <p:nvPicPr>
            <p:cNvPr id="45" name="object 4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811270" y="4465065"/>
              <a:ext cx="253491" cy="253491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876399" y="4517860"/>
              <a:ext cx="125270" cy="137918"/>
            </a:xfrm>
            <a:prstGeom prst="rect">
              <a:avLst/>
            </a:prstGeom>
          </p:spPr>
        </p:pic>
      </p:grpSp>
      <p:grpSp>
        <p:nvGrpSpPr>
          <p:cNvPr id="47" name="object 47"/>
          <p:cNvGrpSpPr/>
          <p:nvPr/>
        </p:nvGrpSpPr>
        <p:grpSpPr>
          <a:xfrm>
            <a:off x="4372102" y="4465065"/>
            <a:ext cx="254000" cy="254000"/>
            <a:chOff x="4372102" y="4465065"/>
            <a:chExt cx="254000" cy="254000"/>
          </a:xfrm>
        </p:grpSpPr>
        <p:pic>
          <p:nvPicPr>
            <p:cNvPr id="48" name="object 4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372102" y="4465065"/>
              <a:ext cx="253492" cy="253491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432491" y="4511591"/>
              <a:ext cx="137797" cy="144187"/>
            </a:xfrm>
            <a:prstGeom prst="rect">
              <a:avLst/>
            </a:prstGeom>
          </p:spPr>
        </p:pic>
      </p:grpSp>
      <p:grpSp>
        <p:nvGrpSpPr>
          <p:cNvPr id="50" name="object 50"/>
          <p:cNvGrpSpPr/>
          <p:nvPr/>
        </p:nvGrpSpPr>
        <p:grpSpPr>
          <a:xfrm>
            <a:off x="3473196" y="4956047"/>
            <a:ext cx="1484630" cy="556260"/>
            <a:chOff x="3473196" y="4956047"/>
            <a:chExt cx="1484630" cy="556260"/>
          </a:xfrm>
        </p:grpSpPr>
        <p:sp>
          <p:nvSpPr>
            <p:cNvPr id="51" name="object 51"/>
            <p:cNvSpPr/>
            <p:nvPr/>
          </p:nvSpPr>
          <p:spPr>
            <a:xfrm>
              <a:off x="4186936" y="4997195"/>
              <a:ext cx="50800" cy="275590"/>
            </a:xfrm>
            <a:custGeom>
              <a:avLst/>
              <a:gdLst/>
              <a:ahLst/>
              <a:cxnLst/>
              <a:rect l="l" t="t" r="r" b="b"/>
              <a:pathLst>
                <a:path w="50800" h="275589">
                  <a:moveTo>
                    <a:pt x="19050" y="224281"/>
                  </a:moveTo>
                  <a:lnTo>
                    <a:pt x="0" y="224281"/>
                  </a:lnTo>
                  <a:lnTo>
                    <a:pt x="25400" y="275081"/>
                  </a:lnTo>
                  <a:lnTo>
                    <a:pt x="44450" y="236981"/>
                  </a:lnTo>
                  <a:lnTo>
                    <a:pt x="19050" y="236981"/>
                  </a:lnTo>
                  <a:lnTo>
                    <a:pt x="19050" y="224281"/>
                  </a:lnTo>
                  <a:close/>
                </a:path>
                <a:path w="50800" h="275589">
                  <a:moveTo>
                    <a:pt x="31750" y="0"/>
                  </a:moveTo>
                  <a:lnTo>
                    <a:pt x="19050" y="0"/>
                  </a:lnTo>
                  <a:lnTo>
                    <a:pt x="19050" y="236981"/>
                  </a:lnTo>
                  <a:lnTo>
                    <a:pt x="31750" y="236981"/>
                  </a:lnTo>
                  <a:lnTo>
                    <a:pt x="31750" y="0"/>
                  </a:lnTo>
                  <a:close/>
                </a:path>
                <a:path w="50800" h="275589">
                  <a:moveTo>
                    <a:pt x="50800" y="224281"/>
                  </a:moveTo>
                  <a:lnTo>
                    <a:pt x="31750" y="224281"/>
                  </a:lnTo>
                  <a:lnTo>
                    <a:pt x="31750" y="236981"/>
                  </a:lnTo>
                  <a:lnTo>
                    <a:pt x="44450" y="236981"/>
                  </a:lnTo>
                  <a:lnTo>
                    <a:pt x="50800" y="224281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934968" y="4956047"/>
              <a:ext cx="561975" cy="41275"/>
            </a:xfrm>
            <a:custGeom>
              <a:avLst/>
              <a:gdLst/>
              <a:ahLst/>
              <a:cxnLst/>
              <a:rect l="l" t="t" r="r" b="b"/>
              <a:pathLst>
                <a:path w="561975" h="41275">
                  <a:moveTo>
                    <a:pt x="0" y="41147"/>
                  </a:moveTo>
                  <a:lnTo>
                    <a:pt x="561721" y="41147"/>
                  </a:lnTo>
                </a:path>
                <a:path w="561975" h="41275">
                  <a:moveTo>
                    <a:pt x="0" y="41020"/>
                  </a:moveTo>
                  <a:lnTo>
                    <a:pt x="0" y="0"/>
                  </a:lnTo>
                </a:path>
                <a:path w="561975" h="41275">
                  <a:moveTo>
                    <a:pt x="560832" y="41020"/>
                  </a:moveTo>
                  <a:lnTo>
                    <a:pt x="560832" y="0"/>
                  </a:lnTo>
                </a:path>
              </a:pathLst>
            </a:custGeom>
            <a:ln w="635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473196" y="5126735"/>
              <a:ext cx="1484630" cy="386080"/>
            </a:xfrm>
            <a:custGeom>
              <a:avLst/>
              <a:gdLst/>
              <a:ahLst/>
              <a:cxnLst/>
              <a:rect l="l" t="t" r="r" b="b"/>
              <a:pathLst>
                <a:path w="1484629" h="386079">
                  <a:moveTo>
                    <a:pt x="1484376" y="0"/>
                  </a:moveTo>
                  <a:lnTo>
                    <a:pt x="0" y="0"/>
                  </a:lnTo>
                  <a:lnTo>
                    <a:pt x="0" y="385572"/>
                  </a:lnTo>
                  <a:lnTo>
                    <a:pt x="1484376" y="385572"/>
                  </a:lnTo>
                  <a:lnTo>
                    <a:pt x="14843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3535807" y="3780535"/>
            <a:ext cx="1351915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30"/>
              </a:spcBef>
            </a:pP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Decisions</a:t>
            </a:r>
            <a:r>
              <a:rPr sz="450" spc="45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to</a:t>
            </a:r>
            <a:r>
              <a:rPr sz="450" spc="105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be</a:t>
            </a:r>
            <a:r>
              <a:rPr sz="450" spc="125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Century Gothic"/>
                <a:cs typeface="Century Gothic"/>
              </a:rPr>
              <a:t>made:</a:t>
            </a:r>
            <a:endParaRPr sz="450">
              <a:latin typeface="Century Gothic"/>
              <a:cs typeface="Century Gothic"/>
            </a:endParaRPr>
          </a:p>
          <a:p>
            <a:pPr marL="12700" marR="5080" algn="ctr">
              <a:lnSpc>
                <a:spcPts val="580"/>
              </a:lnSpc>
              <a:spcBef>
                <a:spcPts val="10"/>
              </a:spcBef>
            </a:pPr>
            <a:r>
              <a:rPr sz="450" spc="50" dirty="0">
                <a:solidFill>
                  <a:srgbClr val="7E7E7E"/>
                </a:solidFill>
                <a:latin typeface="Century Gothic"/>
                <a:cs typeface="Century Gothic"/>
              </a:rPr>
              <a:t>First</a:t>
            </a:r>
            <a:r>
              <a:rPr sz="450" spc="105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attorney</a:t>
            </a:r>
            <a:r>
              <a:rPr sz="450" spc="9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whom</a:t>
            </a:r>
            <a:r>
              <a:rPr sz="450" spc="13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failing</a:t>
            </a:r>
            <a:r>
              <a:rPr sz="450" spc="75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second</a:t>
            </a:r>
            <a:r>
              <a:rPr sz="450" spc="11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Century Gothic"/>
                <a:cs typeface="Century Gothic"/>
              </a:rPr>
              <a:t>attorney</a:t>
            </a:r>
            <a:r>
              <a:rPr sz="450" spc="5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Begin:</a:t>
            </a:r>
            <a:r>
              <a:rPr sz="450" spc="15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Century Gothic"/>
                <a:cs typeface="Century Gothic"/>
              </a:rPr>
              <a:t>Immediately</a:t>
            </a:r>
            <a:endParaRPr sz="450">
              <a:latin typeface="Century Gothic"/>
              <a:cs typeface="Century Gothic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675634" y="5157978"/>
            <a:ext cx="1127759" cy="299121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30"/>
              </a:spcBef>
            </a:pP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Decisions</a:t>
            </a:r>
            <a:r>
              <a:rPr sz="450" spc="4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to</a:t>
            </a:r>
            <a:r>
              <a:rPr sz="450" spc="10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be</a:t>
            </a:r>
            <a:r>
              <a:rPr sz="450" spc="12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made:</a:t>
            </a:r>
            <a:endParaRPr sz="450" dirty="0">
              <a:latin typeface="Montserrat" pitchFamily="2" charset="0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450" spc="5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First</a:t>
            </a:r>
            <a:r>
              <a:rPr sz="450" spc="10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attorney</a:t>
            </a:r>
            <a:r>
              <a:rPr sz="450" spc="10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whom</a:t>
            </a:r>
            <a:r>
              <a:rPr sz="450" spc="13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failing</a:t>
            </a:r>
            <a:r>
              <a:rPr sz="450" spc="7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second</a:t>
            </a:r>
            <a:endParaRPr sz="450" dirty="0">
              <a:latin typeface="Montserrat" pitchFamily="2" charset="0"/>
              <a:cs typeface="Century Gothic"/>
            </a:endParaRPr>
          </a:p>
          <a:p>
            <a:pPr marL="241300" marR="234315" indent="168910">
              <a:lnSpc>
                <a:spcPct val="106700"/>
              </a:lnSpc>
              <a:spcBef>
                <a:spcPts val="5"/>
              </a:spcBef>
            </a:pPr>
            <a:r>
              <a:rPr sz="450" spc="-1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attorney</a:t>
            </a:r>
            <a:r>
              <a:rPr sz="450" spc="50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Begin:</a:t>
            </a:r>
            <a:r>
              <a:rPr sz="450" spc="1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Immediately</a:t>
            </a:r>
            <a:endParaRPr sz="450" dirty="0">
              <a:latin typeface="Montserrat" pitchFamily="2" charset="0"/>
              <a:cs typeface="Century Gothic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2497179" y="2292648"/>
            <a:ext cx="4601845" cy="1048385"/>
            <a:chOff x="2497179" y="2292648"/>
            <a:chExt cx="4601845" cy="1048385"/>
          </a:xfrm>
        </p:grpSpPr>
        <p:pic>
          <p:nvPicPr>
            <p:cNvPr id="57" name="object 5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464751" y="2292648"/>
              <a:ext cx="137797" cy="144187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497179" y="3137117"/>
              <a:ext cx="125270" cy="137918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059367" y="3130848"/>
              <a:ext cx="137797" cy="144187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876399" y="3137117"/>
              <a:ext cx="125270" cy="137918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432491" y="3130848"/>
              <a:ext cx="137797" cy="144187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65166" y="3087370"/>
              <a:ext cx="253492" cy="253491"/>
            </a:xfrm>
            <a:prstGeom prst="rect">
              <a:avLst/>
            </a:prstGeom>
          </p:spPr>
        </p:pic>
        <p:sp>
          <p:nvSpPr>
            <p:cNvPr id="63" name="object 63"/>
            <p:cNvSpPr/>
            <p:nvPr/>
          </p:nvSpPr>
          <p:spPr>
            <a:xfrm>
              <a:off x="5626862" y="2645663"/>
              <a:ext cx="1471930" cy="247015"/>
            </a:xfrm>
            <a:custGeom>
              <a:avLst/>
              <a:gdLst/>
              <a:ahLst/>
              <a:cxnLst/>
              <a:rect l="l" t="t" r="r" b="b"/>
              <a:pathLst>
                <a:path w="1471929" h="247014">
                  <a:moveTo>
                    <a:pt x="1471676" y="187579"/>
                  </a:moveTo>
                  <a:lnTo>
                    <a:pt x="1471422" y="183515"/>
                  </a:lnTo>
                  <a:lnTo>
                    <a:pt x="1466088" y="178943"/>
                  </a:lnTo>
                  <a:lnTo>
                    <a:pt x="1462151" y="179197"/>
                  </a:lnTo>
                  <a:lnTo>
                    <a:pt x="1459865" y="181864"/>
                  </a:lnTo>
                  <a:lnTo>
                    <a:pt x="1426591" y="219900"/>
                  </a:lnTo>
                  <a:lnTo>
                    <a:pt x="1426464" y="236855"/>
                  </a:lnTo>
                  <a:lnTo>
                    <a:pt x="1426464" y="232664"/>
                  </a:lnTo>
                  <a:lnTo>
                    <a:pt x="1426464" y="220040"/>
                  </a:lnTo>
                  <a:lnTo>
                    <a:pt x="1426464" y="117602"/>
                  </a:lnTo>
                  <a:lnTo>
                    <a:pt x="1426464" y="104902"/>
                  </a:lnTo>
                  <a:lnTo>
                    <a:pt x="743712" y="104902"/>
                  </a:lnTo>
                  <a:lnTo>
                    <a:pt x="743712" y="103378"/>
                  </a:lnTo>
                  <a:lnTo>
                    <a:pt x="743712" y="0"/>
                  </a:lnTo>
                  <a:lnTo>
                    <a:pt x="731012" y="0"/>
                  </a:lnTo>
                  <a:lnTo>
                    <a:pt x="731012" y="1524"/>
                  </a:lnTo>
                  <a:lnTo>
                    <a:pt x="727964" y="1524"/>
                  </a:lnTo>
                  <a:lnTo>
                    <a:pt x="727964" y="103378"/>
                  </a:lnTo>
                  <a:lnTo>
                    <a:pt x="45212" y="103378"/>
                  </a:lnTo>
                  <a:lnTo>
                    <a:pt x="45212" y="218376"/>
                  </a:lnTo>
                  <a:lnTo>
                    <a:pt x="11938" y="180340"/>
                  </a:lnTo>
                  <a:lnTo>
                    <a:pt x="9525" y="177673"/>
                  </a:lnTo>
                  <a:lnTo>
                    <a:pt x="5588" y="177419"/>
                  </a:lnTo>
                  <a:lnTo>
                    <a:pt x="254" y="181991"/>
                  </a:lnTo>
                  <a:lnTo>
                    <a:pt x="0" y="186055"/>
                  </a:lnTo>
                  <a:lnTo>
                    <a:pt x="2286" y="188722"/>
                  </a:lnTo>
                  <a:lnTo>
                    <a:pt x="51562" y="244983"/>
                  </a:lnTo>
                  <a:lnTo>
                    <a:pt x="60007" y="235331"/>
                  </a:lnTo>
                  <a:lnTo>
                    <a:pt x="100838" y="188722"/>
                  </a:lnTo>
                  <a:lnTo>
                    <a:pt x="103124" y="186055"/>
                  </a:lnTo>
                  <a:lnTo>
                    <a:pt x="102870" y="181991"/>
                  </a:lnTo>
                  <a:lnTo>
                    <a:pt x="97536" y="177419"/>
                  </a:lnTo>
                  <a:lnTo>
                    <a:pt x="93599" y="177673"/>
                  </a:lnTo>
                  <a:lnTo>
                    <a:pt x="91186" y="180340"/>
                  </a:lnTo>
                  <a:lnTo>
                    <a:pt x="57912" y="218376"/>
                  </a:lnTo>
                  <a:lnTo>
                    <a:pt x="57912" y="116078"/>
                  </a:lnTo>
                  <a:lnTo>
                    <a:pt x="727964" y="116078"/>
                  </a:lnTo>
                  <a:lnTo>
                    <a:pt x="727964" y="117602"/>
                  </a:lnTo>
                  <a:lnTo>
                    <a:pt x="1413764" y="117602"/>
                  </a:lnTo>
                  <a:lnTo>
                    <a:pt x="1413891" y="220040"/>
                  </a:lnTo>
                  <a:lnTo>
                    <a:pt x="1420177" y="227228"/>
                  </a:lnTo>
                  <a:lnTo>
                    <a:pt x="1413764" y="219900"/>
                  </a:lnTo>
                  <a:lnTo>
                    <a:pt x="1380490" y="181864"/>
                  </a:lnTo>
                  <a:lnTo>
                    <a:pt x="1378204" y="179197"/>
                  </a:lnTo>
                  <a:lnTo>
                    <a:pt x="1374140" y="178943"/>
                  </a:lnTo>
                  <a:lnTo>
                    <a:pt x="1371473" y="181229"/>
                  </a:lnTo>
                  <a:lnTo>
                    <a:pt x="1368933" y="183515"/>
                  </a:lnTo>
                  <a:lnTo>
                    <a:pt x="1368552" y="187579"/>
                  </a:lnTo>
                  <a:lnTo>
                    <a:pt x="1370965" y="190246"/>
                  </a:lnTo>
                  <a:lnTo>
                    <a:pt x="1420114" y="246507"/>
                  </a:lnTo>
                  <a:lnTo>
                    <a:pt x="1428559" y="236855"/>
                  </a:lnTo>
                  <a:lnTo>
                    <a:pt x="1469390" y="190246"/>
                  </a:lnTo>
                  <a:lnTo>
                    <a:pt x="1471676" y="187579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4" name="object 64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2497179" y="4517861"/>
            <a:ext cx="125270" cy="137918"/>
          </a:xfrm>
          <a:prstGeom prst="rect">
            <a:avLst/>
          </a:prstGeom>
        </p:spPr>
      </p:pic>
      <p:grpSp>
        <p:nvGrpSpPr>
          <p:cNvPr id="65" name="object 65"/>
          <p:cNvGrpSpPr/>
          <p:nvPr/>
        </p:nvGrpSpPr>
        <p:grpSpPr>
          <a:xfrm>
            <a:off x="2992882" y="4465065"/>
            <a:ext cx="254000" cy="254000"/>
            <a:chOff x="2992882" y="4465065"/>
            <a:chExt cx="254000" cy="254000"/>
          </a:xfrm>
        </p:grpSpPr>
        <p:pic>
          <p:nvPicPr>
            <p:cNvPr id="66" name="object 6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92882" y="4465065"/>
              <a:ext cx="253492" cy="253491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059367" y="4511591"/>
              <a:ext cx="137797" cy="144187"/>
            </a:xfrm>
            <a:prstGeom prst="rect">
              <a:avLst/>
            </a:prstGeom>
          </p:spPr>
        </p:pic>
      </p:grpSp>
      <p:sp>
        <p:nvSpPr>
          <p:cNvPr id="68" name="object 68"/>
          <p:cNvSpPr txBox="1"/>
          <p:nvPr/>
        </p:nvSpPr>
        <p:spPr>
          <a:xfrm>
            <a:off x="6254877" y="2545461"/>
            <a:ext cx="209550" cy="85921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b="1" spc="-20" dirty="0">
                <a:solidFill>
                  <a:srgbClr val="2D3841"/>
                </a:solidFill>
                <a:latin typeface="Montserrat" pitchFamily="2" charset="0"/>
                <a:cs typeface="Verdana"/>
              </a:rPr>
              <a:t>JANE</a:t>
            </a:r>
            <a:endParaRPr sz="450">
              <a:latin typeface="Montserrat" pitchFamily="2" charset="0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479160" y="2945638"/>
            <a:ext cx="39497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27305">
              <a:lnSpc>
                <a:spcPct val="100000"/>
              </a:lnSpc>
              <a:spcBef>
                <a:spcPts val="90"/>
              </a:spcBef>
            </a:pPr>
            <a:r>
              <a:rPr sz="550" b="1" spc="-10" dirty="0">
                <a:solidFill>
                  <a:srgbClr val="2D3841"/>
                </a:solidFill>
                <a:latin typeface="Montserrat" pitchFamily="2" charset="0"/>
                <a:cs typeface="Verdana"/>
              </a:rPr>
              <a:t>HEALTH</a:t>
            </a:r>
            <a:r>
              <a:rPr sz="550" b="1" spc="500" dirty="0">
                <a:solidFill>
                  <a:srgbClr val="2D3841"/>
                </a:solidFill>
                <a:latin typeface="Montserrat" pitchFamily="2" charset="0"/>
                <a:cs typeface="Verdana"/>
              </a:rPr>
              <a:t> </a:t>
            </a:r>
            <a:r>
              <a:rPr sz="550" b="1" spc="-10" dirty="0">
                <a:solidFill>
                  <a:srgbClr val="2D3841"/>
                </a:solidFill>
                <a:latin typeface="Montserrat" pitchFamily="2" charset="0"/>
                <a:cs typeface="Verdana"/>
              </a:rPr>
              <a:t>MATTERS</a:t>
            </a:r>
            <a:endParaRPr sz="550" dirty="0">
              <a:latin typeface="Montserrat" pitchFamily="2" charset="0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646544" y="2945638"/>
            <a:ext cx="793750" cy="961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b="1" spc="-20" dirty="0">
                <a:solidFill>
                  <a:srgbClr val="2D3841"/>
                </a:solidFill>
                <a:latin typeface="Montserrat" pitchFamily="2" charset="0"/>
                <a:cs typeface="Verdana"/>
              </a:rPr>
              <a:t>FINACIAL</a:t>
            </a:r>
            <a:r>
              <a:rPr sz="550" b="1" spc="35" dirty="0">
                <a:solidFill>
                  <a:srgbClr val="2D3841"/>
                </a:solidFill>
                <a:latin typeface="Montserrat" pitchFamily="2" charset="0"/>
                <a:cs typeface="Verdana"/>
              </a:rPr>
              <a:t> </a:t>
            </a:r>
            <a:r>
              <a:rPr sz="550" b="1" spc="-10" dirty="0">
                <a:solidFill>
                  <a:srgbClr val="2D3841"/>
                </a:solidFill>
                <a:latin typeface="Montserrat" pitchFamily="2" charset="0"/>
                <a:cs typeface="Verdana"/>
              </a:rPr>
              <a:t>MATTERS</a:t>
            </a:r>
            <a:endParaRPr sz="550" dirty="0">
              <a:latin typeface="Montserrat" pitchFamily="2" charset="0"/>
              <a:cs typeface="Verdana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5074920" y="2246122"/>
            <a:ext cx="1413510" cy="1952625"/>
            <a:chOff x="5074920" y="2246122"/>
            <a:chExt cx="1413510" cy="1952625"/>
          </a:xfrm>
        </p:grpSpPr>
        <p:pic>
          <p:nvPicPr>
            <p:cNvPr id="72" name="object 7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27522" y="3087369"/>
              <a:ext cx="253491" cy="253491"/>
            </a:xfrm>
            <a:prstGeom prst="rect">
              <a:avLst/>
            </a:prstGeom>
          </p:spPr>
        </p:pic>
        <p:pic>
          <p:nvPicPr>
            <p:cNvPr id="73" name="object 7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234430" y="2246122"/>
              <a:ext cx="253492" cy="251967"/>
            </a:xfrm>
            <a:prstGeom prst="rect">
              <a:avLst/>
            </a:prstGeom>
          </p:spPr>
        </p:pic>
        <p:sp>
          <p:nvSpPr>
            <p:cNvPr id="74" name="object 74"/>
            <p:cNvSpPr/>
            <p:nvPr/>
          </p:nvSpPr>
          <p:spPr>
            <a:xfrm>
              <a:off x="5614670" y="3621024"/>
              <a:ext cx="103505" cy="577850"/>
            </a:xfrm>
            <a:custGeom>
              <a:avLst/>
              <a:gdLst/>
              <a:ahLst/>
              <a:cxnLst/>
              <a:rect l="l" t="t" r="r" b="b"/>
              <a:pathLst>
                <a:path w="103504" h="577850">
                  <a:moveTo>
                    <a:pt x="5587" y="509905"/>
                  </a:moveTo>
                  <a:lnTo>
                    <a:pt x="2920" y="512190"/>
                  </a:lnTo>
                  <a:lnTo>
                    <a:pt x="253" y="514603"/>
                  </a:lnTo>
                  <a:lnTo>
                    <a:pt x="0" y="518540"/>
                  </a:lnTo>
                  <a:lnTo>
                    <a:pt x="2285" y="521207"/>
                  </a:lnTo>
                  <a:lnTo>
                    <a:pt x="51562" y="577469"/>
                  </a:lnTo>
                  <a:lnTo>
                    <a:pt x="60015" y="567817"/>
                  </a:lnTo>
                  <a:lnTo>
                    <a:pt x="45212" y="567817"/>
                  </a:lnTo>
                  <a:lnTo>
                    <a:pt x="45212" y="550853"/>
                  </a:lnTo>
                  <a:lnTo>
                    <a:pt x="11937" y="512825"/>
                  </a:lnTo>
                  <a:lnTo>
                    <a:pt x="9525" y="510158"/>
                  </a:lnTo>
                  <a:lnTo>
                    <a:pt x="5587" y="509905"/>
                  </a:lnTo>
                  <a:close/>
                </a:path>
                <a:path w="103504" h="577850">
                  <a:moveTo>
                    <a:pt x="45212" y="550853"/>
                  </a:moveTo>
                  <a:lnTo>
                    <a:pt x="45212" y="567817"/>
                  </a:lnTo>
                  <a:lnTo>
                    <a:pt x="57912" y="567817"/>
                  </a:lnTo>
                  <a:lnTo>
                    <a:pt x="57912" y="563626"/>
                  </a:lnTo>
                  <a:lnTo>
                    <a:pt x="46735" y="563626"/>
                  </a:lnTo>
                  <a:lnTo>
                    <a:pt x="51561" y="558110"/>
                  </a:lnTo>
                  <a:lnTo>
                    <a:pt x="45212" y="550853"/>
                  </a:lnTo>
                  <a:close/>
                </a:path>
                <a:path w="103504" h="577850">
                  <a:moveTo>
                    <a:pt x="97535" y="509905"/>
                  </a:moveTo>
                  <a:lnTo>
                    <a:pt x="93599" y="510158"/>
                  </a:lnTo>
                  <a:lnTo>
                    <a:pt x="91185" y="512825"/>
                  </a:lnTo>
                  <a:lnTo>
                    <a:pt x="57912" y="550853"/>
                  </a:lnTo>
                  <a:lnTo>
                    <a:pt x="57912" y="567817"/>
                  </a:lnTo>
                  <a:lnTo>
                    <a:pt x="60015" y="567817"/>
                  </a:lnTo>
                  <a:lnTo>
                    <a:pt x="100837" y="521207"/>
                  </a:lnTo>
                  <a:lnTo>
                    <a:pt x="103124" y="518540"/>
                  </a:lnTo>
                  <a:lnTo>
                    <a:pt x="102869" y="514603"/>
                  </a:lnTo>
                  <a:lnTo>
                    <a:pt x="100202" y="512190"/>
                  </a:lnTo>
                  <a:lnTo>
                    <a:pt x="97535" y="509905"/>
                  </a:lnTo>
                  <a:close/>
                </a:path>
                <a:path w="103504" h="577850">
                  <a:moveTo>
                    <a:pt x="51561" y="558110"/>
                  </a:moveTo>
                  <a:lnTo>
                    <a:pt x="46735" y="563626"/>
                  </a:lnTo>
                  <a:lnTo>
                    <a:pt x="56387" y="563626"/>
                  </a:lnTo>
                  <a:lnTo>
                    <a:pt x="51561" y="558110"/>
                  </a:lnTo>
                  <a:close/>
                </a:path>
                <a:path w="103504" h="577850">
                  <a:moveTo>
                    <a:pt x="57912" y="550853"/>
                  </a:moveTo>
                  <a:lnTo>
                    <a:pt x="51561" y="558110"/>
                  </a:lnTo>
                  <a:lnTo>
                    <a:pt x="56387" y="563626"/>
                  </a:lnTo>
                  <a:lnTo>
                    <a:pt x="57912" y="563626"/>
                  </a:lnTo>
                  <a:lnTo>
                    <a:pt x="57912" y="550853"/>
                  </a:lnTo>
                  <a:close/>
                </a:path>
                <a:path w="103504" h="577850">
                  <a:moveTo>
                    <a:pt x="57912" y="0"/>
                  </a:moveTo>
                  <a:lnTo>
                    <a:pt x="45212" y="0"/>
                  </a:lnTo>
                  <a:lnTo>
                    <a:pt x="45212" y="550853"/>
                  </a:lnTo>
                  <a:lnTo>
                    <a:pt x="51561" y="558110"/>
                  </a:lnTo>
                  <a:lnTo>
                    <a:pt x="57911" y="550853"/>
                  </a:lnTo>
                  <a:lnTo>
                    <a:pt x="57912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5388864" y="3579875"/>
              <a:ext cx="562610" cy="41275"/>
            </a:xfrm>
            <a:custGeom>
              <a:avLst/>
              <a:gdLst/>
              <a:ahLst/>
              <a:cxnLst/>
              <a:rect l="l" t="t" r="r" b="b"/>
              <a:pathLst>
                <a:path w="562610" h="41275">
                  <a:moveTo>
                    <a:pt x="0" y="41148"/>
                  </a:moveTo>
                  <a:lnTo>
                    <a:pt x="561721" y="41148"/>
                  </a:lnTo>
                </a:path>
                <a:path w="562610" h="41275">
                  <a:moveTo>
                    <a:pt x="0" y="41021"/>
                  </a:moveTo>
                  <a:lnTo>
                    <a:pt x="0" y="0"/>
                  </a:lnTo>
                </a:path>
                <a:path w="562610" h="41275">
                  <a:moveTo>
                    <a:pt x="562356" y="41021"/>
                  </a:moveTo>
                  <a:lnTo>
                    <a:pt x="562356" y="0"/>
                  </a:lnTo>
                </a:path>
              </a:pathLst>
            </a:custGeom>
            <a:ln w="635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074920" y="3739896"/>
              <a:ext cx="1176655" cy="312420"/>
            </a:xfrm>
            <a:custGeom>
              <a:avLst/>
              <a:gdLst/>
              <a:ahLst/>
              <a:cxnLst/>
              <a:rect l="l" t="t" r="r" b="b"/>
              <a:pathLst>
                <a:path w="1176654" h="312420">
                  <a:moveTo>
                    <a:pt x="1176527" y="0"/>
                  </a:moveTo>
                  <a:lnTo>
                    <a:pt x="0" y="0"/>
                  </a:lnTo>
                  <a:lnTo>
                    <a:pt x="0" y="312419"/>
                  </a:lnTo>
                  <a:lnTo>
                    <a:pt x="1176527" y="312419"/>
                  </a:lnTo>
                  <a:lnTo>
                    <a:pt x="1176527" y="0"/>
                  </a:lnTo>
                  <a:close/>
                </a:path>
              </a:pathLst>
            </a:custGeom>
            <a:solidFill>
              <a:srgbClr val="EBE8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7" name="object 77"/>
          <p:cNvSpPr txBox="1"/>
          <p:nvPr/>
        </p:nvSpPr>
        <p:spPr>
          <a:xfrm>
            <a:off x="5240273" y="3770757"/>
            <a:ext cx="845819" cy="243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 algn="ctr">
              <a:lnSpc>
                <a:spcPct val="105600"/>
              </a:lnSpc>
              <a:spcBef>
                <a:spcPts val="100"/>
              </a:spcBef>
            </a:pP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Decisions</a:t>
            </a:r>
            <a:r>
              <a:rPr sz="450" spc="45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to</a:t>
            </a:r>
            <a:r>
              <a:rPr sz="450" spc="105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be</a:t>
            </a:r>
            <a:r>
              <a:rPr sz="450" spc="125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Century Gothic"/>
                <a:cs typeface="Century Gothic"/>
              </a:rPr>
              <a:t>made:</a:t>
            </a:r>
            <a:r>
              <a:rPr sz="450" spc="5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spc="50" dirty="0">
                <a:solidFill>
                  <a:srgbClr val="7E7E7E"/>
                </a:solidFill>
                <a:latin typeface="Century Gothic"/>
                <a:cs typeface="Century Gothic"/>
              </a:rPr>
              <a:t>First</a:t>
            </a:r>
            <a:r>
              <a:rPr sz="450" spc="95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attorney</a:t>
            </a:r>
            <a:r>
              <a:rPr sz="450" spc="8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whom</a:t>
            </a:r>
            <a:r>
              <a:rPr sz="450" spc="12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Century Gothic"/>
                <a:cs typeface="Century Gothic"/>
              </a:rPr>
              <a:t>failing</a:t>
            </a:r>
            <a:r>
              <a:rPr sz="450" spc="5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second</a:t>
            </a:r>
            <a:r>
              <a:rPr sz="450" spc="7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Century Gothic"/>
                <a:cs typeface="Century Gothic"/>
              </a:rPr>
              <a:t>attorney</a:t>
            </a:r>
            <a:endParaRPr sz="450">
              <a:latin typeface="Century Gothic"/>
              <a:cs typeface="Century Gothic"/>
            </a:endParaRPr>
          </a:p>
        </p:txBody>
      </p:sp>
      <p:graphicFrame>
        <p:nvGraphicFramePr>
          <p:cNvPr id="78" name="object 78"/>
          <p:cNvGraphicFramePr>
            <a:graphicFrameLocks noGrp="1"/>
          </p:cNvGraphicFramePr>
          <p:nvPr/>
        </p:nvGraphicFramePr>
        <p:xfrm>
          <a:off x="2349116" y="3402248"/>
          <a:ext cx="5195568" cy="144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8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9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9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7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64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34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64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46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390">
                <a:tc>
                  <a:txBody>
                    <a:bodyPr/>
                    <a:lstStyle/>
                    <a:p>
                      <a:pPr marR="65405" algn="ctr">
                        <a:lnSpc>
                          <a:spcPts val="459"/>
                        </a:lnSpc>
                        <a:spcBef>
                          <a:spcPts val="15"/>
                        </a:spcBef>
                      </a:pPr>
                      <a:r>
                        <a:rPr sz="450" b="1" spc="-10" dirty="0">
                          <a:solidFill>
                            <a:srgbClr val="2D3841"/>
                          </a:solidFill>
                          <a:latin typeface="Verdana"/>
                          <a:cs typeface="Verdana"/>
                        </a:rPr>
                        <a:t>ATTORNEY</a:t>
                      </a:r>
                      <a:endParaRPr sz="450">
                        <a:latin typeface="Verdana"/>
                        <a:cs typeface="Verdana"/>
                      </a:endParaRPr>
                    </a:p>
                  </a:txBody>
                  <a:tcPr marL="0" marR="0" marT="1905" marB="0"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459"/>
                        </a:lnSpc>
                        <a:spcBef>
                          <a:spcPts val="15"/>
                        </a:spcBef>
                      </a:pPr>
                      <a:r>
                        <a:rPr sz="450" b="1" spc="-10" dirty="0">
                          <a:solidFill>
                            <a:srgbClr val="B68150"/>
                          </a:solidFill>
                          <a:latin typeface="Verdana"/>
                          <a:cs typeface="Verdana"/>
                        </a:rPr>
                        <a:t>ATTORNEY</a:t>
                      </a:r>
                      <a:endParaRPr sz="450">
                        <a:latin typeface="Verdana"/>
                        <a:cs typeface="Verdana"/>
                      </a:endParaRPr>
                    </a:p>
                  </a:txBody>
                  <a:tcPr marL="0" marR="0" marT="1905" marB="0"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L="128270" algn="ctr">
                        <a:lnSpc>
                          <a:spcPts val="459"/>
                        </a:lnSpc>
                        <a:spcBef>
                          <a:spcPts val="15"/>
                        </a:spcBef>
                      </a:pPr>
                      <a:r>
                        <a:rPr sz="450" b="1" spc="-10" dirty="0">
                          <a:solidFill>
                            <a:srgbClr val="2D3841"/>
                          </a:solidFill>
                          <a:latin typeface="Verdana"/>
                          <a:cs typeface="Verdana"/>
                        </a:rPr>
                        <a:t>ATTORNEY</a:t>
                      </a:r>
                      <a:endParaRPr sz="450">
                        <a:latin typeface="Verdana"/>
                        <a:cs typeface="Verdana"/>
                      </a:endParaRPr>
                    </a:p>
                  </a:txBody>
                  <a:tcPr marL="0" marR="0" marT="1905" marB="0"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459"/>
                        </a:lnSpc>
                        <a:spcBef>
                          <a:spcPts val="15"/>
                        </a:spcBef>
                      </a:pPr>
                      <a:r>
                        <a:rPr sz="450" b="1" spc="-10" dirty="0">
                          <a:solidFill>
                            <a:srgbClr val="B68150"/>
                          </a:solidFill>
                          <a:latin typeface="Verdana"/>
                          <a:cs typeface="Verdana"/>
                        </a:rPr>
                        <a:t>ATTORNEY</a:t>
                      </a:r>
                      <a:endParaRPr sz="450">
                        <a:latin typeface="Verdana"/>
                        <a:cs typeface="Verdana"/>
                      </a:endParaRPr>
                    </a:p>
                  </a:txBody>
                  <a:tcPr marL="0" marR="0" marT="1905" marB="0"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L="166370" algn="ctr">
                        <a:lnSpc>
                          <a:spcPts val="459"/>
                        </a:lnSpc>
                        <a:spcBef>
                          <a:spcPts val="15"/>
                        </a:spcBef>
                      </a:pPr>
                      <a:r>
                        <a:rPr sz="450" b="1" spc="-10" dirty="0">
                          <a:solidFill>
                            <a:srgbClr val="2D3841"/>
                          </a:solidFill>
                          <a:latin typeface="Verdana"/>
                          <a:cs typeface="Verdana"/>
                        </a:rPr>
                        <a:t>ATTORNEY</a:t>
                      </a:r>
                      <a:endParaRPr sz="450">
                        <a:latin typeface="Verdana"/>
                        <a:cs typeface="Verdana"/>
                      </a:endParaRPr>
                    </a:p>
                  </a:txBody>
                  <a:tcPr marL="0" marR="0" marT="1905" marB="0"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459"/>
                        </a:lnSpc>
                        <a:spcBef>
                          <a:spcPts val="15"/>
                        </a:spcBef>
                      </a:pPr>
                      <a:r>
                        <a:rPr sz="450" b="1" spc="-10" dirty="0">
                          <a:solidFill>
                            <a:srgbClr val="B68150"/>
                          </a:solidFill>
                          <a:latin typeface="Verdana"/>
                          <a:cs typeface="Verdana"/>
                        </a:rPr>
                        <a:t>ATTORNEY</a:t>
                      </a:r>
                      <a:endParaRPr sz="450">
                        <a:latin typeface="Verdana"/>
                        <a:cs typeface="Verdana"/>
                      </a:endParaRPr>
                    </a:p>
                  </a:txBody>
                  <a:tcPr marL="0" marR="0" marT="1905" marB="0"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L="125730" algn="ctr">
                        <a:lnSpc>
                          <a:spcPts val="459"/>
                        </a:lnSpc>
                        <a:spcBef>
                          <a:spcPts val="15"/>
                        </a:spcBef>
                      </a:pPr>
                      <a:r>
                        <a:rPr sz="450" b="1" spc="-10" dirty="0">
                          <a:solidFill>
                            <a:srgbClr val="2D3841"/>
                          </a:solidFill>
                          <a:latin typeface="Verdana"/>
                          <a:cs typeface="Verdana"/>
                        </a:rPr>
                        <a:t>ATTORNEY</a:t>
                      </a:r>
                      <a:endParaRPr sz="450">
                        <a:latin typeface="Verdana"/>
                        <a:cs typeface="Verdana"/>
                      </a:endParaRPr>
                    </a:p>
                  </a:txBody>
                  <a:tcPr marL="0" marR="0" marT="1905" marB="0"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R="13970" algn="r">
                        <a:lnSpc>
                          <a:spcPts val="459"/>
                        </a:lnSpc>
                        <a:spcBef>
                          <a:spcPts val="15"/>
                        </a:spcBef>
                      </a:pPr>
                      <a:r>
                        <a:rPr sz="450" b="1" spc="-10" dirty="0">
                          <a:solidFill>
                            <a:srgbClr val="B68150"/>
                          </a:solidFill>
                          <a:latin typeface="Verdana"/>
                          <a:cs typeface="Verdana"/>
                        </a:rPr>
                        <a:t>ATTORNEY</a:t>
                      </a:r>
                      <a:endParaRPr sz="450">
                        <a:latin typeface="Verdana"/>
                        <a:cs typeface="Verdana"/>
                      </a:endParaRPr>
                    </a:p>
                  </a:txBody>
                  <a:tcPr marL="0" marR="0" marT="1905" marB="0">
                    <a:solidFill>
                      <a:srgbClr val="EAE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90">
                <a:tc>
                  <a:txBody>
                    <a:bodyPr/>
                    <a:lstStyle/>
                    <a:p>
                      <a:pPr marR="61594" algn="ctr">
                        <a:lnSpc>
                          <a:spcPts val="470"/>
                        </a:lnSpc>
                        <a:spcBef>
                          <a:spcPts val="5"/>
                        </a:spcBef>
                      </a:pPr>
                      <a:r>
                        <a:rPr sz="450" spc="-20" dirty="0">
                          <a:solidFill>
                            <a:srgbClr val="7E7E7E"/>
                          </a:solidFill>
                          <a:latin typeface="Century Gothic"/>
                          <a:cs typeface="Century Gothic"/>
                        </a:rPr>
                        <a:t>Jane</a:t>
                      </a:r>
                      <a:endParaRPr sz="450">
                        <a:latin typeface="Century Gothic"/>
                        <a:cs typeface="Century Gothic"/>
                      </a:endParaRPr>
                    </a:p>
                  </a:txBody>
                  <a:tcPr marL="0" marR="0" marT="635" marB="0"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ts val="470"/>
                        </a:lnSpc>
                        <a:spcBef>
                          <a:spcPts val="5"/>
                        </a:spcBef>
                      </a:pPr>
                      <a:r>
                        <a:rPr sz="450" dirty="0">
                          <a:solidFill>
                            <a:srgbClr val="7E7E7E"/>
                          </a:solidFill>
                          <a:latin typeface="Century Gothic"/>
                          <a:cs typeface="Century Gothic"/>
                        </a:rPr>
                        <a:t>Joe</a:t>
                      </a:r>
                      <a:r>
                        <a:rPr sz="450" spc="5" dirty="0">
                          <a:solidFill>
                            <a:srgbClr val="7E7E7E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450" spc="-10" dirty="0">
                          <a:solidFill>
                            <a:srgbClr val="7E7E7E"/>
                          </a:solidFill>
                          <a:latin typeface="Century Gothic"/>
                          <a:cs typeface="Century Gothic"/>
                        </a:rPr>
                        <a:t>Bloggs</a:t>
                      </a:r>
                      <a:endParaRPr sz="450">
                        <a:latin typeface="Century Gothic"/>
                        <a:cs typeface="Century Gothic"/>
                      </a:endParaRPr>
                    </a:p>
                  </a:txBody>
                  <a:tcPr marL="0" marR="0" marT="635" marB="0"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L="131445" algn="ctr">
                        <a:lnSpc>
                          <a:spcPts val="470"/>
                        </a:lnSpc>
                        <a:spcBef>
                          <a:spcPts val="5"/>
                        </a:spcBef>
                      </a:pPr>
                      <a:r>
                        <a:rPr sz="450" spc="-20" dirty="0">
                          <a:solidFill>
                            <a:srgbClr val="7E7E7E"/>
                          </a:solidFill>
                          <a:latin typeface="Century Gothic"/>
                          <a:cs typeface="Century Gothic"/>
                        </a:rPr>
                        <a:t>Jane</a:t>
                      </a:r>
                      <a:endParaRPr sz="450">
                        <a:latin typeface="Century Gothic"/>
                        <a:cs typeface="Century Gothic"/>
                      </a:endParaRPr>
                    </a:p>
                  </a:txBody>
                  <a:tcPr marL="0" marR="0" marT="635" marB="0"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ts val="470"/>
                        </a:lnSpc>
                        <a:spcBef>
                          <a:spcPts val="5"/>
                        </a:spcBef>
                      </a:pPr>
                      <a:r>
                        <a:rPr sz="450" dirty="0">
                          <a:solidFill>
                            <a:srgbClr val="7E7E7E"/>
                          </a:solidFill>
                          <a:latin typeface="Century Gothic"/>
                          <a:cs typeface="Century Gothic"/>
                        </a:rPr>
                        <a:t>Joe</a:t>
                      </a:r>
                      <a:r>
                        <a:rPr sz="450" spc="5" dirty="0">
                          <a:solidFill>
                            <a:srgbClr val="7E7E7E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450" spc="-10" dirty="0">
                          <a:solidFill>
                            <a:srgbClr val="7E7E7E"/>
                          </a:solidFill>
                          <a:latin typeface="Century Gothic"/>
                          <a:cs typeface="Century Gothic"/>
                        </a:rPr>
                        <a:t>Bloggs</a:t>
                      </a:r>
                      <a:endParaRPr sz="450">
                        <a:latin typeface="Century Gothic"/>
                        <a:cs typeface="Century Gothic"/>
                      </a:endParaRPr>
                    </a:p>
                  </a:txBody>
                  <a:tcPr marL="0" marR="0" marT="635" marB="0"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L="169545" algn="ctr">
                        <a:lnSpc>
                          <a:spcPts val="470"/>
                        </a:lnSpc>
                        <a:spcBef>
                          <a:spcPts val="5"/>
                        </a:spcBef>
                      </a:pPr>
                      <a:r>
                        <a:rPr sz="450" spc="-20" dirty="0">
                          <a:solidFill>
                            <a:srgbClr val="7E7E7E"/>
                          </a:solidFill>
                          <a:latin typeface="Century Gothic"/>
                          <a:cs typeface="Century Gothic"/>
                        </a:rPr>
                        <a:t>Jack</a:t>
                      </a:r>
                      <a:endParaRPr sz="450">
                        <a:latin typeface="Century Gothic"/>
                        <a:cs typeface="Century Gothic"/>
                      </a:endParaRPr>
                    </a:p>
                  </a:txBody>
                  <a:tcPr marL="0" marR="0" marT="635" marB="0"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ts val="470"/>
                        </a:lnSpc>
                        <a:spcBef>
                          <a:spcPts val="5"/>
                        </a:spcBef>
                      </a:pPr>
                      <a:r>
                        <a:rPr sz="450" dirty="0">
                          <a:solidFill>
                            <a:srgbClr val="7E7E7E"/>
                          </a:solidFill>
                          <a:latin typeface="Century Gothic"/>
                          <a:cs typeface="Century Gothic"/>
                        </a:rPr>
                        <a:t>Anna</a:t>
                      </a:r>
                      <a:r>
                        <a:rPr sz="450" spc="60" dirty="0">
                          <a:solidFill>
                            <a:srgbClr val="7E7E7E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450" spc="-10" dirty="0">
                          <a:solidFill>
                            <a:srgbClr val="7E7E7E"/>
                          </a:solidFill>
                          <a:latin typeface="Century Gothic"/>
                          <a:cs typeface="Century Gothic"/>
                        </a:rPr>
                        <a:t>Bloggs</a:t>
                      </a:r>
                      <a:endParaRPr sz="450">
                        <a:latin typeface="Century Gothic"/>
                        <a:cs typeface="Century Gothic"/>
                      </a:endParaRPr>
                    </a:p>
                  </a:txBody>
                  <a:tcPr marL="0" marR="0" marT="635" marB="0"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L="129539" algn="ctr">
                        <a:lnSpc>
                          <a:spcPts val="470"/>
                        </a:lnSpc>
                        <a:spcBef>
                          <a:spcPts val="5"/>
                        </a:spcBef>
                      </a:pPr>
                      <a:r>
                        <a:rPr sz="450" spc="-20" dirty="0">
                          <a:solidFill>
                            <a:srgbClr val="7E7E7E"/>
                          </a:solidFill>
                          <a:latin typeface="Century Gothic"/>
                          <a:cs typeface="Century Gothic"/>
                        </a:rPr>
                        <a:t>Jack</a:t>
                      </a:r>
                      <a:endParaRPr sz="450">
                        <a:latin typeface="Century Gothic"/>
                        <a:cs typeface="Century Gothic"/>
                      </a:endParaRPr>
                    </a:p>
                  </a:txBody>
                  <a:tcPr marL="0" marR="0" marT="635" marB="0">
                    <a:solidFill>
                      <a:srgbClr val="EAE7E3"/>
                    </a:solidFill>
                  </a:tcPr>
                </a:tc>
                <a:tc>
                  <a:txBody>
                    <a:bodyPr/>
                    <a:lstStyle/>
                    <a:p>
                      <a:pPr marR="8255" algn="r">
                        <a:lnSpc>
                          <a:spcPts val="470"/>
                        </a:lnSpc>
                        <a:spcBef>
                          <a:spcPts val="5"/>
                        </a:spcBef>
                      </a:pPr>
                      <a:r>
                        <a:rPr sz="450" dirty="0">
                          <a:solidFill>
                            <a:srgbClr val="7E7E7E"/>
                          </a:solidFill>
                          <a:latin typeface="Century Gothic"/>
                          <a:cs typeface="Century Gothic"/>
                        </a:rPr>
                        <a:t>Anna</a:t>
                      </a:r>
                      <a:r>
                        <a:rPr sz="450" spc="60" dirty="0">
                          <a:solidFill>
                            <a:srgbClr val="7E7E7E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450" spc="-10" dirty="0">
                          <a:solidFill>
                            <a:srgbClr val="7E7E7E"/>
                          </a:solidFill>
                          <a:latin typeface="Century Gothic"/>
                          <a:cs typeface="Century Gothic"/>
                        </a:rPr>
                        <a:t>Bloggs</a:t>
                      </a:r>
                      <a:endParaRPr sz="450">
                        <a:latin typeface="Century Gothic"/>
                        <a:cs typeface="Century Gothic"/>
                      </a:endParaRPr>
                    </a:p>
                  </a:txBody>
                  <a:tcPr marL="0" marR="0" marT="635" marB="0">
                    <a:solidFill>
                      <a:srgbClr val="EAE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79" name="object 79"/>
          <p:cNvGrpSpPr/>
          <p:nvPr/>
        </p:nvGrpSpPr>
        <p:grpSpPr>
          <a:xfrm>
            <a:off x="6644385" y="3087370"/>
            <a:ext cx="815975" cy="254000"/>
            <a:chOff x="6644385" y="3087370"/>
            <a:chExt cx="815975" cy="254000"/>
          </a:xfrm>
        </p:grpSpPr>
        <p:pic>
          <p:nvPicPr>
            <p:cNvPr id="80" name="object 8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644385" y="3087370"/>
              <a:ext cx="253492" cy="253491"/>
            </a:xfrm>
            <a:prstGeom prst="rect">
              <a:avLst/>
            </a:prstGeom>
          </p:spPr>
        </p:pic>
        <p:pic>
          <p:nvPicPr>
            <p:cNvPr id="81" name="object 8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206741" y="3087370"/>
              <a:ext cx="253491" cy="253491"/>
            </a:xfrm>
            <a:prstGeom prst="rect">
              <a:avLst/>
            </a:prstGeom>
          </p:spPr>
        </p:pic>
      </p:grpSp>
      <p:grpSp>
        <p:nvGrpSpPr>
          <p:cNvPr id="82" name="object 82"/>
          <p:cNvGrpSpPr/>
          <p:nvPr/>
        </p:nvGrpSpPr>
        <p:grpSpPr>
          <a:xfrm>
            <a:off x="6257544" y="3576701"/>
            <a:ext cx="1546860" cy="622300"/>
            <a:chOff x="6257544" y="3576701"/>
            <a:chExt cx="1546860" cy="622300"/>
          </a:xfrm>
        </p:grpSpPr>
        <p:sp>
          <p:nvSpPr>
            <p:cNvPr id="83" name="object 83"/>
            <p:cNvSpPr/>
            <p:nvPr/>
          </p:nvSpPr>
          <p:spPr>
            <a:xfrm>
              <a:off x="6993890" y="3621024"/>
              <a:ext cx="103505" cy="577850"/>
            </a:xfrm>
            <a:custGeom>
              <a:avLst/>
              <a:gdLst/>
              <a:ahLst/>
              <a:cxnLst/>
              <a:rect l="l" t="t" r="r" b="b"/>
              <a:pathLst>
                <a:path w="103504" h="577850">
                  <a:moveTo>
                    <a:pt x="5587" y="509905"/>
                  </a:moveTo>
                  <a:lnTo>
                    <a:pt x="2920" y="512190"/>
                  </a:lnTo>
                  <a:lnTo>
                    <a:pt x="253" y="514603"/>
                  </a:lnTo>
                  <a:lnTo>
                    <a:pt x="0" y="518540"/>
                  </a:lnTo>
                  <a:lnTo>
                    <a:pt x="2285" y="521207"/>
                  </a:lnTo>
                  <a:lnTo>
                    <a:pt x="51561" y="577469"/>
                  </a:lnTo>
                  <a:lnTo>
                    <a:pt x="60015" y="567817"/>
                  </a:lnTo>
                  <a:lnTo>
                    <a:pt x="45211" y="567817"/>
                  </a:lnTo>
                  <a:lnTo>
                    <a:pt x="45211" y="550853"/>
                  </a:lnTo>
                  <a:lnTo>
                    <a:pt x="11937" y="512825"/>
                  </a:lnTo>
                  <a:lnTo>
                    <a:pt x="9525" y="510158"/>
                  </a:lnTo>
                  <a:lnTo>
                    <a:pt x="5587" y="509905"/>
                  </a:lnTo>
                  <a:close/>
                </a:path>
                <a:path w="103504" h="577850">
                  <a:moveTo>
                    <a:pt x="45211" y="550853"/>
                  </a:moveTo>
                  <a:lnTo>
                    <a:pt x="45211" y="567817"/>
                  </a:lnTo>
                  <a:lnTo>
                    <a:pt x="57911" y="567817"/>
                  </a:lnTo>
                  <a:lnTo>
                    <a:pt x="57911" y="563626"/>
                  </a:lnTo>
                  <a:lnTo>
                    <a:pt x="46735" y="563626"/>
                  </a:lnTo>
                  <a:lnTo>
                    <a:pt x="51561" y="558110"/>
                  </a:lnTo>
                  <a:lnTo>
                    <a:pt x="45211" y="550853"/>
                  </a:lnTo>
                  <a:close/>
                </a:path>
                <a:path w="103504" h="577850">
                  <a:moveTo>
                    <a:pt x="97535" y="509905"/>
                  </a:moveTo>
                  <a:lnTo>
                    <a:pt x="93599" y="510158"/>
                  </a:lnTo>
                  <a:lnTo>
                    <a:pt x="91185" y="512825"/>
                  </a:lnTo>
                  <a:lnTo>
                    <a:pt x="57911" y="550853"/>
                  </a:lnTo>
                  <a:lnTo>
                    <a:pt x="57911" y="567817"/>
                  </a:lnTo>
                  <a:lnTo>
                    <a:pt x="60015" y="567817"/>
                  </a:lnTo>
                  <a:lnTo>
                    <a:pt x="100837" y="521207"/>
                  </a:lnTo>
                  <a:lnTo>
                    <a:pt x="103124" y="518540"/>
                  </a:lnTo>
                  <a:lnTo>
                    <a:pt x="102869" y="514603"/>
                  </a:lnTo>
                  <a:lnTo>
                    <a:pt x="100202" y="512190"/>
                  </a:lnTo>
                  <a:lnTo>
                    <a:pt x="97535" y="509905"/>
                  </a:lnTo>
                  <a:close/>
                </a:path>
                <a:path w="103504" h="577850">
                  <a:moveTo>
                    <a:pt x="51561" y="558110"/>
                  </a:moveTo>
                  <a:lnTo>
                    <a:pt x="46735" y="563626"/>
                  </a:lnTo>
                  <a:lnTo>
                    <a:pt x="56387" y="563626"/>
                  </a:lnTo>
                  <a:lnTo>
                    <a:pt x="51561" y="558110"/>
                  </a:lnTo>
                  <a:close/>
                </a:path>
                <a:path w="103504" h="577850">
                  <a:moveTo>
                    <a:pt x="57911" y="550853"/>
                  </a:moveTo>
                  <a:lnTo>
                    <a:pt x="51561" y="558110"/>
                  </a:lnTo>
                  <a:lnTo>
                    <a:pt x="56387" y="563626"/>
                  </a:lnTo>
                  <a:lnTo>
                    <a:pt x="57911" y="563626"/>
                  </a:lnTo>
                  <a:lnTo>
                    <a:pt x="57911" y="550853"/>
                  </a:lnTo>
                  <a:close/>
                </a:path>
                <a:path w="103504" h="577850">
                  <a:moveTo>
                    <a:pt x="57911" y="0"/>
                  </a:moveTo>
                  <a:lnTo>
                    <a:pt x="45211" y="0"/>
                  </a:lnTo>
                  <a:lnTo>
                    <a:pt x="45211" y="550853"/>
                  </a:lnTo>
                  <a:lnTo>
                    <a:pt x="51561" y="558110"/>
                  </a:lnTo>
                  <a:lnTo>
                    <a:pt x="57911" y="550853"/>
                  </a:lnTo>
                  <a:lnTo>
                    <a:pt x="57911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6768084" y="3579876"/>
              <a:ext cx="562610" cy="41275"/>
            </a:xfrm>
            <a:custGeom>
              <a:avLst/>
              <a:gdLst/>
              <a:ahLst/>
              <a:cxnLst/>
              <a:rect l="l" t="t" r="r" b="b"/>
              <a:pathLst>
                <a:path w="562609" h="41275">
                  <a:moveTo>
                    <a:pt x="0" y="41148"/>
                  </a:moveTo>
                  <a:lnTo>
                    <a:pt x="561721" y="41148"/>
                  </a:lnTo>
                </a:path>
                <a:path w="562609" h="41275">
                  <a:moveTo>
                    <a:pt x="0" y="41021"/>
                  </a:moveTo>
                  <a:lnTo>
                    <a:pt x="0" y="0"/>
                  </a:lnTo>
                </a:path>
                <a:path w="562609" h="41275">
                  <a:moveTo>
                    <a:pt x="562356" y="41021"/>
                  </a:moveTo>
                  <a:lnTo>
                    <a:pt x="562356" y="0"/>
                  </a:lnTo>
                </a:path>
              </a:pathLst>
            </a:custGeom>
            <a:ln w="635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6257544" y="3749040"/>
              <a:ext cx="1546860" cy="312420"/>
            </a:xfrm>
            <a:custGeom>
              <a:avLst/>
              <a:gdLst/>
              <a:ahLst/>
              <a:cxnLst/>
              <a:rect l="l" t="t" r="r" b="b"/>
              <a:pathLst>
                <a:path w="1546859" h="312420">
                  <a:moveTo>
                    <a:pt x="1546859" y="0"/>
                  </a:moveTo>
                  <a:lnTo>
                    <a:pt x="0" y="0"/>
                  </a:lnTo>
                  <a:lnTo>
                    <a:pt x="0" y="312419"/>
                  </a:lnTo>
                  <a:lnTo>
                    <a:pt x="1546859" y="312419"/>
                  </a:lnTo>
                  <a:lnTo>
                    <a:pt x="1546859" y="0"/>
                  </a:lnTo>
                  <a:close/>
                </a:path>
              </a:pathLst>
            </a:custGeom>
            <a:solidFill>
              <a:srgbClr val="EBE8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6" name="object 8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265165" y="4465065"/>
            <a:ext cx="253492" cy="253491"/>
          </a:xfrm>
          <a:prstGeom prst="rect">
            <a:avLst/>
          </a:prstGeom>
        </p:spPr>
      </p:pic>
      <p:sp>
        <p:nvSpPr>
          <p:cNvPr id="87" name="object 87"/>
          <p:cNvSpPr txBox="1"/>
          <p:nvPr/>
        </p:nvSpPr>
        <p:spPr>
          <a:xfrm>
            <a:off x="5479160" y="4323334"/>
            <a:ext cx="39497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27305">
              <a:lnSpc>
                <a:spcPct val="100000"/>
              </a:lnSpc>
              <a:spcBef>
                <a:spcPts val="90"/>
              </a:spcBef>
            </a:pPr>
            <a:r>
              <a:rPr sz="550" b="1" spc="-10" dirty="0">
                <a:latin typeface="Montserrat" pitchFamily="2" charset="0"/>
                <a:cs typeface="Verdana"/>
              </a:rPr>
              <a:t>HEALTH</a:t>
            </a:r>
            <a:r>
              <a:rPr sz="550" b="1" spc="500" dirty="0">
                <a:latin typeface="Montserrat" pitchFamily="2" charset="0"/>
                <a:cs typeface="Verdana"/>
              </a:rPr>
              <a:t> </a:t>
            </a:r>
            <a:r>
              <a:rPr sz="550" b="1" spc="-10" dirty="0">
                <a:latin typeface="Montserrat" pitchFamily="2" charset="0"/>
                <a:cs typeface="Verdana"/>
              </a:rPr>
              <a:t>MATTERS</a:t>
            </a:r>
            <a:endParaRPr sz="550" dirty="0">
              <a:latin typeface="Montserrat" pitchFamily="2" charset="0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645656" y="4323334"/>
            <a:ext cx="793750" cy="961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b="1" spc="-20" dirty="0">
                <a:latin typeface="Montserrat" pitchFamily="2" charset="0"/>
                <a:cs typeface="Verdana"/>
              </a:rPr>
              <a:t>FINACIAL</a:t>
            </a:r>
            <a:r>
              <a:rPr sz="550" b="1" spc="35" dirty="0">
                <a:latin typeface="Montserrat" pitchFamily="2" charset="0"/>
                <a:cs typeface="Verdana"/>
              </a:rPr>
              <a:t> </a:t>
            </a:r>
            <a:r>
              <a:rPr sz="550" b="1" spc="-10" dirty="0">
                <a:latin typeface="Montserrat" pitchFamily="2" charset="0"/>
                <a:cs typeface="Verdana"/>
              </a:rPr>
              <a:t>MATTERS</a:t>
            </a:r>
            <a:endParaRPr sz="550" dirty="0">
              <a:latin typeface="Montserrat" pitchFamily="2" charset="0"/>
              <a:cs typeface="Verdana"/>
            </a:endParaRPr>
          </a:p>
        </p:txBody>
      </p:sp>
      <p:grpSp>
        <p:nvGrpSpPr>
          <p:cNvPr id="89" name="object 89"/>
          <p:cNvGrpSpPr/>
          <p:nvPr/>
        </p:nvGrpSpPr>
        <p:grpSpPr>
          <a:xfrm>
            <a:off x="5099303" y="4956047"/>
            <a:ext cx="1134110" cy="483234"/>
            <a:chOff x="5099303" y="4956047"/>
            <a:chExt cx="1134110" cy="483234"/>
          </a:xfrm>
        </p:grpSpPr>
        <p:sp>
          <p:nvSpPr>
            <p:cNvPr id="90" name="object 90"/>
            <p:cNvSpPr/>
            <p:nvPr/>
          </p:nvSpPr>
          <p:spPr>
            <a:xfrm>
              <a:off x="5640831" y="4997195"/>
              <a:ext cx="50800" cy="234315"/>
            </a:xfrm>
            <a:custGeom>
              <a:avLst/>
              <a:gdLst/>
              <a:ahLst/>
              <a:cxnLst/>
              <a:rect l="l" t="t" r="r" b="b"/>
              <a:pathLst>
                <a:path w="50800" h="234314">
                  <a:moveTo>
                    <a:pt x="19050" y="183133"/>
                  </a:moveTo>
                  <a:lnTo>
                    <a:pt x="0" y="183133"/>
                  </a:lnTo>
                  <a:lnTo>
                    <a:pt x="25400" y="233933"/>
                  </a:lnTo>
                  <a:lnTo>
                    <a:pt x="44450" y="195833"/>
                  </a:lnTo>
                  <a:lnTo>
                    <a:pt x="19050" y="195833"/>
                  </a:lnTo>
                  <a:lnTo>
                    <a:pt x="19050" y="183133"/>
                  </a:lnTo>
                  <a:close/>
                </a:path>
                <a:path w="50800" h="234314">
                  <a:moveTo>
                    <a:pt x="31750" y="0"/>
                  </a:moveTo>
                  <a:lnTo>
                    <a:pt x="19050" y="0"/>
                  </a:lnTo>
                  <a:lnTo>
                    <a:pt x="19050" y="195833"/>
                  </a:lnTo>
                  <a:lnTo>
                    <a:pt x="31750" y="195833"/>
                  </a:lnTo>
                  <a:lnTo>
                    <a:pt x="31750" y="0"/>
                  </a:lnTo>
                  <a:close/>
                </a:path>
                <a:path w="50800" h="234314">
                  <a:moveTo>
                    <a:pt x="50800" y="183133"/>
                  </a:moveTo>
                  <a:lnTo>
                    <a:pt x="31750" y="183133"/>
                  </a:lnTo>
                  <a:lnTo>
                    <a:pt x="31750" y="195833"/>
                  </a:lnTo>
                  <a:lnTo>
                    <a:pt x="44450" y="195833"/>
                  </a:lnTo>
                  <a:lnTo>
                    <a:pt x="50800" y="183133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5388863" y="4956047"/>
              <a:ext cx="562610" cy="41275"/>
            </a:xfrm>
            <a:custGeom>
              <a:avLst/>
              <a:gdLst/>
              <a:ahLst/>
              <a:cxnLst/>
              <a:rect l="l" t="t" r="r" b="b"/>
              <a:pathLst>
                <a:path w="562610" h="41275">
                  <a:moveTo>
                    <a:pt x="0" y="41147"/>
                  </a:moveTo>
                  <a:lnTo>
                    <a:pt x="561721" y="41147"/>
                  </a:lnTo>
                </a:path>
                <a:path w="562610" h="41275">
                  <a:moveTo>
                    <a:pt x="0" y="41020"/>
                  </a:moveTo>
                  <a:lnTo>
                    <a:pt x="0" y="0"/>
                  </a:lnTo>
                </a:path>
                <a:path w="562610" h="41275">
                  <a:moveTo>
                    <a:pt x="562356" y="41020"/>
                  </a:moveTo>
                  <a:lnTo>
                    <a:pt x="562356" y="0"/>
                  </a:lnTo>
                </a:path>
              </a:pathLst>
            </a:custGeom>
            <a:ln w="635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5099303" y="5126735"/>
              <a:ext cx="1134110" cy="312420"/>
            </a:xfrm>
            <a:custGeom>
              <a:avLst/>
              <a:gdLst/>
              <a:ahLst/>
              <a:cxnLst/>
              <a:rect l="l" t="t" r="r" b="b"/>
              <a:pathLst>
                <a:path w="1134110" h="312420">
                  <a:moveTo>
                    <a:pt x="1133855" y="0"/>
                  </a:moveTo>
                  <a:lnTo>
                    <a:pt x="0" y="0"/>
                  </a:lnTo>
                  <a:lnTo>
                    <a:pt x="0" y="312419"/>
                  </a:lnTo>
                  <a:lnTo>
                    <a:pt x="1133855" y="312419"/>
                  </a:lnTo>
                  <a:lnTo>
                    <a:pt x="11338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3" name="object 93"/>
          <p:cNvSpPr txBox="1"/>
          <p:nvPr/>
        </p:nvSpPr>
        <p:spPr>
          <a:xfrm>
            <a:off x="5244846" y="5157978"/>
            <a:ext cx="846455" cy="2244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86995">
              <a:lnSpc>
                <a:spcPct val="100000"/>
              </a:lnSpc>
              <a:spcBef>
                <a:spcPts val="130"/>
              </a:spcBef>
            </a:pP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Decisions</a:t>
            </a:r>
            <a:r>
              <a:rPr sz="450" spc="4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to</a:t>
            </a:r>
            <a:r>
              <a:rPr sz="450" spc="10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be</a:t>
            </a:r>
            <a:r>
              <a:rPr sz="450" spc="12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made:</a:t>
            </a:r>
            <a:endParaRPr sz="450" dirty="0">
              <a:latin typeface="Montserrat" pitchFamily="2" charset="0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450" spc="5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First</a:t>
            </a:r>
            <a:r>
              <a:rPr sz="450" spc="8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attorney</a:t>
            </a:r>
            <a:r>
              <a:rPr sz="450" spc="8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whom</a:t>
            </a:r>
            <a:r>
              <a:rPr sz="450" spc="11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failing</a:t>
            </a:r>
            <a:endParaRPr sz="450" dirty="0">
              <a:latin typeface="Montserrat" pitchFamily="2" charset="0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second</a:t>
            </a:r>
            <a:r>
              <a:rPr sz="450" spc="7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attorney</a:t>
            </a:r>
            <a:endParaRPr sz="450" dirty="0">
              <a:latin typeface="Montserrat" pitchFamily="2" charset="0"/>
              <a:cs typeface="Century Gothic"/>
            </a:endParaRPr>
          </a:p>
        </p:txBody>
      </p:sp>
      <p:grpSp>
        <p:nvGrpSpPr>
          <p:cNvPr id="94" name="object 94"/>
          <p:cNvGrpSpPr/>
          <p:nvPr/>
        </p:nvGrpSpPr>
        <p:grpSpPr>
          <a:xfrm>
            <a:off x="6644385" y="4465065"/>
            <a:ext cx="254000" cy="254000"/>
            <a:chOff x="6644385" y="4465065"/>
            <a:chExt cx="254000" cy="254000"/>
          </a:xfrm>
        </p:grpSpPr>
        <p:pic>
          <p:nvPicPr>
            <p:cNvPr id="95" name="object 9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644385" y="4465065"/>
              <a:ext cx="253492" cy="253491"/>
            </a:xfrm>
            <a:prstGeom prst="rect">
              <a:avLst/>
            </a:prstGeom>
          </p:spPr>
        </p:pic>
        <p:pic>
          <p:nvPicPr>
            <p:cNvPr id="96" name="object 9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709515" y="4517860"/>
              <a:ext cx="125270" cy="137918"/>
            </a:xfrm>
            <a:prstGeom prst="rect">
              <a:avLst/>
            </a:prstGeom>
          </p:spPr>
        </p:pic>
      </p:grpSp>
      <p:grpSp>
        <p:nvGrpSpPr>
          <p:cNvPr id="97" name="object 97"/>
          <p:cNvGrpSpPr/>
          <p:nvPr/>
        </p:nvGrpSpPr>
        <p:grpSpPr>
          <a:xfrm>
            <a:off x="7206742" y="4465065"/>
            <a:ext cx="254000" cy="254000"/>
            <a:chOff x="7206742" y="4465065"/>
            <a:chExt cx="254000" cy="254000"/>
          </a:xfrm>
        </p:grpSpPr>
        <p:pic>
          <p:nvPicPr>
            <p:cNvPr id="98" name="object 9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206742" y="4465065"/>
              <a:ext cx="253491" cy="253491"/>
            </a:xfrm>
            <a:prstGeom prst="rect">
              <a:avLst/>
            </a:prstGeom>
          </p:spPr>
        </p:pic>
        <p:pic>
          <p:nvPicPr>
            <p:cNvPr id="99" name="object 9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265606" y="4511591"/>
              <a:ext cx="137791" cy="144187"/>
            </a:xfrm>
            <a:prstGeom prst="rect">
              <a:avLst/>
            </a:prstGeom>
          </p:spPr>
        </p:pic>
      </p:grpSp>
      <p:grpSp>
        <p:nvGrpSpPr>
          <p:cNvPr id="100" name="object 100"/>
          <p:cNvGrpSpPr/>
          <p:nvPr/>
        </p:nvGrpSpPr>
        <p:grpSpPr>
          <a:xfrm>
            <a:off x="6306311" y="4956047"/>
            <a:ext cx="1477010" cy="556260"/>
            <a:chOff x="6306311" y="4956047"/>
            <a:chExt cx="1477010" cy="556260"/>
          </a:xfrm>
        </p:grpSpPr>
        <p:sp>
          <p:nvSpPr>
            <p:cNvPr id="101" name="object 101"/>
            <p:cNvSpPr/>
            <p:nvPr/>
          </p:nvSpPr>
          <p:spPr>
            <a:xfrm>
              <a:off x="7020051" y="4997195"/>
              <a:ext cx="50800" cy="275590"/>
            </a:xfrm>
            <a:custGeom>
              <a:avLst/>
              <a:gdLst/>
              <a:ahLst/>
              <a:cxnLst/>
              <a:rect l="l" t="t" r="r" b="b"/>
              <a:pathLst>
                <a:path w="50800" h="275589">
                  <a:moveTo>
                    <a:pt x="19050" y="224281"/>
                  </a:moveTo>
                  <a:lnTo>
                    <a:pt x="0" y="224281"/>
                  </a:lnTo>
                  <a:lnTo>
                    <a:pt x="25400" y="275081"/>
                  </a:lnTo>
                  <a:lnTo>
                    <a:pt x="44450" y="236981"/>
                  </a:lnTo>
                  <a:lnTo>
                    <a:pt x="19050" y="236981"/>
                  </a:lnTo>
                  <a:lnTo>
                    <a:pt x="19050" y="224281"/>
                  </a:lnTo>
                  <a:close/>
                </a:path>
                <a:path w="50800" h="275589">
                  <a:moveTo>
                    <a:pt x="31750" y="0"/>
                  </a:moveTo>
                  <a:lnTo>
                    <a:pt x="19050" y="0"/>
                  </a:lnTo>
                  <a:lnTo>
                    <a:pt x="19050" y="236981"/>
                  </a:lnTo>
                  <a:lnTo>
                    <a:pt x="31750" y="236981"/>
                  </a:lnTo>
                  <a:lnTo>
                    <a:pt x="31750" y="0"/>
                  </a:lnTo>
                  <a:close/>
                </a:path>
                <a:path w="50800" h="275589">
                  <a:moveTo>
                    <a:pt x="50800" y="224281"/>
                  </a:moveTo>
                  <a:lnTo>
                    <a:pt x="31750" y="224281"/>
                  </a:lnTo>
                  <a:lnTo>
                    <a:pt x="31750" y="236981"/>
                  </a:lnTo>
                  <a:lnTo>
                    <a:pt x="44450" y="236981"/>
                  </a:lnTo>
                  <a:lnTo>
                    <a:pt x="50800" y="224281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6768083" y="4956047"/>
              <a:ext cx="562610" cy="41275"/>
            </a:xfrm>
            <a:custGeom>
              <a:avLst/>
              <a:gdLst/>
              <a:ahLst/>
              <a:cxnLst/>
              <a:rect l="l" t="t" r="r" b="b"/>
              <a:pathLst>
                <a:path w="562609" h="41275">
                  <a:moveTo>
                    <a:pt x="0" y="41147"/>
                  </a:moveTo>
                  <a:lnTo>
                    <a:pt x="561721" y="41147"/>
                  </a:lnTo>
                </a:path>
                <a:path w="562609" h="41275">
                  <a:moveTo>
                    <a:pt x="0" y="41020"/>
                  </a:moveTo>
                  <a:lnTo>
                    <a:pt x="0" y="0"/>
                  </a:lnTo>
                </a:path>
                <a:path w="562609" h="41275">
                  <a:moveTo>
                    <a:pt x="562356" y="41020"/>
                  </a:moveTo>
                  <a:lnTo>
                    <a:pt x="562356" y="0"/>
                  </a:lnTo>
                </a:path>
              </a:pathLst>
            </a:custGeom>
            <a:ln w="635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6306311" y="5126735"/>
              <a:ext cx="1477010" cy="386080"/>
            </a:xfrm>
            <a:custGeom>
              <a:avLst/>
              <a:gdLst/>
              <a:ahLst/>
              <a:cxnLst/>
              <a:rect l="l" t="t" r="r" b="b"/>
              <a:pathLst>
                <a:path w="1477009" h="386079">
                  <a:moveTo>
                    <a:pt x="1476756" y="0"/>
                  </a:moveTo>
                  <a:lnTo>
                    <a:pt x="0" y="0"/>
                  </a:lnTo>
                  <a:lnTo>
                    <a:pt x="0" y="385572"/>
                  </a:lnTo>
                  <a:lnTo>
                    <a:pt x="1476756" y="385572"/>
                  </a:lnTo>
                  <a:lnTo>
                    <a:pt x="14767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4" name="object 104"/>
          <p:cNvSpPr txBox="1"/>
          <p:nvPr/>
        </p:nvSpPr>
        <p:spPr>
          <a:xfrm>
            <a:off x="6355207" y="3780535"/>
            <a:ext cx="1351915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30"/>
              </a:spcBef>
            </a:pP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Decisions</a:t>
            </a:r>
            <a:r>
              <a:rPr sz="450" spc="45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to</a:t>
            </a:r>
            <a:r>
              <a:rPr sz="450" spc="105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be</a:t>
            </a:r>
            <a:r>
              <a:rPr sz="450" spc="125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Century Gothic"/>
                <a:cs typeface="Century Gothic"/>
              </a:rPr>
              <a:t>made:</a:t>
            </a:r>
            <a:endParaRPr sz="450">
              <a:latin typeface="Century Gothic"/>
              <a:cs typeface="Century Gothic"/>
            </a:endParaRPr>
          </a:p>
          <a:p>
            <a:pPr marL="12065" marR="5080" algn="ctr">
              <a:lnSpc>
                <a:spcPts val="580"/>
              </a:lnSpc>
              <a:spcBef>
                <a:spcPts val="10"/>
              </a:spcBef>
            </a:pPr>
            <a:r>
              <a:rPr sz="450" spc="50" dirty="0">
                <a:solidFill>
                  <a:srgbClr val="7E7E7E"/>
                </a:solidFill>
                <a:latin typeface="Century Gothic"/>
                <a:cs typeface="Century Gothic"/>
              </a:rPr>
              <a:t>First</a:t>
            </a:r>
            <a:r>
              <a:rPr sz="450" spc="105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attorney</a:t>
            </a:r>
            <a:r>
              <a:rPr sz="450" spc="9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whom</a:t>
            </a:r>
            <a:r>
              <a:rPr sz="450" spc="13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failing</a:t>
            </a:r>
            <a:r>
              <a:rPr sz="450" spc="75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second</a:t>
            </a:r>
            <a:r>
              <a:rPr sz="450" spc="11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Century Gothic"/>
                <a:cs typeface="Century Gothic"/>
              </a:rPr>
              <a:t>attorney</a:t>
            </a:r>
            <a:r>
              <a:rPr sz="450" spc="5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Century Gothic"/>
                <a:cs typeface="Century Gothic"/>
              </a:rPr>
              <a:t>Begin:</a:t>
            </a:r>
            <a:r>
              <a:rPr sz="450" spc="15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Century Gothic"/>
                <a:cs typeface="Century Gothic"/>
              </a:rPr>
              <a:t>Immediately</a:t>
            </a:r>
            <a:endParaRPr sz="450">
              <a:latin typeface="Century Gothic"/>
              <a:cs typeface="Century Gothic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6505702" y="5157978"/>
            <a:ext cx="122275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30"/>
              </a:spcBef>
            </a:pP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Decisions</a:t>
            </a:r>
            <a:r>
              <a:rPr sz="450" spc="4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to</a:t>
            </a:r>
            <a:r>
              <a:rPr sz="450" spc="10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be</a:t>
            </a:r>
            <a:r>
              <a:rPr sz="450" spc="12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made:</a:t>
            </a:r>
            <a:endParaRPr sz="450" dirty="0">
              <a:latin typeface="Montserrat" pitchFamily="2" charset="0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450" spc="5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First</a:t>
            </a:r>
            <a:r>
              <a:rPr sz="450" spc="10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attorney</a:t>
            </a:r>
            <a:r>
              <a:rPr sz="450" spc="10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whom</a:t>
            </a:r>
            <a:r>
              <a:rPr sz="450" spc="13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failing</a:t>
            </a:r>
            <a:r>
              <a:rPr sz="450" spc="75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second</a:t>
            </a:r>
            <a:r>
              <a:rPr lang="en-AU" sz="450" dirty="0">
                <a:latin typeface="Montserrat" pitchFamily="2" charset="0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attorney</a:t>
            </a:r>
            <a:endParaRPr lang="en-AU" sz="450" spc="500" dirty="0">
              <a:solidFill>
                <a:srgbClr val="7E7E7E"/>
              </a:solidFill>
              <a:latin typeface="Montserrat" pitchFamily="2" charset="0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4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Begin:</a:t>
            </a:r>
            <a:r>
              <a:rPr sz="450" spc="15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 </a:t>
            </a:r>
            <a:r>
              <a:rPr sz="450" spc="-10" dirty="0">
                <a:solidFill>
                  <a:srgbClr val="7E7E7E"/>
                </a:solidFill>
                <a:latin typeface="Montserrat" pitchFamily="2" charset="0"/>
                <a:cs typeface="Century Gothic"/>
              </a:rPr>
              <a:t>Immediately</a:t>
            </a:r>
            <a:endParaRPr sz="450" dirty="0">
              <a:latin typeface="Montserrat" pitchFamily="2" charset="0"/>
              <a:cs typeface="Century Gothic"/>
            </a:endParaRPr>
          </a:p>
        </p:txBody>
      </p:sp>
      <p:grpSp>
        <p:nvGrpSpPr>
          <p:cNvPr id="106" name="object 106"/>
          <p:cNvGrpSpPr/>
          <p:nvPr/>
        </p:nvGrpSpPr>
        <p:grpSpPr>
          <a:xfrm>
            <a:off x="5324031" y="2300441"/>
            <a:ext cx="2073275" cy="974725"/>
            <a:chOff x="5324031" y="2300441"/>
            <a:chExt cx="2073275" cy="974725"/>
          </a:xfrm>
        </p:grpSpPr>
        <p:pic>
          <p:nvPicPr>
            <p:cNvPr id="107" name="object 10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895699" y="3137117"/>
              <a:ext cx="125270" cy="137918"/>
            </a:xfrm>
            <a:prstGeom prst="rect">
              <a:avLst/>
            </a:prstGeom>
          </p:spPr>
        </p:pic>
        <p:pic>
          <p:nvPicPr>
            <p:cNvPr id="108" name="object 10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324031" y="3130848"/>
              <a:ext cx="137797" cy="144187"/>
            </a:xfrm>
            <a:prstGeom prst="rect">
              <a:avLst/>
            </a:prstGeom>
          </p:spPr>
        </p:pic>
        <p:pic>
          <p:nvPicPr>
            <p:cNvPr id="109" name="object 10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271869" y="3137117"/>
              <a:ext cx="125264" cy="137918"/>
            </a:xfrm>
            <a:prstGeom prst="rect">
              <a:avLst/>
            </a:prstGeom>
          </p:spPr>
        </p:pic>
        <p:pic>
          <p:nvPicPr>
            <p:cNvPr id="110" name="object 11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703251" y="3130848"/>
              <a:ext cx="137797" cy="144187"/>
            </a:xfrm>
            <a:prstGeom prst="rect">
              <a:avLst/>
            </a:prstGeom>
          </p:spPr>
        </p:pic>
        <p:pic>
          <p:nvPicPr>
            <p:cNvPr id="111" name="object 11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302607" y="2300441"/>
              <a:ext cx="125270" cy="137918"/>
            </a:xfrm>
            <a:prstGeom prst="rect">
              <a:avLst/>
            </a:prstGeom>
          </p:spPr>
        </p:pic>
      </p:grpSp>
      <p:pic>
        <p:nvPicPr>
          <p:cNvPr id="112" name="object 112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5330295" y="4517861"/>
            <a:ext cx="125270" cy="137918"/>
          </a:xfrm>
          <a:prstGeom prst="rect">
            <a:avLst/>
          </a:prstGeom>
        </p:spPr>
      </p:pic>
      <p:grpSp>
        <p:nvGrpSpPr>
          <p:cNvPr id="113" name="object 113"/>
          <p:cNvGrpSpPr/>
          <p:nvPr/>
        </p:nvGrpSpPr>
        <p:grpSpPr>
          <a:xfrm>
            <a:off x="5827521" y="4465065"/>
            <a:ext cx="254000" cy="254000"/>
            <a:chOff x="5827521" y="4465065"/>
            <a:chExt cx="254000" cy="254000"/>
          </a:xfrm>
        </p:grpSpPr>
        <p:pic>
          <p:nvPicPr>
            <p:cNvPr id="114" name="object 1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27521" y="4465065"/>
              <a:ext cx="253491" cy="253491"/>
            </a:xfrm>
            <a:prstGeom prst="rect">
              <a:avLst/>
            </a:prstGeom>
          </p:spPr>
        </p:pic>
        <p:pic>
          <p:nvPicPr>
            <p:cNvPr id="115" name="object 1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892481" y="4511591"/>
              <a:ext cx="137791" cy="14418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F730BD-E65C-4327-8BDB-6BC7718084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0BFAD8-B746-4B2A-9F5C-9C6527B005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207</Words>
  <Application>Microsoft Office PowerPoint</Application>
  <PresentationFormat>On-screen Show (4:3)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Century Gothic</vt:lpstr>
      <vt:lpstr>Montserrat</vt:lpstr>
      <vt:lpstr>Montserrat SemiBold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Structure Diagram</dc:title>
  <dc:creator>Leanne Manning</dc:creator>
  <cp:lastModifiedBy>Leanne Manning</cp:lastModifiedBy>
  <cp:revision>1</cp:revision>
  <dcterms:created xsi:type="dcterms:W3CDTF">2022-11-03T23:41:31Z</dcterms:created>
  <dcterms:modified xsi:type="dcterms:W3CDTF">2022-11-09T05:44:21Z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2022-11-03T00:00:00Z</vt:filetime>
  </property>
  <property fmtid="{D5CDD505-2E9C-101B-9397-08002B2CF9AE}" pid="5" name="Producer">
    <vt:lpwstr>Microsoft® PowerPoint® for Microsoft 365</vt:lpwstr>
  </property>
</Properties>
</file>