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0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AA8D47FC-5BF5-435F-8897-4C6BA8C08E56}"/>
    <pc:docChg chg="modSld">
      <pc:chgData name="Leanne Manning" userId="730c7ce9-f6b4-453e-88a2-34d7f1a5ff9e" providerId="ADAL" clId="{AA8D47FC-5BF5-435F-8897-4C6BA8C08E56}" dt="2022-11-08T23:28:39.433" v="1" actId="20577"/>
      <pc:docMkLst>
        <pc:docMk/>
      </pc:docMkLst>
      <pc:sldChg chg="modSp mod">
        <pc:chgData name="Leanne Manning" userId="730c7ce9-f6b4-453e-88a2-34d7f1a5ff9e" providerId="ADAL" clId="{AA8D47FC-5BF5-435F-8897-4C6BA8C08E56}" dt="2022-11-08T23:28:39.433" v="1" actId="20577"/>
        <pc:sldMkLst>
          <pc:docMk/>
          <pc:sldMk cId="0" sldId="256"/>
        </pc:sldMkLst>
        <pc:spChg chg="mod">
          <ac:chgData name="Leanne Manning" userId="730c7ce9-f6b4-453e-88a2-34d7f1a5ff9e" providerId="ADAL" clId="{AA8D47FC-5BF5-435F-8897-4C6BA8C08E56}" dt="2022-11-08T23:28:39.433" v="1" actId="20577"/>
          <ac:spMkLst>
            <pc:docMk/>
            <pc:sldMk cId="0" sldId="25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4" y="1113790"/>
            <a:ext cx="750760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Commoditisation</a:t>
            </a:r>
            <a:r>
              <a:rPr spc="-10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dirty="0"/>
              <a:t>Professional</a:t>
            </a:r>
            <a:r>
              <a:rPr spc="-10" dirty="0"/>
              <a:t> Services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29122" y="1908287"/>
            <a:ext cx="8486775" cy="3706495"/>
            <a:chOff x="1429122" y="1908287"/>
            <a:chExt cx="8486775" cy="3706495"/>
          </a:xfrm>
        </p:grpSpPr>
        <p:sp>
          <p:nvSpPr>
            <p:cNvPr id="4" name="object 4"/>
            <p:cNvSpPr/>
            <p:nvPr/>
          </p:nvSpPr>
          <p:spPr>
            <a:xfrm>
              <a:off x="1515868" y="3132761"/>
              <a:ext cx="2802255" cy="2464435"/>
            </a:xfrm>
            <a:custGeom>
              <a:avLst/>
              <a:gdLst/>
              <a:ahLst/>
              <a:cxnLst/>
              <a:rect l="l" t="t" r="r" b="b"/>
              <a:pathLst>
                <a:path w="2802254" h="2464435">
                  <a:moveTo>
                    <a:pt x="2801658" y="0"/>
                  </a:moveTo>
                  <a:lnTo>
                    <a:pt x="0" y="0"/>
                  </a:lnTo>
                  <a:lnTo>
                    <a:pt x="0" y="2464130"/>
                  </a:lnTo>
                  <a:lnTo>
                    <a:pt x="2801658" y="2464130"/>
                  </a:lnTo>
                  <a:lnTo>
                    <a:pt x="2801658" y="0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09868" y="2630314"/>
              <a:ext cx="2806700" cy="2984500"/>
            </a:xfrm>
            <a:custGeom>
              <a:avLst/>
              <a:gdLst/>
              <a:ahLst/>
              <a:cxnLst/>
              <a:rect l="l" t="t" r="r" b="b"/>
              <a:pathLst>
                <a:path w="2806700" h="2984500">
                  <a:moveTo>
                    <a:pt x="2806585" y="0"/>
                  </a:moveTo>
                  <a:lnTo>
                    <a:pt x="0" y="0"/>
                  </a:lnTo>
                  <a:lnTo>
                    <a:pt x="0" y="2983953"/>
                  </a:lnTo>
                  <a:lnTo>
                    <a:pt x="2806585" y="2983953"/>
                  </a:lnTo>
                  <a:lnTo>
                    <a:pt x="2806585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29118" y="1908288"/>
              <a:ext cx="8486775" cy="3706495"/>
            </a:xfrm>
            <a:custGeom>
              <a:avLst/>
              <a:gdLst/>
              <a:ahLst/>
              <a:cxnLst/>
              <a:rect l="l" t="t" r="r" b="b"/>
              <a:pathLst>
                <a:path w="8486775" h="3706495">
                  <a:moveTo>
                    <a:pt x="155498" y="93294"/>
                  </a:moveTo>
                  <a:lnTo>
                    <a:pt x="94272" y="19824"/>
                  </a:lnTo>
                  <a:lnTo>
                    <a:pt x="77749" y="0"/>
                  </a:lnTo>
                  <a:lnTo>
                    <a:pt x="0" y="93294"/>
                  </a:lnTo>
                  <a:lnTo>
                    <a:pt x="736" y="101307"/>
                  </a:lnTo>
                  <a:lnTo>
                    <a:pt x="11506" y="110286"/>
                  </a:lnTo>
                  <a:lnTo>
                    <a:pt x="19519" y="109550"/>
                  </a:lnTo>
                  <a:lnTo>
                    <a:pt x="65049" y="54914"/>
                  </a:lnTo>
                  <a:lnTo>
                    <a:pt x="65049" y="3705974"/>
                  </a:lnTo>
                  <a:lnTo>
                    <a:pt x="90449" y="3705974"/>
                  </a:lnTo>
                  <a:lnTo>
                    <a:pt x="90449" y="54914"/>
                  </a:lnTo>
                  <a:lnTo>
                    <a:pt x="135991" y="109550"/>
                  </a:lnTo>
                  <a:lnTo>
                    <a:pt x="143992" y="110286"/>
                  </a:lnTo>
                  <a:lnTo>
                    <a:pt x="154774" y="101307"/>
                  </a:lnTo>
                  <a:lnTo>
                    <a:pt x="155498" y="93294"/>
                  </a:lnTo>
                  <a:close/>
                </a:path>
                <a:path w="8486775" h="3706495">
                  <a:moveTo>
                    <a:pt x="479996" y="3538029"/>
                  </a:moveTo>
                  <a:lnTo>
                    <a:pt x="474522" y="3531184"/>
                  </a:lnTo>
                  <a:lnTo>
                    <a:pt x="469519" y="3530638"/>
                  </a:lnTo>
                  <a:lnTo>
                    <a:pt x="415505" y="3573843"/>
                  </a:lnTo>
                  <a:lnTo>
                    <a:pt x="415493" y="1220736"/>
                  </a:lnTo>
                  <a:lnTo>
                    <a:pt x="411937" y="1217180"/>
                  </a:lnTo>
                  <a:lnTo>
                    <a:pt x="403174" y="1217180"/>
                  </a:lnTo>
                  <a:lnTo>
                    <a:pt x="399618" y="1220736"/>
                  </a:lnTo>
                  <a:lnTo>
                    <a:pt x="399618" y="3573843"/>
                  </a:lnTo>
                  <a:lnTo>
                    <a:pt x="345592" y="3530638"/>
                  </a:lnTo>
                  <a:lnTo>
                    <a:pt x="340601" y="3531184"/>
                  </a:lnTo>
                  <a:lnTo>
                    <a:pt x="335114" y="3538029"/>
                  </a:lnTo>
                  <a:lnTo>
                    <a:pt x="335673" y="3543033"/>
                  </a:lnTo>
                  <a:lnTo>
                    <a:pt x="399618" y="3594189"/>
                  </a:lnTo>
                  <a:lnTo>
                    <a:pt x="399618" y="3594747"/>
                  </a:lnTo>
                  <a:lnTo>
                    <a:pt x="403174" y="3598303"/>
                  </a:lnTo>
                  <a:lnTo>
                    <a:pt x="404761" y="3598303"/>
                  </a:lnTo>
                  <a:lnTo>
                    <a:pt x="407555" y="3600539"/>
                  </a:lnTo>
                  <a:lnTo>
                    <a:pt x="410349" y="3598303"/>
                  </a:lnTo>
                  <a:lnTo>
                    <a:pt x="411937" y="3598303"/>
                  </a:lnTo>
                  <a:lnTo>
                    <a:pt x="415493" y="3594747"/>
                  </a:lnTo>
                  <a:lnTo>
                    <a:pt x="415493" y="3594189"/>
                  </a:lnTo>
                  <a:lnTo>
                    <a:pt x="479437" y="3543033"/>
                  </a:lnTo>
                  <a:lnTo>
                    <a:pt x="479996" y="3538029"/>
                  </a:lnTo>
                  <a:close/>
                </a:path>
                <a:path w="8486775" h="3706495">
                  <a:moveTo>
                    <a:pt x="8486559" y="164439"/>
                  </a:moveTo>
                  <a:lnTo>
                    <a:pt x="5684901" y="164439"/>
                  </a:lnTo>
                  <a:lnTo>
                    <a:pt x="5684901" y="3688613"/>
                  </a:lnTo>
                  <a:lnTo>
                    <a:pt x="8486559" y="3688613"/>
                  </a:lnTo>
                  <a:lnTo>
                    <a:pt x="8486559" y="164439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317526" y="2630314"/>
            <a:ext cx="2799080" cy="296672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525145">
              <a:lnSpc>
                <a:spcPct val="100000"/>
              </a:lnSpc>
              <a:spcBef>
                <a:spcPts val="5"/>
              </a:spcBef>
            </a:pPr>
            <a:r>
              <a:rPr sz="1200" b="1" spc="35" dirty="0">
                <a:solidFill>
                  <a:srgbClr val="FFFFFF"/>
                </a:solidFill>
                <a:latin typeface="Montserrat"/>
                <a:cs typeface="Montserrat"/>
              </a:rPr>
              <a:t>MEDIUM</a:t>
            </a:r>
            <a:endParaRPr sz="1200">
              <a:latin typeface="Montserrat"/>
              <a:cs typeface="Montserrat"/>
            </a:endParaRPr>
          </a:p>
          <a:p>
            <a:pPr marL="696595" indent="-172085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Some</a:t>
            </a:r>
            <a:r>
              <a:rPr sz="9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complexity</a:t>
            </a:r>
            <a:endParaRPr sz="900">
              <a:latin typeface="Montserrat"/>
              <a:cs typeface="Montserrat"/>
            </a:endParaRPr>
          </a:p>
          <a:p>
            <a:pPr marL="696595" indent="-17208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Business</a:t>
            </a:r>
            <a:r>
              <a:rPr sz="900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clients</a:t>
            </a:r>
            <a:endParaRPr sz="900">
              <a:latin typeface="Montserrat"/>
              <a:cs typeface="Montserrat"/>
            </a:endParaRPr>
          </a:p>
          <a:p>
            <a:pPr marL="696595" indent="-172085">
              <a:lnSpc>
                <a:spcPct val="100000"/>
              </a:lnSpc>
              <a:spcBef>
                <a:spcPts val="585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Multiple</a:t>
            </a:r>
            <a:r>
              <a:rPr sz="9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entities</a:t>
            </a:r>
            <a:endParaRPr sz="900">
              <a:latin typeface="Montserrat"/>
              <a:cs typeface="Montserrat"/>
            </a:endParaRPr>
          </a:p>
          <a:p>
            <a:pPr marL="696595" marR="1298575" indent="-171450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People/family issues</a:t>
            </a:r>
            <a:endParaRPr sz="900">
              <a:latin typeface="Montserrat"/>
              <a:cs typeface="Montserrat"/>
            </a:endParaRPr>
          </a:p>
          <a:p>
            <a:pPr marL="696595" indent="-17208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Estate</a:t>
            </a:r>
            <a:r>
              <a:rPr sz="900" spc="-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planning</a:t>
            </a:r>
            <a:endParaRPr sz="900">
              <a:latin typeface="Montserrat"/>
              <a:cs typeface="Montserrat"/>
            </a:endParaRPr>
          </a:p>
          <a:p>
            <a:pPr marL="696595" indent="-17208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Total</a:t>
            </a:r>
            <a:r>
              <a:rPr sz="900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balance</a:t>
            </a:r>
            <a:r>
              <a:rPr sz="9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sheet</a:t>
            </a:r>
            <a:endParaRPr sz="900">
              <a:latin typeface="Montserrat"/>
              <a:cs typeface="Montserrat"/>
            </a:endParaRPr>
          </a:p>
          <a:p>
            <a:pPr marL="696595" indent="-17208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Moderate</a:t>
            </a:r>
            <a:r>
              <a:rPr sz="9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assets</a:t>
            </a:r>
            <a:endParaRPr sz="900">
              <a:latin typeface="Montserrat"/>
              <a:cs typeface="Montserrat"/>
            </a:endParaRPr>
          </a:p>
          <a:p>
            <a:pPr marL="696595" indent="-17208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Advice</a:t>
            </a:r>
            <a:r>
              <a:rPr sz="9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required</a:t>
            </a:r>
            <a:endParaRPr sz="900">
              <a:latin typeface="Montserrat"/>
              <a:cs typeface="Montserrat"/>
            </a:endParaRPr>
          </a:p>
          <a:p>
            <a:pPr marL="696595" indent="-172085">
              <a:lnSpc>
                <a:spcPct val="100000"/>
              </a:lnSpc>
              <a:spcBef>
                <a:spcPts val="370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Risk</a:t>
            </a:r>
            <a:r>
              <a:rPr sz="9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Management</a:t>
            </a:r>
            <a:endParaRPr sz="900">
              <a:latin typeface="Montserrat"/>
              <a:cs typeface="Montserrat"/>
            </a:endParaRPr>
          </a:p>
          <a:p>
            <a:pPr marL="696595" indent="-17208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696595" algn="l"/>
                <a:tab pos="69723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Capital</a:t>
            </a:r>
            <a:r>
              <a:rPr sz="900" spc="-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allocation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16453" y="2072718"/>
            <a:ext cx="2799715" cy="2643801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54229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solidFill>
                  <a:srgbClr val="FFFFFF"/>
                </a:solidFill>
                <a:latin typeface="Montserrat"/>
                <a:cs typeface="Montserrat"/>
              </a:rPr>
              <a:t>HIGH</a:t>
            </a:r>
            <a:r>
              <a:rPr sz="1200" b="1" spc="2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200" dirty="0">
              <a:latin typeface="Montserrat"/>
              <a:cs typeface="Montserrat"/>
            </a:endParaRPr>
          </a:p>
          <a:p>
            <a:pPr marL="542290" marR="1050290">
              <a:lnSpc>
                <a:spcPct val="149400"/>
              </a:lnSpc>
              <a:spcBef>
                <a:spcPts val="855"/>
              </a:spcBef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Private</a:t>
            </a:r>
            <a:r>
              <a:rPr sz="900" spc="-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sz="9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wealth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Business</a:t>
            </a:r>
            <a:r>
              <a:rPr sz="900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succession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Advisory</a:t>
            </a:r>
            <a:r>
              <a:rPr sz="9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Board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General</a:t>
            </a:r>
            <a:r>
              <a:rPr sz="900" spc="-4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lang="en-AU" sz="900" spc="-10" dirty="0">
                <a:solidFill>
                  <a:srgbClr val="FFFFFF"/>
                </a:solidFill>
                <a:latin typeface="Montserrat"/>
                <a:cs typeface="Montserrat"/>
              </a:rPr>
              <a:t>C</a:t>
            </a:r>
            <a:r>
              <a:rPr sz="900" spc="-10">
                <a:solidFill>
                  <a:srgbClr val="FFFFFF"/>
                </a:solidFill>
                <a:latin typeface="Montserrat"/>
                <a:cs typeface="Montserrat"/>
              </a:rPr>
              <a:t>ouncil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sz="9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Office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Complexity</a:t>
            </a:r>
            <a:r>
              <a:rPr sz="9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r>
              <a:rPr sz="900" spc="-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issues</a:t>
            </a:r>
            <a:endParaRPr sz="900" dirty="0">
              <a:latin typeface="Montserrat"/>
              <a:cs typeface="Montserrat"/>
            </a:endParaRPr>
          </a:p>
          <a:p>
            <a:pPr marL="542290">
              <a:lnSpc>
                <a:spcPct val="100000"/>
              </a:lnSpc>
              <a:spcBef>
                <a:spcPts val="520"/>
              </a:spcBef>
            </a:pP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Intergenerational</a:t>
            </a:r>
            <a:r>
              <a:rPr sz="900" spc="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Succession</a:t>
            </a:r>
            <a:r>
              <a:rPr sz="900" spc="3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of</a:t>
            </a:r>
            <a:endParaRPr sz="900" dirty="0">
              <a:latin typeface="Montserrat"/>
              <a:cs typeface="Montserrat"/>
            </a:endParaRPr>
          </a:p>
          <a:p>
            <a:pPr marL="542290" marR="402590">
              <a:lnSpc>
                <a:spcPct val="148200"/>
              </a:lnSpc>
              <a:spcBef>
                <a:spcPts val="135"/>
              </a:spcBef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business</a:t>
            </a:r>
            <a:r>
              <a:rPr sz="9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/</a:t>
            </a:r>
            <a:r>
              <a:rPr sz="9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Merger</a:t>
            </a:r>
            <a:r>
              <a:rPr sz="900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r>
              <a:rPr sz="9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Acquisitions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Families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in</a:t>
            </a:r>
            <a:r>
              <a:rPr sz="9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business</a:t>
            </a:r>
            <a:endParaRPr sz="900" dirty="0">
              <a:latin typeface="Montserrat"/>
              <a:cs typeface="Montserrat"/>
            </a:endParaRPr>
          </a:p>
          <a:p>
            <a:pPr marL="542290">
              <a:lnSpc>
                <a:spcPct val="100000"/>
              </a:lnSpc>
              <a:spcBef>
                <a:spcPts val="520"/>
              </a:spcBef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World</a:t>
            </a:r>
            <a:r>
              <a:rPr sz="900" spc="-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wide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 assets</a:t>
            </a:r>
            <a:endParaRPr sz="900" dirty="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15868" y="3132761"/>
            <a:ext cx="2802255" cy="246443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535940">
              <a:lnSpc>
                <a:spcPct val="100000"/>
              </a:lnSpc>
              <a:spcBef>
                <a:spcPts val="1330"/>
              </a:spcBef>
            </a:pPr>
            <a:r>
              <a:rPr sz="1200" b="1" spc="25" dirty="0">
                <a:solidFill>
                  <a:srgbClr val="2E3841"/>
                </a:solidFill>
                <a:latin typeface="Montserrat"/>
                <a:cs typeface="Montserrat"/>
              </a:rPr>
              <a:t>LOW</a:t>
            </a:r>
            <a:endParaRPr sz="12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Conveyancing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250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General</a:t>
            </a:r>
            <a:r>
              <a:rPr sz="900" spc="-5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Legal</a:t>
            </a:r>
            <a:r>
              <a:rPr sz="900" spc="-3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documents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Wills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Lease</a:t>
            </a:r>
            <a:r>
              <a:rPr sz="900" spc="-4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Agreements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Company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&amp;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Trust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Formation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Tax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Returns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General</a:t>
            </a:r>
            <a:r>
              <a:rPr sz="900" spc="-3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Tax</a:t>
            </a:r>
            <a:r>
              <a:rPr sz="900" spc="-2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Advice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Investment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Super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Insurances</a:t>
            </a:r>
            <a:endParaRPr sz="900">
              <a:latin typeface="Montserrat"/>
              <a:cs typeface="Montserrat"/>
            </a:endParaRPr>
          </a:p>
          <a:p>
            <a:pPr marL="706755" indent="-171450">
              <a:lnSpc>
                <a:spcPct val="100000"/>
              </a:lnSpc>
              <a:spcBef>
                <a:spcPts val="250"/>
              </a:spcBef>
              <a:buFont typeface="Arial"/>
              <a:buChar char="•"/>
              <a:tabLst>
                <a:tab pos="706755" algn="l"/>
                <a:tab pos="708025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General</a:t>
            </a:r>
            <a:r>
              <a:rPr sz="900" spc="-4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financial</a:t>
            </a:r>
            <a:r>
              <a:rPr sz="900" spc="-3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strategy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04831" y="6125633"/>
            <a:ext cx="2711450" cy="2743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60"/>
              </a:spcBef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People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skills,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hard</a:t>
            </a:r>
            <a:r>
              <a:rPr sz="800" spc="-2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&amp;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soft,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Emotional</a:t>
            </a:r>
            <a:r>
              <a:rPr sz="8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Intelligence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&amp;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F7F7F"/>
                </a:solidFill>
                <a:latin typeface="Montserrat"/>
                <a:cs typeface="Montserrat"/>
              </a:rPr>
              <a:t>IQ.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 Adviser,</a:t>
            </a:r>
            <a:r>
              <a:rPr sz="800" spc="-2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coach,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mentor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04831" y="6396600"/>
            <a:ext cx="4978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Ability</a:t>
            </a:r>
            <a:r>
              <a:rPr sz="800" spc="-3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F7F7F"/>
                </a:solidFill>
                <a:latin typeface="Montserrat"/>
                <a:cs typeface="Montserrat"/>
              </a:rPr>
              <a:t>to: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04831" y="5765800"/>
            <a:ext cx="14319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2E3841"/>
                </a:solidFill>
                <a:latin typeface="Montserrat"/>
                <a:cs typeface="Montserrat"/>
              </a:rPr>
              <a:t>SKILLS</a:t>
            </a:r>
            <a:r>
              <a:rPr sz="1100" b="1" spc="32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2E3841"/>
                </a:solidFill>
                <a:latin typeface="Montserrat"/>
                <a:cs typeface="Montserrat"/>
              </a:rPr>
              <a:t>REQUIRED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46161" y="6108700"/>
            <a:ext cx="2127250" cy="418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indent="-17145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Retainers</a:t>
            </a:r>
            <a:endParaRPr sz="800">
              <a:latin typeface="Montserrat"/>
              <a:cs typeface="Montserrat"/>
            </a:endParaRPr>
          </a:p>
          <a:p>
            <a:pPr marL="183515" indent="-171450">
              <a:lnSpc>
                <a:spcPct val="100000"/>
              </a:lnSpc>
              <a:spcBef>
                <a:spcPts val="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Yearly </a:t>
            </a:r>
            <a:r>
              <a:rPr sz="800" spc="-20" dirty="0">
                <a:solidFill>
                  <a:srgbClr val="7F7F7F"/>
                </a:solidFill>
                <a:latin typeface="Montserrat"/>
                <a:cs typeface="Montserrat"/>
              </a:rPr>
              <a:t>Plan</a:t>
            </a:r>
            <a:endParaRPr sz="800">
              <a:latin typeface="Montserrat"/>
              <a:cs typeface="Montserrat"/>
            </a:endParaRPr>
          </a:p>
          <a:p>
            <a:pPr marL="183515" indent="-171450">
              <a:lnSpc>
                <a:spcPct val="100000"/>
              </a:lnSpc>
              <a:spcBef>
                <a:spcPts val="17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Total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balance</a:t>
            </a:r>
            <a:r>
              <a:rPr sz="800" spc="-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sheet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risk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management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46587" y="5765800"/>
            <a:ext cx="4876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0" dirty="0">
                <a:solidFill>
                  <a:srgbClr val="2E3841"/>
                </a:solidFill>
                <a:latin typeface="Montserrat"/>
                <a:cs typeface="Montserrat"/>
              </a:rPr>
              <a:t>FORM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07548" y="5744633"/>
            <a:ext cx="1106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VALUE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 CHAIN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50339" y="4101801"/>
            <a:ext cx="224154" cy="1541780"/>
          </a:xfrm>
          <a:prstGeom prst="rect">
            <a:avLst/>
          </a:prstGeom>
        </p:spPr>
        <p:txBody>
          <a:bodyPr vert="vert270" wrap="square" lIns="0" tIns="190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PRICE</a:t>
            </a:r>
            <a:r>
              <a:rPr sz="1200" spc="-2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MOMENTUM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317531" y="6032611"/>
            <a:ext cx="5824855" cy="0"/>
          </a:xfrm>
          <a:custGeom>
            <a:avLst/>
            <a:gdLst/>
            <a:ahLst/>
            <a:cxnLst/>
            <a:rect l="l" t="t" r="r" b="b"/>
            <a:pathLst>
              <a:path w="5824855">
                <a:moveTo>
                  <a:pt x="0" y="0"/>
                </a:moveTo>
                <a:lnTo>
                  <a:pt x="5824819" y="0"/>
                </a:lnTo>
              </a:path>
            </a:pathLst>
          </a:custGeom>
          <a:ln w="952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908403" y="6413500"/>
            <a:ext cx="2660015" cy="816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indent="-17145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have</a:t>
            </a:r>
            <a:r>
              <a:rPr sz="800" spc="-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broader</a:t>
            </a:r>
            <a:r>
              <a:rPr sz="800" spc="-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conversations</a:t>
            </a:r>
            <a:endParaRPr sz="800">
              <a:latin typeface="Montserrat"/>
              <a:cs typeface="Montserrat"/>
            </a:endParaRPr>
          </a:p>
          <a:p>
            <a:pPr marL="183515" indent="-171450">
              <a:lnSpc>
                <a:spcPct val="100000"/>
              </a:lnSpc>
              <a:spcBef>
                <a:spcPts val="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broaden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the 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scope</a:t>
            </a:r>
            <a:endParaRPr sz="800">
              <a:latin typeface="Montserrat"/>
              <a:cs typeface="Montserrat"/>
            </a:endParaRPr>
          </a:p>
          <a:p>
            <a:pPr marL="183515" indent="-17145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stay in</a:t>
            </a:r>
            <a:r>
              <a:rPr sz="800" spc="-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context</a:t>
            </a:r>
            <a:endParaRPr sz="800">
              <a:latin typeface="Montserrat"/>
              <a:cs typeface="Montserrat"/>
            </a:endParaRPr>
          </a:p>
          <a:p>
            <a:pPr marL="183515" indent="-171450">
              <a:lnSpc>
                <a:spcPct val="100000"/>
              </a:lnSpc>
              <a:spcBef>
                <a:spcPts val="17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8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position</a:t>
            </a:r>
            <a:r>
              <a:rPr sz="800" spc="-2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ongoing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services</a:t>
            </a:r>
            <a:endParaRPr sz="800">
              <a:latin typeface="Montserrat"/>
              <a:cs typeface="Montserrat"/>
            </a:endParaRPr>
          </a:p>
          <a:p>
            <a:pPr marL="183515" indent="-171450">
              <a:lnSpc>
                <a:spcPct val="100000"/>
              </a:lnSpc>
              <a:spcBef>
                <a:spcPts val="4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navigate</a:t>
            </a:r>
            <a:r>
              <a:rPr sz="800" spc="-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different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Risk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Frameworks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F7F7F"/>
                </a:solidFill>
                <a:latin typeface="Montserrat"/>
                <a:cs typeface="Montserrat"/>
              </a:rPr>
              <a:t>and</a:t>
            </a:r>
            <a:endParaRPr sz="800">
              <a:latin typeface="Montserrat"/>
              <a:cs typeface="Montserrat"/>
            </a:endParaRPr>
          </a:p>
          <a:p>
            <a:pPr marL="183515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articulate</a:t>
            </a:r>
            <a:r>
              <a:rPr sz="800" spc="-3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sz="8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collaborate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with</a:t>
            </a:r>
            <a:r>
              <a:rPr sz="8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7F7F7F"/>
                </a:solidFill>
                <a:latin typeface="Montserrat"/>
                <a:cs typeface="Montserrat"/>
              </a:rPr>
              <a:t>other</a:t>
            </a:r>
            <a:r>
              <a:rPr sz="8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F7F7F"/>
                </a:solidFill>
                <a:latin typeface="Montserrat"/>
                <a:cs typeface="Montserrat"/>
              </a:rPr>
              <a:t>professionals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489938" y="2168168"/>
            <a:ext cx="8655685" cy="3507740"/>
            <a:chOff x="1489938" y="2168168"/>
            <a:chExt cx="8655685" cy="3507740"/>
          </a:xfrm>
        </p:grpSpPr>
        <p:sp>
          <p:nvSpPr>
            <p:cNvPr id="20" name="object 20"/>
            <p:cNvSpPr/>
            <p:nvPr/>
          </p:nvSpPr>
          <p:spPr>
            <a:xfrm>
              <a:off x="4554588" y="2168169"/>
              <a:ext cx="2935605" cy="3454400"/>
            </a:xfrm>
            <a:custGeom>
              <a:avLst/>
              <a:gdLst/>
              <a:ahLst/>
              <a:cxnLst/>
              <a:rect l="l" t="t" r="r" b="b"/>
              <a:pathLst>
                <a:path w="2935604" h="3454400">
                  <a:moveTo>
                    <a:pt x="144881" y="639368"/>
                  </a:moveTo>
                  <a:lnTo>
                    <a:pt x="144322" y="634365"/>
                  </a:lnTo>
                  <a:lnTo>
                    <a:pt x="80378" y="583209"/>
                  </a:lnTo>
                  <a:lnTo>
                    <a:pt x="80378" y="582650"/>
                  </a:lnTo>
                  <a:lnTo>
                    <a:pt x="76822" y="579094"/>
                  </a:lnTo>
                  <a:lnTo>
                    <a:pt x="75234" y="579094"/>
                  </a:lnTo>
                  <a:lnTo>
                    <a:pt x="72440" y="576859"/>
                  </a:lnTo>
                  <a:lnTo>
                    <a:pt x="69646" y="579094"/>
                  </a:lnTo>
                  <a:lnTo>
                    <a:pt x="68059" y="579094"/>
                  </a:lnTo>
                  <a:lnTo>
                    <a:pt x="64503" y="582650"/>
                  </a:lnTo>
                  <a:lnTo>
                    <a:pt x="64503" y="583209"/>
                  </a:lnTo>
                  <a:lnTo>
                    <a:pt x="558" y="634365"/>
                  </a:lnTo>
                  <a:lnTo>
                    <a:pt x="0" y="639368"/>
                  </a:lnTo>
                  <a:lnTo>
                    <a:pt x="5486" y="646214"/>
                  </a:lnTo>
                  <a:lnTo>
                    <a:pt x="10477" y="646760"/>
                  </a:lnTo>
                  <a:lnTo>
                    <a:pt x="64503" y="603542"/>
                  </a:lnTo>
                  <a:lnTo>
                    <a:pt x="64503" y="3433114"/>
                  </a:lnTo>
                  <a:lnTo>
                    <a:pt x="68059" y="3436670"/>
                  </a:lnTo>
                  <a:lnTo>
                    <a:pt x="76822" y="3436670"/>
                  </a:lnTo>
                  <a:lnTo>
                    <a:pt x="80378" y="3433114"/>
                  </a:lnTo>
                  <a:lnTo>
                    <a:pt x="80378" y="603542"/>
                  </a:lnTo>
                  <a:lnTo>
                    <a:pt x="134404" y="646760"/>
                  </a:lnTo>
                  <a:lnTo>
                    <a:pt x="139395" y="646214"/>
                  </a:lnTo>
                  <a:lnTo>
                    <a:pt x="144881" y="639368"/>
                  </a:lnTo>
                  <a:close/>
                </a:path>
                <a:path w="2935604" h="3454400">
                  <a:moveTo>
                    <a:pt x="2935516" y="62496"/>
                  </a:moveTo>
                  <a:lnTo>
                    <a:pt x="2934957" y="57505"/>
                  </a:lnTo>
                  <a:lnTo>
                    <a:pt x="2871012" y="6350"/>
                  </a:lnTo>
                  <a:lnTo>
                    <a:pt x="2871012" y="5753"/>
                  </a:lnTo>
                  <a:lnTo>
                    <a:pt x="2867456" y="2197"/>
                  </a:lnTo>
                  <a:lnTo>
                    <a:pt x="2865818" y="2197"/>
                  </a:lnTo>
                  <a:lnTo>
                    <a:pt x="2863075" y="0"/>
                  </a:lnTo>
                  <a:lnTo>
                    <a:pt x="2860332" y="2197"/>
                  </a:lnTo>
                  <a:lnTo>
                    <a:pt x="2858693" y="2197"/>
                  </a:lnTo>
                  <a:lnTo>
                    <a:pt x="2855137" y="5753"/>
                  </a:lnTo>
                  <a:lnTo>
                    <a:pt x="2855137" y="6350"/>
                  </a:lnTo>
                  <a:lnTo>
                    <a:pt x="2791193" y="57505"/>
                  </a:lnTo>
                  <a:lnTo>
                    <a:pt x="2790634" y="62496"/>
                  </a:lnTo>
                  <a:lnTo>
                    <a:pt x="2796121" y="69342"/>
                  </a:lnTo>
                  <a:lnTo>
                    <a:pt x="2801112" y="69900"/>
                  </a:lnTo>
                  <a:lnTo>
                    <a:pt x="2855137" y="26682"/>
                  </a:lnTo>
                  <a:lnTo>
                    <a:pt x="2855137" y="3450475"/>
                  </a:lnTo>
                  <a:lnTo>
                    <a:pt x="2858693" y="3454031"/>
                  </a:lnTo>
                  <a:lnTo>
                    <a:pt x="2867456" y="3454031"/>
                  </a:lnTo>
                  <a:lnTo>
                    <a:pt x="2871012" y="3450475"/>
                  </a:lnTo>
                  <a:lnTo>
                    <a:pt x="2871012" y="26682"/>
                  </a:lnTo>
                  <a:lnTo>
                    <a:pt x="2925038" y="69900"/>
                  </a:lnTo>
                  <a:lnTo>
                    <a:pt x="2930029" y="69342"/>
                  </a:lnTo>
                  <a:lnTo>
                    <a:pt x="2935516" y="62496"/>
                  </a:lnTo>
                  <a:close/>
                </a:path>
              </a:pathLst>
            </a:custGeom>
            <a:solidFill>
              <a:srgbClr val="D6D1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89938" y="5520034"/>
              <a:ext cx="8655685" cy="155575"/>
            </a:xfrm>
            <a:custGeom>
              <a:avLst/>
              <a:gdLst/>
              <a:ahLst/>
              <a:cxnLst/>
              <a:rect l="l" t="t" r="r" b="b"/>
              <a:pathLst>
                <a:path w="8655685" h="155575">
                  <a:moveTo>
                    <a:pt x="8615735" y="77749"/>
                  </a:moveTo>
                  <a:lnTo>
                    <a:pt x="8545855" y="135978"/>
                  </a:lnTo>
                  <a:lnTo>
                    <a:pt x="8545118" y="143992"/>
                  </a:lnTo>
                  <a:lnTo>
                    <a:pt x="8554110" y="154762"/>
                  </a:lnTo>
                  <a:lnTo>
                    <a:pt x="8562111" y="155498"/>
                  </a:lnTo>
                  <a:lnTo>
                    <a:pt x="8640166" y="90449"/>
                  </a:lnTo>
                  <a:lnTo>
                    <a:pt x="8635530" y="90449"/>
                  </a:lnTo>
                  <a:lnTo>
                    <a:pt x="8635530" y="87503"/>
                  </a:lnTo>
                  <a:lnTo>
                    <a:pt x="8627440" y="87503"/>
                  </a:lnTo>
                  <a:lnTo>
                    <a:pt x="8615735" y="77749"/>
                  </a:lnTo>
                  <a:close/>
                </a:path>
                <a:path w="8655685" h="155575">
                  <a:moveTo>
                    <a:pt x="8600494" y="65049"/>
                  </a:moveTo>
                  <a:lnTo>
                    <a:pt x="0" y="65049"/>
                  </a:lnTo>
                  <a:lnTo>
                    <a:pt x="0" y="90449"/>
                  </a:lnTo>
                  <a:lnTo>
                    <a:pt x="8600494" y="90449"/>
                  </a:lnTo>
                  <a:lnTo>
                    <a:pt x="8615735" y="77749"/>
                  </a:lnTo>
                  <a:lnTo>
                    <a:pt x="8600494" y="65049"/>
                  </a:lnTo>
                  <a:close/>
                </a:path>
                <a:path w="8655685" h="155575">
                  <a:moveTo>
                    <a:pt x="8640164" y="65049"/>
                  </a:moveTo>
                  <a:lnTo>
                    <a:pt x="8635530" y="65049"/>
                  </a:lnTo>
                  <a:lnTo>
                    <a:pt x="8635530" y="90449"/>
                  </a:lnTo>
                  <a:lnTo>
                    <a:pt x="8640166" y="90449"/>
                  </a:lnTo>
                  <a:lnTo>
                    <a:pt x="8655405" y="77749"/>
                  </a:lnTo>
                  <a:lnTo>
                    <a:pt x="8640164" y="65049"/>
                  </a:lnTo>
                  <a:close/>
                </a:path>
                <a:path w="8655685" h="155575">
                  <a:moveTo>
                    <a:pt x="8627440" y="67995"/>
                  </a:moveTo>
                  <a:lnTo>
                    <a:pt x="8615735" y="77749"/>
                  </a:lnTo>
                  <a:lnTo>
                    <a:pt x="8627440" y="87503"/>
                  </a:lnTo>
                  <a:lnTo>
                    <a:pt x="8627440" y="67995"/>
                  </a:lnTo>
                  <a:close/>
                </a:path>
                <a:path w="8655685" h="155575">
                  <a:moveTo>
                    <a:pt x="8635530" y="67995"/>
                  </a:moveTo>
                  <a:lnTo>
                    <a:pt x="8627440" y="67995"/>
                  </a:lnTo>
                  <a:lnTo>
                    <a:pt x="8627440" y="87503"/>
                  </a:lnTo>
                  <a:lnTo>
                    <a:pt x="8635530" y="87503"/>
                  </a:lnTo>
                  <a:lnTo>
                    <a:pt x="8635530" y="67995"/>
                  </a:lnTo>
                  <a:close/>
                </a:path>
                <a:path w="8655685" h="155575">
                  <a:moveTo>
                    <a:pt x="8562111" y="0"/>
                  </a:moveTo>
                  <a:lnTo>
                    <a:pt x="8554110" y="736"/>
                  </a:lnTo>
                  <a:lnTo>
                    <a:pt x="8545118" y="11506"/>
                  </a:lnTo>
                  <a:lnTo>
                    <a:pt x="8545855" y="19519"/>
                  </a:lnTo>
                  <a:lnTo>
                    <a:pt x="8615735" y="77749"/>
                  </a:lnTo>
                  <a:lnTo>
                    <a:pt x="8627440" y="67995"/>
                  </a:lnTo>
                  <a:lnTo>
                    <a:pt x="8635530" y="67995"/>
                  </a:lnTo>
                  <a:lnTo>
                    <a:pt x="8635530" y="65049"/>
                  </a:lnTo>
                  <a:lnTo>
                    <a:pt x="8640164" y="65049"/>
                  </a:lnTo>
                  <a:lnTo>
                    <a:pt x="8562111" y="0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74329" y="4292630"/>
            <a:ext cx="8931275" cy="481965"/>
          </a:xfrm>
          <a:custGeom>
            <a:avLst/>
            <a:gdLst/>
            <a:ahLst/>
            <a:cxnLst/>
            <a:rect l="l" t="t" r="r" b="b"/>
            <a:pathLst>
              <a:path w="8931275" h="481964">
                <a:moveTo>
                  <a:pt x="8930805" y="0"/>
                </a:moveTo>
                <a:lnTo>
                  <a:pt x="0" y="0"/>
                </a:lnTo>
                <a:lnTo>
                  <a:pt x="0" y="481558"/>
                </a:lnTo>
                <a:lnTo>
                  <a:pt x="8930805" y="481558"/>
                </a:lnTo>
                <a:lnTo>
                  <a:pt x="8930805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99098" y="5531031"/>
            <a:ext cx="1727200" cy="1569085"/>
          </a:xfrm>
          <a:custGeom>
            <a:avLst/>
            <a:gdLst/>
            <a:ahLst/>
            <a:cxnLst/>
            <a:rect l="l" t="t" r="r" b="b"/>
            <a:pathLst>
              <a:path w="1727200" h="1569084">
                <a:moveTo>
                  <a:pt x="0" y="0"/>
                </a:moveTo>
                <a:lnTo>
                  <a:pt x="1727118" y="0"/>
                </a:lnTo>
                <a:lnTo>
                  <a:pt x="1727118" y="1568859"/>
                </a:lnTo>
                <a:lnTo>
                  <a:pt x="0" y="1568859"/>
                </a:lnTo>
                <a:lnTo>
                  <a:pt x="0" y="0"/>
                </a:lnTo>
                <a:close/>
              </a:path>
            </a:pathLst>
          </a:custGeom>
          <a:ln w="12693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01573" y="5531031"/>
            <a:ext cx="1727200" cy="1569085"/>
          </a:xfrm>
          <a:custGeom>
            <a:avLst/>
            <a:gdLst/>
            <a:ahLst/>
            <a:cxnLst/>
            <a:rect l="l" t="t" r="r" b="b"/>
            <a:pathLst>
              <a:path w="1727200" h="1569084">
                <a:moveTo>
                  <a:pt x="0" y="0"/>
                </a:moveTo>
                <a:lnTo>
                  <a:pt x="1727118" y="0"/>
                </a:lnTo>
                <a:lnTo>
                  <a:pt x="1727118" y="1568859"/>
                </a:lnTo>
                <a:lnTo>
                  <a:pt x="0" y="1568859"/>
                </a:lnTo>
                <a:lnTo>
                  <a:pt x="0" y="0"/>
                </a:lnTo>
                <a:close/>
              </a:path>
            </a:pathLst>
          </a:custGeom>
          <a:ln w="12693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91662" y="5531031"/>
            <a:ext cx="1727200" cy="1569085"/>
          </a:xfrm>
          <a:custGeom>
            <a:avLst/>
            <a:gdLst/>
            <a:ahLst/>
            <a:cxnLst/>
            <a:rect l="l" t="t" r="r" b="b"/>
            <a:pathLst>
              <a:path w="1727200" h="1569084">
                <a:moveTo>
                  <a:pt x="0" y="0"/>
                </a:moveTo>
                <a:lnTo>
                  <a:pt x="1727118" y="0"/>
                </a:lnTo>
                <a:lnTo>
                  <a:pt x="1727118" y="1568859"/>
                </a:lnTo>
                <a:lnTo>
                  <a:pt x="0" y="1568859"/>
                </a:lnTo>
                <a:lnTo>
                  <a:pt x="0" y="0"/>
                </a:lnTo>
                <a:close/>
              </a:path>
            </a:pathLst>
          </a:custGeom>
          <a:ln w="12693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84397" y="5531031"/>
            <a:ext cx="1727200" cy="1569085"/>
          </a:xfrm>
          <a:custGeom>
            <a:avLst/>
            <a:gdLst/>
            <a:ahLst/>
            <a:cxnLst/>
            <a:rect l="l" t="t" r="r" b="b"/>
            <a:pathLst>
              <a:path w="1727200" h="1569084">
                <a:moveTo>
                  <a:pt x="0" y="0"/>
                </a:moveTo>
                <a:lnTo>
                  <a:pt x="1727118" y="0"/>
                </a:lnTo>
                <a:lnTo>
                  <a:pt x="1727118" y="1568859"/>
                </a:lnTo>
                <a:lnTo>
                  <a:pt x="0" y="1568859"/>
                </a:lnTo>
                <a:lnTo>
                  <a:pt x="0" y="0"/>
                </a:lnTo>
                <a:close/>
              </a:path>
            </a:pathLst>
          </a:custGeom>
          <a:ln w="12693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77130" y="5531031"/>
            <a:ext cx="1727200" cy="1569085"/>
          </a:xfrm>
          <a:custGeom>
            <a:avLst/>
            <a:gdLst/>
            <a:ahLst/>
            <a:cxnLst/>
            <a:rect l="l" t="t" r="r" b="b"/>
            <a:pathLst>
              <a:path w="1727200" h="1569084">
                <a:moveTo>
                  <a:pt x="0" y="0"/>
                </a:moveTo>
                <a:lnTo>
                  <a:pt x="1727118" y="0"/>
                </a:lnTo>
                <a:lnTo>
                  <a:pt x="1727118" y="1568859"/>
                </a:lnTo>
                <a:lnTo>
                  <a:pt x="0" y="1568859"/>
                </a:lnTo>
                <a:lnTo>
                  <a:pt x="0" y="0"/>
                </a:lnTo>
                <a:close/>
              </a:path>
            </a:pathLst>
          </a:custGeom>
          <a:ln w="12693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6155" y="5442649"/>
            <a:ext cx="1074420" cy="215900"/>
          </a:xfrm>
          <a:custGeom>
            <a:avLst/>
            <a:gdLst/>
            <a:ahLst/>
            <a:cxnLst/>
            <a:rect l="l" t="t" r="r" b="b"/>
            <a:pathLst>
              <a:path w="1074420" h="215900">
                <a:moveTo>
                  <a:pt x="1073886" y="0"/>
                </a:moveTo>
                <a:lnTo>
                  <a:pt x="0" y="0"/>
                </a:lnTo>
                <a:lnTo>
                  <a:pt x="0" y="215442"/>
                </a:lnTo>
                <a:lnTo>
                  <a:pt x="1073886" y="215442"/>
                </a:lnTo>
                <a:lnTo>
                  <a:pt x="10738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56698" y="5473700"/>
            <a:ext cx="80708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2E3841"/>
                </a:solidFill>
                <a:latin typeface="Montserrat"/>
                <a:cs typeface="Montserrat"/>
              </a:rPr>
              <a:t>POSITIONING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01646" y="6012230"/>
            <a:ext cx="13589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1100"/>
              </a:lnSpc>
              <a:spcBef>
                <a:spcPts val="100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Ability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to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 position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yourself</a:t>
            </a:r>
            <a:r>
              <a:rPr sz="1200" spc="-2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and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25" dirty="0">
                <a:solidFill>
                  <a:srgbClr val="2E3841"/>
                </a:solidFill>
                <a:latin typeface="Montserrat"/>
                <a:cs typeface="Montserrat"/>
              </a:rPr>
              <a:t>the 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service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72372" y="5442649"/>
            <a:ext cx="1386840" cy="215900"/>
          </a:xfrm>
          <a:custGeom>
            <a:avLst/>
            <a:gdLst/>
            <a:ahLst/>
            <a:cxnLst/>
            <a:rect l="l" t="t" r="r" b="b"/>
            <a:pathLst>
              <a:path w="1386839" h="215900">
                <a:moveTo>
                  <a:pt x="1386408" y="0"/>
                </a:moveTo>
                <a:lnTo>
                  <a:pt x="0" y="0"/>
                </a:lnTo>
                <a:lnTo>
                  <a:pt x="0" y="215442"/>
                </a:lnTo>
                <a:lnTo>
                  <a:pt x="1386408" y="215442"/>
                </a:lnTo>
                <a:lnTo>
                  <a:pt x="1386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269467" y="5473700"/>
            <a:ext cx="11855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35" dirty="0">
                <a:solidFill>
                  <a:srgbClr val="2E3841"/>
                </a:solidFill>
                <a:latin typeface="Montserrat"/>
                <a:cs typeface="Montserrat"/>
              </a:rPr>
              <a:t>CONTEXT/CONTENT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25183" y="6096898"/>
            <a:ext cx="1086485" cy="43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095" marR="5080" indent="-240029">
              <a:lnSpc>
                <a:spcPct val="111100"/>
              </a:lnSpc>
              <a:spcBef>
                <a:spcPts val="100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Ability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to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20" dirty="0">
                <a:solidFill>
                  <a:srgbClr val="2E3841"/>
                </a:solidFill>
                <a:latin typeface="Montserrat"/>
                <a:cs typeface="Montserrat"/>
              </a:rPr>
              <a:t>hold 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context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059820" y="5442649"/>
            <a:ext cx="1191895" cy="462280"/>
          </a:xfrm>
          <a:custGeom>
            <a:avLst/>
            <a:gdLst/>
            <a:ahLst/>
            <a:cxnLst/>
            <a:rect l="l" t="t" r="r" b="b"/>
            <a:pathLst>
              <a:path w="1191895" h="462279">
                <a:moveTo>
                  <a:pt x="1191679" y="0"/>
                </a:moveTo>
                <a:lnTo>
                  <a:pt x="0" y="0"/>
                </a:lnTo>
                <a:lnTo>
                  <a:pt x="0" y="461670"/>
                </a:lnTo>
                <a:lnTo>
                  <a:pt x="1191679" y="461670"/>
                </a:lnTo>
                <a:lnTo>
                  <a:pt x="11916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189731" y="5473700"/>
            <a:ext cx="92519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2E3841"/>
                </a:solidFill>
                <a:latin typeface="Montserrat"/>
                <a:cs typeface="Montserrat"/>
              </a:rPr>
              <a:t>PEOPLE</a:t>
            </a:r>
            <a:r>
              <a:rPr sz="800" b="1" spc="34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800" b="1" spc="-10" dirty="0">
                <a:solidFill>
                  <a:srgbClr val="2E3841"/>
                </a:solidFill>
                <a:latin typeface="Montserrat"/>
                <a:cs typeface="Montserrat"/>
              </a:rPr>
              <a:t>SKILLS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16757" y="5592267"/>
            <a:ext cx="871855" cy="274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2E3841"/>
                </a:solidFill>
                <a:latin typeface="Montserrat"/>
                <a:cs typeface="Montserrat"/>
              </a:rPr>
              <a:t>EMOTIONAL</a:t>
            </a:r>
            <a:endParaRPr sz="8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800" b="1" spc="35" dirty="0">
                <a:solidFill>
                  <a:srgbClr val="2E3841"/>
                </a:solidFill>
                <a:latin typeface="Montserrat"/>
                <a:cs typeface="Montserrat"/>
              </a:rPr>
              <a:t>INTELLIGENCE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14299" y="6096898"/>
            <a:ext cx="882650" cy="43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9535">
              <a:lnSpc>
                <a:spcPct val="111100"/>
              </a:lnSpc>
              <a:spcBef>
                <a:spcPts val="100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Ability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25" dirty="0">
                <a:solidFill>
                  <a:srgbClr val="2E3841"/>
                </a:solidFill>
                <a:latin typeface="Montserrat"/>
                <a:cs typeface="Montserrat"/>
              </a:rPr>
              <a:t>to 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collaborate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120345" y="5442649"/>
            <a:ext cx="656590" cy="215900"/>
          </a:xfrm>
          <a:custGeom>
            <a:avLst/>
            <a:gdLst/>
            <a:ahLst/>
            <a:cxnLst/>
            <a:rect l="l" t="t" r="r" b="b"/>
            <a:pathLst>
              <a:path w="656590" h="215900">
                <a:moveTo>
                  <a:pt x="656107" y="0"/>
                </a:moveTo>
                <a:lnTo>
                  <a:pt x="0" y="0"/>
                </a:lnTo>
                <a:lnTo>
                  <a:pt x="0" y="215442"/>
                </a:lnTo>
                <a:lnTo>
                  <a:pt x="656107" y="215442"/>
                </a:lnTo>
                <a:lnTo>
                  <a:pt x="656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274565" y="5473700"/>
            <a:ext cx="3409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solidFill>
                  <a:srgbClr val="2E3841"/>
                </a:solidFill>
                <a:latin typeface="Montserrat"/>
                <a:cs typeface="Montserrat"/>
              </a:rPr>
              <a:t>PLAN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54759" y="5995298"/>
            <a:ext cx="9874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1100"/>
              </a:lnSpc>
              <a:spcBef>
                <a:spcPts val="100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Ability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25" dirty="0">
                <a:solidFill>
                  <a:srgbClr val="2E3841"/>
                </a:solidFill>
                <a:latin typeface="Montserrat"/>
                <a:cs typeface="Montserrat"/>
              </a:rPr>
              <a:t>to 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construct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lifetime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20" dirty="0">
                <a:solidFill>
                  <a:srgbClr val="2E3841"/>
                </a:solidFill>
                <a:latin typeface="Montserrat"/>
                <a:cs typeface="Montserrat"/>
              </a:rPr>
              <a:t>plan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835810" y="5442649"/>
            <a:ext cx="810895" cy="215900"/>
          </a:xfrm>
          <a:custGeom>
            <a:avLst/>
            <a:gdLst/>
            <a:ahLst/>
            <a:cxnLst/>
            <a:rect l="l" t="t" r="r" b="b"/>
            <a:pathLst>
              <a:path w="810895" h="215900">
                <a:moveTo>
                  <a:pt x="810641" y="0"/>
                </a:moveTo>
                <a:lnTo>
                  <a:pt x="0" y="0"/>
                </a:lnTo>
                <a:lnTo>
                  <a:pt x="0" y="215442"/>
                </a:lnTo>
                <a:lnTo>
                  <a:pt x="810641" y="215442"/>
                </a:lnTo>
                <a:lnTo>
                  <a:pt x="8106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968874" y="5473700"/>
            <a:ext cx="53848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2E3841"/>
                </a:solidFill>
                <a:latin typeface="Montserrat"/>
                <a:cs typeface="Montserrat"/>
              </a:rPr>
              <a:t>MANAGE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509895" y="5799383"/>
            <a:ext cx="1418590" cy="104330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Ability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to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 manage:</a:t>
            </a:r>
            <a:endParaRPr sz="12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Total</a:t>
            </a:r>
            <a:r>
              <a:rPr sz="900" spc="-3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balance</a:t>
            </a:r>
            <a:r>
              <a:rPr sz="900" spc="-2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/>
                <a:cs typeface="Montserrat"/>
              </a:rPr>
              <a:t>sheet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/>
                <a:cs typeface="Montserrat"/>
              </a:rPr>
              <a:t>Risk</a:t>
            </a:r>
            <a:r>
              <a:rPr sz="900" spc="-2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/>
                <a:cs typeface="Montserrat"/>
              </a:rPr>
              <a:t>frameworks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25" dirty="0">
                <a:solidFill>
                  <a:srgbClr val="2E3841"/>
                </a:solidFill>
                <a:latin typeface="Montserrat"/>
                <a:cs typeface="Montserrat"/>
              </a:rPr>
              <a:t>Tax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5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20" dirty="0">
                <a:solidFill>
                  <a:srgbClr val="2E3841"/>
                </a:solidFill>
                <a:latin typeface="Montserrat"/>
                <a:cs typeface="Montserrat"/>
              </a:rPr>
              <a:t>Legal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2E3841"/>
                </a:solidFill>
                <a:latin typeface="Montserrat"/>
                <a:cs typeface="Montserrat"/>
              </a:rPr>
              <a:t>Investment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96659" y="2290233"/>
            <a:ext cx="1362075" cy="11296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0"/>
              </a:spcBef>
            </a:pPr>
            <a:r>
              <a:rPr sz="1800" spc="-10" dirty="0">
                <a:solidFill>
                  <a:srgbClr val="B68150"/>
                </a:solidFill>
                <a:latin typeface="Montserrat"/>
                <a:cs typeface="Montserrat"/>
              </a:rPr>
              <a:t>Accounting Legal Financial Services</a:t>
            </a:r>
            <a:endParaRPr sz="1800">
              <a:latin typeface="Montserrat"/>
              <a:cs typeface="Montserrat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688403" y="2395288"/>
            <a:ext cx="588010" cy="148590"/>
          </a:xfrm>
          <a:custGeom>
            <a:avLst/>
            <a:gdLst/>
            <a:ahLst/>
            <a:cxnLst/>
            <a:rect l="l" t="t" r="r" b="b"/>
            <a:pathLst>
              <a:path w="588010" h="148589">
                <a:moveTo>
                  <a:pt x="558098" y="74180"/>
                </a:moveTo>
                <a:lnTo>
                  <a:pt x="486638" y="133731"/>
                </a:lnTo>
                <a:lnTo>
                  <a:pt x="486092" y="139738"/>
                </a:lnTo>
                <a:lnTo>
                  <a:pt x="492823" y="147815"/>
                </a:lnTo>
                <a:lnTo>
                  <a:pt x="498830" y="148361"/>
                </a:lnTo>
                <a:lnTo>
                  <a:pt x="576426" y="83705"/>
                </a:lnTo>
                <a:lnTo>
                  <a:pt x="572973" y="83705"/>
                </a:lnTo>
                <a:lnTo>
                  <a:pt x="572973" y="81495"/>
                </a:lnTo>
                <a:lnTo>
                  <a:pt x="566877" y="81495"/>
                </a:lnTo>
                <a:lnTo>
                  <a:pt x="558098" y="74180"/>
                </a:lnTo>
                <a:close/>
              </a:path>
              <a:path w="588010" h="148589">
                <a:moveTo>
                  <a:pt x="546668" y="64655"/>
                </a:moveTo>
                <a:lnTo>
                  <a:pt x="0" y="64655"/>
                </a:lnTo>
                <a:lnTo>
                  <a:pt x="0" y="83705"/>
                </a:lnTo>
                <a:lnTo>
                  <a:pt x="546668" y="83705"/>
                </a:lnTo>
                <a:lnTo>
                  <a:pt x="558098" y="74180"/>
                </a:lnTo>
                <a:lnTo>
                  <a:pt x="546668" y="64655"/>
                </a:lnTo>
                <a:close/>
              </a:path>
              <a:path w="588010" h="148589">
                <a:moveTo>
                  <a:pt x="576426" y="64655"/>
                </a:moveTo>
                <a:lnTo>
                  <a:pt x="572973" y="64655"/>
                </a:lnTo>
                <a:lnTo>
                  <a:pt x="572973" y="83705"/>
                </a:lnTo>
                <a:lnTo>
                  <a:pt x="576426" y="83705"/>
                </a:lnTo>
                <a:lnTo>
                  <a:pt x="587857" y="74180"/>
                </a:lnTo>
                <a:lnTo>
                  <a:pt x="576426" y="64655"/>
                </a:lnTo>
                <a:close/>
              </a:path>
              <a:path w="588010" h="148589">
                <a:moveTo>
                  <a:pt x="566877" y="66865"/>
                </a:moveTo>
                <a:lnTo>
                  <a:pt x="558098" y="74180"/>
                </a:lnTo>
                <a:lnTo>
                  <a:pt x="566877" y="81495"/>
                </a:lnTo>
                <a:lnTo>
                  <a:pt x="566877" y="66865"/>
                </a:lnTo>
                <a:close/>
              </a:path>
              <a:path w="588010" h="148589">
                <a:moveTo>
                  <a:pt x="572973" y="66865"/>
                </a:moveTo>
                <a:lnTo>
                  <a:pt x="566877" y="66865"/>
                </a:lnTo>
                <a:lnTo>
                  <a:pt x="566877" y="81495"/>
                </a:lnTo>
                <a:lnTo>
                  <a:pt x="572973" y="81495"/>
                </a:lnTo>
                <a:lnTo>
                  <a:pt x="572973" y="66865"/>
                </a:lnTo>
                <a:close/>
              </a:path>
              <a:path w="588010" h="148589">
                <a:moveTo>
                  <a:pt x="498830" y="0"/>
                </a:moveTo>
                <a:lnTo>
                  <a:pt x="492823" y="546"/>
                </a:lnTo>
                <a:lnTo>
                  <a:pt x="486092" y="8623"/>
                </a:lnTo>
                <a:lnTo>
                  <a:pt x="486638" y="14630"/>
                </a:lnTo>
                <a:lnTo>
                  <a:pt x="558098" y="74180"/>
                </a:lnTo>
                <a:lnTo>
                  <a:pt x="566877" y="66865"/>
                </a:lnTo>
                <a:lnTo>
                  <a:pt x="572973" y="66865"/>
                </a:lnTo>
                <a:lnTo>
                  <a:pt x="572973" y="64655"/>
                </a:lnTo>
                <a:lnTo>
                  <a:pt x="576426" y="64655"/>
                </a:lnTo>
                <a:lnTo>
                  <a:pt x="49883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430560" y="2370666"/>
            <a:ext cx="1232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Threats</a:t>
            </a:r>
            <a:r>
              <a:rPr sz="900" spc="-2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are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here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F7F7F"/>
                </a:solidFill>
                <a:latin typeface="Montserrat"/>
                <a:cs typeface="Montserrat"/>
              </a:rPr>
              <a:t>now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30560" y="2516285"/>
            <a:ext cx="2089150" cy="116014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Online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Cheaper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No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advice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Document</a:t>
            </a:r>
            <a:r>
              <a:rPr sz="900" spc="-3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Production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in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volume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Discounts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Consumer</a:t>
            </a:r>
            <a:r>
              <a:rPr sz="900" spc="-4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educated/aware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Overseas</a:t>
            </a:r>
            <a:r>
              <a:rPr sz="900" spc="-5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competitors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738136" y="2290233"/>
            <a:ext cx="1388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B68150"/>
                </a:solidFill>
                <a:latin typeface="Montserrat"/>
                <a:cs typeface="Montserrat"/>
              </a:rPr>
              <a:t>Value</a:t>
            </a:r>
            <a:r>
              <a:rPr sz="180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800" dirty="0">
                <a:solidFill>
                  <a:srgbClr val="B68150"/>
                </a:solidFill>
                <a:latin typeface="Montserrat"/>
                <a:cs typeface="Montserrat"/>
              </a:rPr>
              <a:t>sits</a:t>
            </a:r>
            <a:r>
              <a:rPr sz="1800" spc="-1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1800" spc="-25" dirty="0">
                <a:solidFill>
                  <a:srgbClr val="B68150"/>
                </a:solidFill>
                <a:latin typeface="Montserrat"/>
                <a:cs typeface="Montserrat"/>
              </a:rPr>
              <a:t>in</a:t>
            </a:r>
            <a:endParaRPr sz="1800">
              <a:latin typeface="Montserrat"/>
              <a:cs typeface="Montserrat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273554" y="2395288"/>
            <a:ext cx="588010" cy="148590"/>
          </a:xfrm>
          <a:custGeom>
            <a:avLst/>
            <a:gdLst/>
            <a:ahLst/>
            <a:cxnLst/>
            <a:rect l="l" t="t" r="r" b="b"/>
            <a:pathLst>
              <a:path w="588009" h="148589">
                <a:moveTo>
                  <a:pt x="558098" y="74180"/>
                </a:moveTo>
                <a:lnTo>
                  <a:pt x="486638" y="133731"/>
                </a:lnTo>
                <a:lnTo>
                  <a:pt x="486092" y="139738"/>
                </a:lnTo>
                <a:lnTo>
                  <a:pt x="492823" y="147815"/>
                </a:lnTo>
                <a:lnTo>
                  <a:pt x="498830" y="148361"/>
                </a:lnTo>
                <a:lnTo>
                  <a:pt x="576426" y="83705"/>
                </a:lnTo>
                <a:lnTo>
                  <a:pt x="572973" y="83705"/>
                </a:lnTo>
                <a:lnTo>
                  <a:pt x="572973" y="81495"/>
                </a:lnTo>
                <a:lnTo>
                  <a:pt x="566877" y="81495"/>
                </a:lnTo>
                <a:lnTo>
                  <a:pt x="558098" y="74180"/>
                </a:lnTo>
                <a:close/>
              </a:path>
              <a:path w="588009" h="148589">
                <a:moveTo>
                  <a:pt x="546668" y="64655"/>
                </a:moveTo>
                <a:lnTo>
                  <a:pt x="0" y="64655"/>
                </a:lnTo>
                <a:lnTo>
                  <a:pt x="0" y="83705"/>
                </a:lnTo>
                <a:lnTo>
                  <a:pt x="546668" y="83705"/>
                </a:lnTo>
                <a:lnTo>
                  <a:pt x="558098" y="74180"/>
                </a:lnTo>
                <a:lnTo>
                  <a:pt x="546668" y="64655"/>
                </a:lnTo>
                <a:close/>
              </a:path>
              <a:path w="588009" h="148589">
                <a:moveTo>
                  <a:pt x="576426" y="64655"/>
                </a:moveTo>
                <a:lnTo>
                  <a:pt x="572973" y="64655"/>
                </a:lnTo>
                <a:lnTo>
                  <a:pt x="572973" y="83705"/>
                </a:lnTo>
                <a:lnTo>
                  <a:pt x="576426" y="83705"/>
                </a:lnTo>
                <a:lnTo>
                  <a:pt x="587857" y="74180"/>
                </a:lnTo>
                <a:lnTo>
                  <a:pt x="576426" y="64655"/>
                </a:lnTo>
                <a:close/>
              </a:path>
              <a:path w="588009" h="148589">
                <a:moveTo>
                  <a:pt x="566877" y="66865"/>
                </a:moveTo>
                <a:lnTo>
                  <a:pt x="558098" y="74180"/>
                </a:lnTo>
                <a:lnTo>
                  <a:pt x="566877" y="81495"/>
                </a:lnTo>
                <a:lnTo>
                  <a:pt x="566877" y="66865"/>
                </a:lnTo>
                <a:close/>
              </a:path>
              <a:path w="588009" h="148589">
                <a:moveTo>
                  <a:pt x="572973" y="66865"/>
                </a:moveTo>
                <a:lnTo>
                  <a:pt x="566877" y="66865"/>
                </a:lnTo>
                <a:lnTo>
                  <a:pt x="566877" y="81495"/>
                </a:lnTo>
                <a:lnTo>
                  <a:pt x="572973" y="81495"/>
                </a:lnTo>
                <a:lnTo>
                  <a:pt x="572973" y="66865"/>
                </a:lnTo>
                <a:close/>
              </a:path>
              <a:path w="588009" h="148589">
                <a:moveTo>
                  <a:pt x="498830" y="0"/>
                </a:moveTo>
                <a:lnTo>
                  <a:pt x="492823" y="546"/>
                </a:lnTo>
                <a:lnTo>
                  <a:pt x="486092" y="8623"/>
                </a:lnTo>
                <a:lnTo>
                  <a:pt x="486638" y="14630"/>
                </a:lnTo>
                <a:lnTo>
                  <a:pt x="558098" y="74180"/>
                </a:lnTo>
                <a:lnTo>
                  <a:pt x="566877" y="66865"/>
                </a:lnTo>
                <a:lnTo>
                  <a:pt x="572973" y="66865"/>
                </a:lnTo>
                <a:lnTo>
                  <a:pt x="572973" y="64655"/>
                </a:lnTo>
                <a:lnTo>
                  <a:pt x="576426" y="64655"/>
                </a:lnTo>
                <a:lnTo>
                  <a:pt x="49883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8009763" y="2338548"/>
            <a:ext cx="1616075" cy="166751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35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Complexity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Sense</a:t>
            </a:r>
            <a:r>
              <a:rPr sz="900" spc="-3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Maker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Intergenerational</a:t>
            </a:r>
            <a:r>
              <a:rPr sz="900" spc="9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wealth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People</a:t>
            </a:r>
            <a:r>
              <a:rPr sz="900" spc="-2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issues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Business</a:t>
            </a:r>
            <a:r>
              <a:rPr sz="900" spc="-4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succession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Family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Board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14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General</a:t>
            </a:r>
            <a:r>
              <a:rPr sz="900" spc="-4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Counsel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9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Risk</a:t>
            </a:r>
            <a:r>
              <a:rPr sz="900" spc="-3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Manager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25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Merger</a:t>
            </a:r>
            <a:r>
              <a:rPr sz="900" spc="-2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&amp;</a:t>
            </a:r>
            <a:r>
              <a:rPr sz="900" spc="-15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Acquisition</a:t>
            </a:r>
            <a:endParaRPr sz="900">
              <a:latin typeface="Montserrat"/>
              <a:cs typeface="Montserrat"/>
            </a:endParaRPr>
          </a:p>
          <a:p>
            <a:pPr marL="183515" indent="-170815">
              <a:lnSpc>
                <a:spcPct val="100000"/>
              </a:lnSpc>
              <a:spcBef>
                <a:spcPts val="19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Total</a:t>
            </a:r>
            <a:r>
              <a:rPr sz="900" spc="-3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F7F7F"/>
                </a:solidFill>
                <a:latin typeface="Montserrat"/>
                <a:cs typeface="Montserrat"/>
              </a:rPr>
              <a:t>Balance</a:t>
            </a:r>
            <a:r>
              <a:rPr sz="900" spc="-30" dirty="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F7F7F"/>
                </a:solidFill>
                <a:latin typeface="Montserrat"/>
                <a:cs typeface="Montserrat"/>
              </a:rPr>
              <a:t>Sheet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75126" y="4991100"/>
            <a:ext cx="21450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E3841"/>
                </a:solidFill>
                <a:latin typeface="Montserrat"/>
                <a:cs typeface="Montserrat"/>
              </a:rPr>
              <a:t>Skill</a:t>
            </a:r>
            <a:r>
              <a:rPr sz="1800" b="1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800" b="1" dirty="0">
                <a:solidFill>
                  <a:srgbClr val="2E3841"/>
                </a:solidFill>
                <a:latin typeface="Montserrat"/>
                <a:cs typeface="Montserrat"/>
              </a:rPr>
              <a:t>Set </a:t>
            </a:r>
            <a:r>
              <a:rPr sz="1800" b="1" spc="-10" dirty="0">
                <a:solidFill>
                  <a:srgbClr val="2E3841"/>
                </a:solidFill>
                <a:latin typeface="Montserrat"/>
                <a:cs typeface="Montserrat"/>
              </a:rPr>
              <a:t>Required</a:t>
            </a:r>
            <a:endParaRPr sz="1800">
              <a:latin typeface="Montserrat"/>
              <a:cs typeface="Montserra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174329" y="4659966"/>
            <a:ext cx="9256395" cy="228600"/>
          </a:xfrm>
          <a:custGeom>
            <a:avLst/>
            <a:gdLst/>
            <a:ahLst/>
            <a:cxnLst/>
            <a:rect l="l" t="t" r="r" b="b"/>
            <a:pathLst>
              <a:path w="9256395" h="228600">
                <a:moveTo>
                  <a:pt x="9196738" y="114223"/>
                </a:moveTo>
                <a:lnTo>
                  <a:pt x="9099994" y="194843"/>
                </a:lnTo>
                <a:lnTo>
                  <a:pt x="9095259" y="200738"/>
                </a:lnTo>
                <a:lnTo>
                  <a:pt x="9093222" y="207749"/>
                </a:lnTo>
                <a:lnTo>
                  <a:pt x="9093961" y="215013"/>
                </a:lnTo>
                <a:lnTo>
                  <a:pt x="9097556" y="221665"/>
                </a:lnTo>
                <a:lnTo>
                  <a:pt x="9103456" y="226408"/>
                </a:lnTo>
                <a:lnTo>
                  <a:pt x="9110468" y="228447"/>
                </a:lnTo>
                <a:lnTo>
                  <a:pt x="9117733" y="227705"/>
                </a:lnTo>
                <a:lnTo>
                  <a:pt x="9124391" y="224104"/>
                </a:lnTo>
                <a:lnTo>
                  <a:pt x="9233393" y="133273"/>
                </a:lnTo>
                <a:lnTo>
                  <a:pt x="9226537" y="133273"/>
                </a:lnTo>
                <a:lnTo>
                  <a:pt x="9226537" y="128854"/>
                </a:lnTo>
                <a:lnTo>
                  <a:pt x="9214294" y="128854"/>
                </a:lnTo>
                <a:lnTo>
                  <a:pt x="9196738" y="114223"/>
                </a:lnTo>
                <a:close/>
              </a:path>
              <a:path w="9256395" h="228600">
                <a:moveTo>
                  <a:pt x="9173878" y="95173"/>
                </a:moveTo>
                <a:lnTo>
                  <a:pt x="0" y="95173"/>
                </a:lnTo>
                <a:lnTo>
                  <a:pt x="0" y="133273"/>
                </a:lnTo>
                <a:lnTo>
                  <a:pt x="9173878" y="133273"/>
                </a:lnTo>
                <a:lnTo>
                  <a:pt x="9196738" y="114223"/>
                </a:lnTo>
                <a:lnTo>
                  <a:pt x="9173878" y="95173"/>
                </a:lnTo>
                <a:close/>
              </a:path>
              <a:path w="9256395" h="228600">
                <a:moveTo>
                  <a:pt x="9233393" y="95173"/>
                </a:moveTo>
                <a:lnTo>
                  <a:pt x="9226537" y="95173"/>
                </a:lnTo>
                <a:lnTo>
                  <a:pt x="9226537" y="133273"/>
                </a:lnTo>
                <a:lnTo>
                  <a:pt x="9233393" y="133273"/>
                </a:lnTo>
                <a:lnTo>
                  <a:pt x="9256255" y="114223"/>
                </a:lnTo>
                <a:lnTo>
                  <a:pt x="9233393" y="95173"/>
                </a:lnTo>
                <a:close/>
              </a:path>
              <a:path w="9256395" h="228600">
                <a:moveTo>
                  <a:pt x="9214294" y="99593"/>
                </a:moveTo>
                <a:lnTo>
                  <a:pt x="9196738" y="114223"/>
                </a:lnTo>
                <a:lnTo>
                  <a:pt x="9214294" y="128854"/>
                </a:lnTo>
                <a:lnTo>
                  <a:pt x="9214294" y="99593"/>
                </a:lnTo>
                <a:close/>
              </a:path>
              <a:path w="9256395" h="228600">
                <a:moveTo>
                  <a:pt x="9226537" y="99593"/>
                </a:moveTo>
                <a:lnTo>
                  <a:pt x="9214294" y="99593"/>
                </a:lnTo>
                <a:lnTo>
                  <a:pt x="9214294" y="128854"/>
                </a:lnTo>
                <a:lnTo>
                  <a:pt x="9226537" y="128854"/>
                </a:lnTo>
                <a:lnTo>
                  <a:pt x="9226537" y="99593"/>
                </a:lnTo>
                <a:close/>
              </a:path>
              <a:path w="9256395" h="228600">
                <a:moveTo>
                  <a:pt x="9110468" y="0"/>
                </a:moveTo>
                <a:lnTo>
                  <a:pt x="9103456" y="2039"/>
                </a:lnTo>
                <a:lnTo>
                  <a:pt x="9097556" y="6781"/>
                </a:lnTo>
                <a:lnTo>
                  <a:pt x="9093961" y="13433"/>
                </a:lnTo>
                <a:lnTo>
                  <a:pt x="9093222" y="20697"/>
                </a:lnTo>
                <a:lnTo>
                  <a:pt x="9095259" y="27709"/>
                </a:lnTo>
                <a:lnTo>
                  <a:pt x="9099994" y="33604"/>
                </a:lnTo>
                <a:lnTo>
                  <a:pt x="9196738" y="114223"/>
                </a:lnTo>
                <a:lnTo>
                  <a:pt x="9214294" y="99593"/>
                </a:lnTo>
                <a:lnTo>
                  <a:pt x="9226537" y="99593"/>
                </a:lnTo>
                <a:lnTo>
                  <a:pt x="9226537" y="95173"/>
                </a:lnTo>
                <a:lnTo>
                  <a:pt x="9233393" y="95173"/>
                </a:lnTo>
                <a:lnTo>
                  <a:pt x="9124391" y="4343"/>
                </a:lnTo>
                <a:lnTo>
                  <a:pt x="9117733" y="741"/>
                </a:lnTo>
                <a:lnTo>
                  <a:pt x="9110468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856170" y="4436533"/>
            <a:ext cx="73914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Retainers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56084" y="4415366"/>
            <a:ext cx="509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FFFFF"/>
                </a:solidFill>
                <a:latin typeface="Montserrat"/>
                <a:cs typeface="Montserrat"/>
              </a:rPr>
              <a:t>FORM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54182" y="4436533"/>
            <a:ext cx="9137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Product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FFFFFF"/>
                </a:solidFill>
                <a:latin typeface="Montserrat"/>
                <a:cs typeface="Montserrat"/>
              </a:rPr>
              <a:t>free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785054" y="4436533"/>
            <a:ext cx="14293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FFFFFF"/>
                </a:solidFill>
                <a:latin typeface="Montserrat"/>
                <a:cs typeface="Montserrat"/>
              </a:rPr>
              <a:t>Project</a:t>
            </a:r>
            <a:r>
              <a:rPr sz="90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management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42392" y="4436533"/>
            <a:ext cx="9652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FFFFFF"/>
                </a:solidFill>
                <a:latin typeface="Montserrat"/>
                <a:cs typeface="Montserrat"/>
              </a:rPr>
              <a:t>Collaboration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174328" y="4292630"/>
            <a:ext cx="8926830" cy="0"/>
          </a:xfrm>
          <a:custGeom>
            <a:avLst/>
            <a:gdLst/>
            <a:ahLst/>
            <a:cxnLst/>
            <a:rect l="l" t="t" r="r" b="b"/>
            <a:pathLst>
              <a:path w="8926830">
                <a:moveTo>
                  <a:pt x="0" y="0"/>
                </a:moveTo>
                <a:lnTo>
                  <a:pt x="8926246" y="0"/>
                </a:lnTo>
              </a:path>
            </a:pathLst>
          </a:custGeom>
          <a:ln w="9520">
            <a:solidFill>
              <a:srgbClr val="2E38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0987" y="2466190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Commoditisation</a:t>
            </a:r>
            <a:r>
              <a:rPr spc="-10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dirty="0"/>
              <a:t>Professional</a:t>
            </a:r>
            <a:r>
              <a:rPr spc="-10" dirty="0"/>
              <a:t> Services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1189330" y="1951570"/>
            <a:ext cx="169481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“A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RACE</a:t>
            </a:r>
            <a:r>
              <a:rPr sz="1200" spc="-15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TO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dirty="0">
                <a:solidFill>
                  <a:srgbClr val="2E3841"/>
                </a:solidFill>
                <a:latin typeface="Montserrat"/>
                <a:cs typeface="Montserrat"/>
              </a:rPr>
              <a:t>THE</a:t>
            </a:r>
            <a:r>
              <a:rPr sz="1200" spc="-10" dirty="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sz="1200" spc="-20" dirty="0">
                <a:solidFill>
                  <a:srgbClr val="2E3841"/>
                </a:solidFill>
                <a:latin typeface="Montserrat"/>
                <a:cs typeface="Montserrat"/>
              </a:rPr>
              <a:t>TOP”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20987" y="2068156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3C5823-A79F-4AF1-AE82-96E63C89BE03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2.xml><?xml version="1.0" encoding="utf-8"?>
<ds:datastoreItem xmlns:ds="http://schemas.openxmlformats.org/officeDocument/2006/customXml" ds:itemID="{857FF5EE-929C-4B3D-8099-AA1C43C3C3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24D6F6-0A0D-4283-B3F9-298624803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253</Words>
  <Application>Microsoft Office PowerPoint</Application>
  <PresentationFormat>Custom</PresentationFormat>
  <Paragraphs>91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Montserrat</vt:lpstr>
      <vt:lpstr>Montserrat Medium</vt:lpstr>
      <vt:lpstr>Times New Roman</vt:lpstr>
      <vt:lpstr>Office Theme</vt:lpstr>
      <vt:lpstr>Commoditisation of Professional Services</vt:lpstr>
      <vt:lpstr>Commoditisation of Professional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Commoditisation of Professional Services</dc:title>
  <cp:lastModifiedBy>Leanne Manning</cp:lastModifiedBy>
  <cp:revision>1</cp:revision>
  <dcterms:created xsi:type="dcterms:W3CDTF">2022-11-03T03:58:05Z</dcterms:created>
  <dcterms:modified xsi:type="dcterms:W3CDTF">2022-11-08T23:28:42Z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