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  <p:sldId id="257" r:id="rId5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BEC27A-0ACD-4282-B9D0-2B0FF1941330}" v="2" dt="2022-11-10T04:35:52.20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39724"/>
            <a:ext cx="734695" cy="0"/>
          </a:xfrm>
          <a:custGeom>
            <a:avLst/>
            <a:gdLst/>
            <a:ahLst/>
            <a:cxnLst/>
            <a:rect l="l" t="t" r="r" b="b"/>
            <a:pathLst>
              <a:path w="734695">
                <a:moveTo>
                  <a:pt x="0" y="0"/>
                </a:moveTo>
                <a:lnTo>
                  <a:pt x="734428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1286" y="775398"/>
            <a:ext cx="122555" cy="12865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702563" y="906780"/>
            <a:ext cx="0" cy="5951855"/>
          </a:xfrm>
          <a:custGeom>
            <a:avLst/>
            <a:gdLst/>
            <a:ahLst/>
            <a:cxnLst/>
            <a:rect l="l" t="t" r="r" b="b"/>
            <a:pathLst>
              <a:path h="5951855">
                <a:moveTo>
                  <a:pt x="0" y="5951644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61" y="494537"/>
            <a:ext cx="7618095" cy="18415"/>
          </a:xfrm>
          <a:custGeom>
            <a:avLst/>
            <a:gdLst/>
            <a:ahLst/>
            <a:cxnLst/>
            <a:rect l="l" t="t" r="r" b="b"/>
            <a:pathLst>
              <a:path w="7618095" h="18415">
                <a:moveTo>
                  <a:pt x="0" y="0"/>
                </a:moveTo>
                <a:lnTo>
                  <a:pt x="7618095" y="18414"/>
                </a:lnTo>
              </a:path>
            </a:pathLst>
          </a:custGeom>
          <a:ln w="1905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492490" y="515873"/>
            <a:ext cx="604520" cy="0"/>
          </a:xfrm>
          <a:custGeom>
            <a:avLst/>
            <a:gdLst/>
            <a:ahLst/>
            <a:cxnLst/>
            <a:rect l="l" t="t" r="r" b="b"/>
            <a:pathLst>
              <a:path w="604520">
                <a:moveTo>
                  <a:pt x="0" y="0"/>
                </a:moveTo>
                <a:lnTo>
                  <a:pt x="604265" y="0"/>
                </a:lnTo>
              </a:path>
            </a:pathLst>
          </a:custGeom>
          <a:ln w="1905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1732" y="988567"/>
            <a:ext cx="4440555" cy="356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8303" y="1748755"/>
            <a:ext cx="7408545" cy="3001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98105" y="367029"/>
            <a:ext cx="680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latin typeface="Montserrat Medium"/>
                <a:cs typeface="Montserrat Medium"/>
              </a:rPr>
              <a:t>S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dirty="0">
                <a:latin typeface="Montserrat Medium"/>
                <a:cs typeface="Montserrat Medium"/>
              </a:rPr>
              <a:t>A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spc="-60" dirty="0">
                <a:latin typeface="Montserrat Medium"/>
                <a:cs typeface="Montserrat Medium"/>
              </a:rPr>
              <a:t>N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Deeds</a:t>
            </a:r>
            <a:r>
              <a:rPr spc="90" dirty="0"/>
              <a:t> </a:t>
            </a:r>
            <a:r>
              <a:rPr dirty="0"/>
              <a:t>&amp;</a:t>
            </a:r>
            <a:r>
              <a:rPr spc="75" dirty="0"/>
              <a:t> </a:t>
            </a:r>
            <a:r>
              <a:rPr dirty="0"/>
              <a:t>Document</a:t>
            </a:r>
            <a:r>
              <a:rPr spc="110" dirty="0"/>
              <a:t> </a:t>
            </a:r>
            <a:r>
              <a:rPr spc="-10" dirty="0"/>
              <a:t>Register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11427" y="785876"/>
            <a:ext cx="2060575" cy="139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WEALTH</a:t>
            </a:r>
            <a:r>
              <a:rPr sz="750" b="1" spc="31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ORGANISATIONAL</a:t>
            </a:r>
            <a:r>
              <a:rPr sz="750" b="1" spc="35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PROGRAM</a:t>
            </a:r>
            <a:endParaRPr sz="750">
              <a:latin typeface="Montserrat SemiBold"/>
              <a:cs typeface="Montserrat SemiBold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99604" y="1762852"/>
          <a:ext cx="7425690" cy="4142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1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7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6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pPr marL="78105">
                        <a:lnSpc>
                          <a:spcPts val="940"/>
                        </a:lnSpc>
                      </a:pPr>
                      <a:r>
                        <a:rPr sz="800" b="1" dirty="0">
                          <a:latin typeface="Montserrat"/>
                          <a:cs typeface="Montserrat"/>
                        </a:rPr>
                        <a:t>ESTABLISHMENT</a:t>
                      </a:r>
                      <a:r>
                        <a:rPr sz="800" b="1" spc="37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OF</a:t>
                      </a:r>
                      <a:r>
                        <a:rPr sz="800" b="1" spc="30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YOUR</a:t>
                      </a:r>
                      <a:r>
                        <a:rPr sz="800" b="1" spc="30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ONLINE</a:t>
                      </a:r>
                      <a:r>
                        <a:rPr sz="800" b="1" spc="34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10" dirty="0">
                          <a:latin typeface="Montserrat"/>
                          <a:cs typeface="Montserrat"/>
                        </a:rPr>
                        <a:t>VAULT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0" marB="0">
                    <a:lnB w="12700">
                      <a:solidFill>
                        <a:srgbClr val="B681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4345">
                        <a:lnSpc>
                          <a:spcPts val="940"/>
                        </a:lnSpc>
                      </a:pPr>
                      <a:r>
                        <a:rPr sz="800" b="1" dirty="0">
                          <a:latin typeface="Montserrat"/>
                          <a:cs typeface="Montserrat"/>
                        </a:rPr>
                        <a:t>12</a:t>
                      </a:r>
                      <a:r>
                        <a:rPr sz="800" b="1" spc="16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MONTHS</a:t>
                      </a:r>
                      <a:r>
                        <a:rPr sz="800" b="1" spc="290" dirty="0">
                          <a:latin typeface="Montserrat"/>
                          <a:cs typeface="Montserrat"/>
                        </a:rPr>
                        <a:t> 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YES</a:t>
                      </a:r>
                      <a:r>
                        <a:rPr sz="800" b="1" spc="15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/</a:t>
                      </a:r>
                      <a:r>
                        <a:rPr sz="800" b="1" spc="15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25" dirty="0">
                          <a:latin typeface="Montserrat"/>
                          <a:cs typeface="Montserrat"/>
                        </a:rPr>
                        <a:t>NO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0" marB="0">
                    <a:lnB w="12700">
                      <a:solidFill>
                        <a:srgbClr val="B681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940"/>
                        </a:lnSpc>
                      </a:pPr>
                      <a:r>
                        <a:rPr sz="800" b="1" dirty="0">
                          <a:latin typeface="Montserrat"/>
                          <a:cs typeface="Montserrat"/>
                        </a:rPr>
                        <a:t>REVIEW</a:t>
                      </a:r>
                      <a:r>
                        <a:rPr sz="800" b="1" spc="2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OF</a:t>
                      </a:r>
                      <a:r>
                        <a:rPr sz="800" b="1" spc="23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10" dirty="0">
                          <a:latin typeface="Montserrat"/>
                          <a:cs typeface="Montserrat"/>
                        </a:rPr>
                        <a:t>DOCUMENTS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0" marB="0">
                    <a:lnB w="12700">
                      <a:solidFill>
                        <a:srgbClr val="B681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75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Wills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1125" marB="0">
                    <a:lnT w="1270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75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Power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Of</a:t>
                      </a:r>
                      <a:r>
                        <a:rPr sz="900" spc="-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Attorney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1125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935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80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Enduring</a:t>
                      </a:r>
                      <a:r>
                        <a:rPr sz="900" spc="-1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Guardianship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176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80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Deeds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176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935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80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Constitutions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176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80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Insurance</a:t>
                      </a:r>
                      <a:r>
                        <a:rPr sz="900" spc="-2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Policies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176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80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Finance</a:t>
                      </a:r>
                      <a:r>
                        <a:rPr sz="900" spc="-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Documents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176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85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Passports/Licenses</a:t>
                      </a:r>
                      <a:r>
                        <a:rPr sz="900" spc="-5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/Credit</a:t>
                      </a:r>
                      <a:r>
                        <a:rPr sz="900" spc="-2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Cards</a:t>
                      </a:r>
                      <a:r>
                        <a:rPr sz="900" spc="-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etc.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2395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85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Tax</a:t>
                      </a:r>
                      <a:r>
                        <a:rPr sz="900" spc="-1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Returns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2395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885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Leases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2395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421005" indent="-343535">
                        <a:lnSpc>
                          <a:spcPts val="1025"/>
                        </a:lnSpc>
                        <a:spcBef>
                          <a:spcPts val="885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900" spc="-2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Constitution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2395" marB="0">
                    <a:lnT w="6350">
                      <a:solidFill>
                        <a:srgbClr val="BEBEB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98105" y="367029"/>
            <a:ext cx="680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latin typeface="Montserrat Medium"/>
                <a:cs typeface="Montserrat Medium"/>
              </a:rPr>
              <a:t>S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dirty="0">
                <a:latin typeface="Montserrat Medium"/>
                <a:cs typeface="Montserrat Medium"/>
              </a:rPr>
              <a:t>A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spc="-60" dirty="0">
                <a:latin typeface="Montserrat Medium"/>
                <a:cs typeface="Montserrat Medium"/>
              </a:rPr>
              <a:t>N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Deeds</a:t>
            </a:r>
            <a:r>
              <a:rPr spc="85" dirty="0"/>
              <a:t> </a:t>
            </a:r>
            <a:r>
              <a:rPr dirty="0"/>
              <a:t>&amp;</a:t>
            </a:r>
            <a:r>
              <a:rPr spc="80" dirty="0"/>
              <a:t> </a:t>
            </a:r>
            <a:r>
              <a:rPr dirty="0"/>
              <a:t>Document</a:t>
            </a:r>
            <a:r>
              <a:rPr spc="120" dirty="0"/>
              <a:t> </a:t>
            </a:r>
            <a:r>
              <a:rPr dirty="0"/>
              <a:t>Register</a:t>
            </a:r>
            <a:r>
              <a:rPr spc="95" dirty="0"/>
              <a:t> </a:t>
            </a:r>
            <a:r>
              <a:rPr spc="-25" dirty="0"/>
              <a:t>(2)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11427" y="785876"/>
            <a:ext cx="2121535" cy="139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WEALTH</a:t>
            </a:r>
            <a:r>
              <a:rPr sz="750" b="1" spc="32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ORGANISTATIONAL</a:t>
            </a:r>
            <a:r>
              <a:rPr sz="750" b="1" spc="36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PROGRAM</a:t>
            </a:r>
            <a:endParaRPr sz="750">
              <a:latin typeface="Montserrat SemiBold"/>
              <a:cs typeface="Montserrat SemiBold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08303" y="1748755"/>
          <a:ext cx="7408545" cy="3001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7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3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6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3835">
                <a:tc>
                  <a:txBody>
                    <a:bodyPr/>
                    <a:lstStyle/>
                    <a:p>
                      <a:pPr marL="78105">
                        <a:lnSpc>
                          <a:spcPts val="940"/>
                        </a:lnSpc>
                      </a:pPr>
                      <a:r>
                        <a:rPr sz="800" b="1" dirty="0"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800" b="1" spc="29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20" dirty="0">
                          <a:latin typeface="Montserrat"/>
                          <a:cs typeface="Montserrat"/>
                        </a:rPr>
                        <a:t>TREE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0" marB="0">
                    <a:lnB w="12700">
                      <a:solidFill>
                        <a:srgbClr val="B681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1275">
                        <a:lnSpc>
                          <a:spcPts val="940"/>
                        </a:lnSpc>
                      </a:pPr>
                      <a:r>
                        <a:rPr sz="800" b="1" dirty="0">
                          <a:latin typeface="Montserrat"/>
                          <a:cs typeface="Montserrat"/>
                        </a:rPr>
                        <a:t>12</a:t>
                      </a:r>
                      <a:r>
                        <a:rPr sz="800" b="1" spc="16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MONTHS</a:t>
                      </a:r>
                      <a:r>
                        <a:rPr sz="800" b="1" spc="290" dirty="0">
                          <a:latin typeface="Montserrat"/>
                          <a:cs typeface="Montserrat"/>
                        </a:rPr>
                        <a:t> 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YES</a:t>
                      </a:r>
                      <a:r>
                        <a:rPr sz="800" b="1" spc="15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/</a:t>
                      </a:r>
                      <a:r>
                        <a:rPr sz="800" b="1" spc="15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25" dirty="0">
                          <a:latin typeface="Montserrat"/>
                          <a:cs typeface="Montserrat"/>
                        </a:rPr>
                        <a:t>NO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0" marB="0">
                    <a:lnB w="12700">
                      <a:solidFill>
                        <a:srgbClr val="B681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940"/>
                        </a:lnSpc>
                      </a:pPr>
                      <a:r>
                        <a:rPr sz="800" b="1" dirty="0">
                          <a:latin typeface="Montserrat"/>
                          <a:cs typeface="Montserrat"/>
                        </a:rPr>
                        <a:t>REVIEW</a:t>
                      </a:r>
                      <a:r>
                        <a:rPr sz="800" b="1" spc="210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dirty="0">
                          <a:latin typeface="Montserrat"/>
                          <a:cs typeface="Montserrat"/>
                        </a:rPr>
                        <a:t>OF</a:t>
                      </a:r>
                      <a:r>
                        <a:rPr sz="800" b="1" spc="235" dirty="0">
                          <a:latin typeface="Montserrat"/>
                          <a:cs typeface="Montserrat"/>
                        </a:rPr>
                        <a:t> </a:t>
                      </a:r>
                      <a:r>
                        <a:rPr sz="800" b="1" spc="-10" dirty="0">
                          <a:latin typeface="Montserrat"/>
                          <a:cs typeface="Montserrat"/>
                        </a:rPr>
                        <a:t>DOCUMENTS</a:t>
                      </a:r>
                      <a:endParaRPr sz="800">
                        <a:latin typeface="Montserrat"/>
                        <a:cs typeface="Montserrat"/>
                      </a:endParaRPr>
                    </a:p>
                  </a:txBody>
                  <a:tcPr marL="0" marR="0" marT="0" marB="0">
                    <a:lnB w="12700">
                      <a:solidFill>
                        <a:srgbClr val="B681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1005" indent="-343535">
                        <a:lnSpc>
                          <a:spcPct val="100000"/>
                        </a:lnSpc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Constitution</a:t>
                      </a:r>
                      <a:r>
                        <a:rPr sz="900" spc="-5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update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905" marB="0">
                    <a:lnT w="1270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B68150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7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1005" indent="-343535">
                        <a:lnSpc>
                          <a:spcPct val="100000"/>
                        </a:lnSpc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900" spc="-2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Meeting</a:t>
                      </a:r>
                      <a:r>
                        <a:rPr sz="900" spc="-2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/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Sample</a:t>
                      </a:r>
                      <a:r>
                        <a:rPr sz="900" spc="-3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agenda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905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7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1005" indent="-343535">
                        <a:lnSpc>
                          <a:spcPct val="100000"/>
                        </a:lnSpc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Issues</a:t>
                      </a:r>
                      <a:r>
                        <a:rPr sz="900" spc="-3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log</a:t>
                      </a:r>
                      <a:r>
                        <a:rPr sz="900" spc="-3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/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matters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905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275">
                <a:tc gridSpan="2">
                  <a:txBody>
                    <a:bodyPr/>
                    <a:lstStyle/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275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Philanthropy</a:t>
                      </a:r>
                      <a:r>
                        <a:rPr sz="900" spc="-2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update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636270" lvl="1" indent="-75565">
                        <a:lnSpc>
                          <a:spcPct val="100000"/>
                        </a:lnSpc>
                        <a:spcBef>
                          <a:spcPts val="85"/>
                        </a:spcBef>
                        <a:buChar char="-"/>
                        <a:tabLst>
                          <a:tab pos="636905" algn="l"/>
                        </a:tabLst>
                      </a:pPr>
                      <a:r>
                        <a:rPr sz="900" spc="-2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Who?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636270" lvl="1" indent="-75565">
                        <a:lnSpc>
                          <a:spcPct val="100000"/>
                        </a:lnSpc>
                        <a:spcBef>
                          <a:spcPts val="75"/>
                        </a:spcBef>
                        <a:buChar char="-"/>
                        <a:tabLst>
                          <a:tab pos="636905" algn="l"/>
                        </a:tabLst>
                      </a:pP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When?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636270" lvl="1" indent="-75565">
                        <a:lnSpc>
                          <a:spcPct val="100000"/>
                        </a:lnSpc>
                        <a:spcBef>
                          <a:spcPts val="70"/>
                        </a:spcBef>
                        <a:buChar char="-"/>
                        <a:tabLst>
                          <a:tab pos="636905" algn="l"/>
                        </a:tabLst>
                      </a:pPr>
                      <a:r>
                        <a:rPr sz="900" spc="-2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Why?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636270" lvl="1" indent="-75565">
                        <a:lnSpc>
                          <a:spcPct val="100000"/>
                        </a:lnSpc>
                        <a:spcBef>
                          <a:spcPts val="75"/>
                        </a:spcBef>
                        <a:buChar char="-"/>
                        <a:tabLst>
                          <a:tab pos="636905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How</a:t>
                      </a:r>
                      <a:r>
                        <a:rPr sz="900" spc="-2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much?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34925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7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1005" indent="-343535">
                        <a:lnSpc>
                          <a:spcPct val="100000"/>
                        </a:lnSpc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Important</a:t>
                      </a:r>
                      <a:r>
                        <a:rPr sz="900" spc="-25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905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7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1005" indent="-34353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Char char=""/>
                        <a:tabLst>
                          <a:tab pos="421005" algn="l"/>
                          <a:tab pos="421640" algn="l"/>
                        </a:tabLst>
                      </a:pPr>
                      <a:r>
                        <a:rPr sz="900" spc="-10" dirty="0">
                          <a:solidFill>
                            <a:srgbClr val="7E7E7E"/>
                          </a:solidFill>
                          <a:latin typeface="Montserrat"/>
                          <a:cs typeface="Montserrat"/>
                        </a:rPr>
                        <a:t>Comments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905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BEBEBE"/>
                      </a:solidFill>
                      <a:prstDash val="solid"/>
                    </a:lnT>
                    <a:lnB w="635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008303" y="5152644"/>
            <a:ext cx="7408545" cy="0"/>
          </a:xfrm>
          <a:custGeom>
            <a:avLst/>
            <a:gdLst/>
            <a:ahLst/>
            <a:cxnLst/>
            <a:rect l="l" t="t" r="r" b="b"/>
            <a:pathLst>
              <a:path w="7408545">
                <a:moveTo>
                  <a:pt x="0" y="0"/>
                </a:moveTo>
                <a:lnTo>
                  <a:pt x="7408113" y="0"/>
                </a:lnTo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8303" y="5551423"/>
            <a:ext cx="7408545" cy="0"/>
          </a:xfrm>
          <a:custGeom>
            <a:avLst/>
            <a:gdLst/>
            <a:ahLst/>
            <a:cxnLst/>
            <a:rect l="l" t="t" r="r" b="b"/>
            <a:pathLst>
              <a:path w="7408545">
                <a:moveTo>
                  <a:pt x="0" y="0"/>
                </a:moveTo>
                <a:lnTo>
                  <a:pt x="7408113" y="0"/>
                </a:lnTo>
              </a:path>
            </a:pathLst>
          </a:custGeom>
          <a:ln w="63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5BB2B9-AD94-44F5-95DB-B61DC1B955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286CEC-35F5-4AF1-87BC-FE2783EBE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Montserrat</vt:lpstr>
      <vt:lpstr>Montserrat Medium</vt:lpstr>
      <vt:lpstr>Montserrat SemiBold</vt:lpstr>
      <vt:lpstr>Times New Roman</vt:lpstr>
      <vt:lpstr>Wingdings</vt:lpstr>
      <vt:lpstr>Office Theme</vt:lpstr>
      <vt:lpstr>Deeds &amp; Document Register</vt:lpstr>
      <vt:lpstr>Deeds &amp; Document Register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Structure Diagram</dc:title>
  <dc:creator>Leanne Manning</dc:creator>
  <cp:lastModifiedBy>Leanne Manning</cp:lastModifiedBy>
  <cp:revision>1</cp:revision>
  <dcterms:created xsi:type="dcterms:W3CDTF">2022-11-10T04:35:36Z</dcterms:created>
  <dcterms:modified xsi:type="dcterms:W3CDTF">2022-11-10T04:35:57Z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2022-11-10T00:00:00Z</vt:filetime>
  </property>
  <property fmtid="{D5CDD505-2E9C-101B-9397-08002B2CF9AE}" pid="5" name="Producer">
    <vt:lpwstr>Microsoft® PowerPoint® for Microsoft 365</vt:lpwstr>
  </property>
</Properties>
</file>