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w="0"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 h="0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593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332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1331" y="854964"/>
            <a:ext cx="140207" cy="14020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1436" y="999750"/>
            <a:ext cx="0" cy="6556375"/>
          </a:xfrm>
          <a:custGeom>
            <a:avLst/>
            <a:gdLst/>
            <a:ahLst/>
            <a:cxnLst/>
            <a:rect l="l" t="t" r="r" b="b"/>
            <a:pathLst>
              <a:path w="0" h="6556375">
                <a:moveTo>
                  <a:pt x="0" y="6556006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184"/>
            <a:ext cx="9302750" cy="0"/>
          </a:xfrm>
          <a:custGeom>
            <a:avLst/>
            <a:gdLst/>
            <a:ahLst/>
            <a:cxnLst/>
            <a:rect l="l" t="t" r="r" b="b"/>
            <a:pathLst>
              <a:path w="9302750" h="0">
                <a:moveTo>
                  <a:pt x="0" y="0"/>
                </a:moveTo>
                <a:lnTo>
                  <a:pt x="9302191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7959" y="71018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 h="0">
                <a:moveTo>
                  <a:pt x="0" y="0"/>
                </a:moveTo>
                <a:lnTo>
                  <a:pt x="345617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89947" y="627888"/>
            <a:ext cx="134111" cy="16610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071" y="630936"/>
            <a:ext cx="181355" cy="16001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631" y="630936"/>
            <a:ext cx="147826" cy="16001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895" y="1077468"/>
            <a:ext cx="374650" cy="341630"/>
          </a:xfrm>
          <a:custGeom>
            <a:avLst/>
            <a:gdLst/>
            <a:ahLst/>
            <a:cxnLst/>
            <a:rect l="l" t="t" r="r" b="b"/>
            <a:pathLst>
              <a:path w="374650" h="341630">
                <a:moveTo>
                  <a:pt x="166573" y="0"/>
                </a:moveTo>
                <a:lnTo>
                  <a:pt x="121856" y="0"/>
                </a:lnTo>
                <a:lnTo>
                  <a:pt x="78841" y="13690"/>
                </a:lnTo>
                <a:lnTo>
                  <a:pt x="40982" y="41071"/>
                </a:lnTo>
                <a:lnTo>
                  <a:pt x="13652" y="79006"/>
                </a:lnTo>
                <a:lnTo>
                  <a:pt x="0" y="122085"/>
                </a:lnTo>
                <a:lnTo>
                  <a:pt x="0" y="166890"/>
                </a:lnTo>
                <a:lnTo>
                  <a:pt x="13652" y="209981"/>
                </a:lnTo>
                <a:lnTo>
                  <a:pt x="40982" y="247916"/>
                </a:lnTo>
                <a:lnTo>
                  <a:pt x="116801" y="323875"/>
                </a:lnTo>
                <a:lnTo>
                  <a:pt x="158546" y="341210"/>
                </a:lnTo>
                <a:lnTo>
                  <a:pt x="170154" y="340067"/>
                </a:lnTo>
                <a:lnTo>
                  <a:pt x="207708" y="314845"/>
                </a:lnTo>
                <a:lnTo>
                  <a:pt x="217589" y="282054"/>
                </a:lnTo>
                <a:lnTo>
                  <a:pt x="216458" y="270421"/>
                </a:lnTo>
                <a:lnTo>
                  <a:pt x="183375" y="223265"/>
                </a:lnTo>
                <a:lnTo>
                  <a:pt x="180060" y="260502"/>
                </a:lnTo>
                <a:lnTo>
                  <a:pt x="186728" y="270573"/>
                </a:lnTo>
                <a:lnTo>
                  <a:pt x="174320" y="309359"/>
                </a:lnTo>
                <a:lnTo>
                  <a:pt x="166674" y="312521"/>
                </a:lnTo>
                <a:lnTo>
                  <a:pt x="150418" y="312521"/>
                </a:lnTo>
                <a:lnTo>
                  <a:pt x="142773" y="309359"/>
                </a:lnTo>
                <a:lnTo>
                  <a:pt x="61214" y="227647"/>
                </a:lnTo>
                <a:lnTo>
                  <a:pt x="35471" y="188760"/>
                </a:lnTo>
                <a:lnTo>
                  <a:pt x="26898" y="144487"/>
                </a:lnTo>
                <a:lnTo>
                  <a:pt x="35471" y="100215"/>
                </a:lnTo>
                <a:lnTo>
                  <a:pt x="61214" y="61341"/>
                </a:lnTo>
                <a:lnTo>
                  <a:pt x="100025" y="35547"/>
                </a:lnTo>
                <a:lnTo>
                  <a:pt x="144208" y="26962"/>
                </a:lnTo>
                <a:lnTo>
                  <a:pt x="188404" y="35547"/>
                </a:lnTo>
                <a:lnTo>
                  <a:pt x="227203" y="61341"/>
                </a:lnTo>
                <a:lnTo>
                  <a:pt x="336384" y="170726"/>
                </a:lnTo>
                <a:lnTo>
                  <a:pt x="343509" y="181470"/>
                </a:lnTo>
                <a:lnTo>
                  <a:pt x="345884" y="193725"/>
                </a:lnTo>
                <a:lnTo>
                  <a:pt x="343509" y="205968"/>
                </a:lnTo>
                <a:lnTo>
                  <a:pt x="336384" y="216712"/>
                </a:lnTo>
                <a:lnTo>
                  <a:pt x="330796" y="222326"/>
                </a:lnTo>
                <a:lnTo>
                  <a:pt x="330796" y="231394"/>
                </a:lnTo>
                <a:lnTo>
                  <a:pt x="341972" y="242595"/>
                </a:lnTo>
                <a:lnTo>
                  <a:pt x="351028" y="242595"/>
                </a:lnTo>
                <a:lnTo>
                  <a:pt x="373341" y="205752"/>
                </a:lnTo>
                <a:lnTo>
                  <a:pt x="374523" y="193713"/>
                </a:lnTo>
                <a:lnTo>
                  <a:pt x="373341" y="181686"/>
                </a:lnTo>
                <a:lnTo>
                  <a:pt x="247446" y="41071"/>
                </a:lnTo>
                <a:lnTo>
                  <a:pt x="209575" y="13690"/>
                </a:lnTo>
                <a:lnTo>
                  <a:pt x="166573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646" y="1159764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621" y="0"/>
                </a:moveTo>
                <a:lnTo>
                  <a:pt x="181800" y="17310"/>
                </a:lnTo>
                <a:lnTo>
                  <a:pt x="164477" y="59093"/>
                </a:lnTo>
                <a:lnTo>
                  <a:pt x="165608" y="70700"/>
                </a:lnTo>
                <a:lnTo>
                  <a:pt x="168948" y="81711"/>
                </a:lnTo>
                <a:lnTo>
                  <a:pt x="174383" y="91859"/>
                </a:lnTo>
                <a:lnTo>
                  <a:pt x="181800" y="100863"/>
                </a:lnTo>
                <a:lnTo>
                  <a:pt x="198755" y="117817"/>
                </a:lnTo>
                <a:lnTo>
                  <a:pt x="207822" y="117805"/>
                </a:lnTo>
                <a:lnTo>
                  <a:pt x="219024" y="106641"/>
                </a:lnTo>
                <a:lnTo>
                  <a:pt x="219024" y="97561"/>
                </a:lnTo>
                <a:lnTo>
                  <a:pt x="196303" y="74866"/>
                </a:lnTo>
                <a:lnTo>
                  <a:pt x="193141" y="67221"/>
                </a:lnTo>
                <a:lnTo>
                  <a:pt x="193141" y="50952"/>
                </a:lnTo>
                <a:lnTo>
                  <a:pt x="196303" y="43307"/>
                </a:lnTo>
                <a:lnTo>
                  <a:pt x="207810" y="31813"/>
                </a:lnTo>
                <a:lnTo>
                  <a:pt x="215468" y="28651"/>
                </a:lnTo>
                <a:lnTo>
                  <a:pt x="231749" y="28651"/>
                </a:lnTo>
                <a:lnTo>
                  <a:pt x="239407" y="31813"/>
                </a:lnTo>
                <a:lnTo>
                  <a:pt x="321106" y="113436"/>
                </a:lnTo>
                <a:lnTo>
                  <a:pt x="346887" y="152273"/>
                </a:lnTo>
                <a:lnTo>
                  <a:pt x="355485" y="196494"/>
                </a:lnTo>
                <a:lnTo>
                  <a:pt x="346887" y="240715"/>
                </a:lnTo>
                <a:lnTo>
                  <a:pt x="321106" y="279552"/>
                </a:lnTo>
                <a:lnTo>
                  <a:pt x="282232" y="305308"/>
                </a:lnTo>
                <a:lnTo>
                  <a:pt x="237972" y="313893"/>
                </a:lnTo>
                <a:lnTo>
                  <a:pt x="193700" y="305308"/>
                </a:lnTo>
                <a:lnTo>
                  <a:pt x="154825" y="279552"/>
                </a:lnTo>
                <a:lnTo>
                  <a:pt x="38188" y="163017"/>
                </a:lnTo>
                <a:lnTo>
                  <a:pt x="31064" y="152273"/>
                </a:lnTo>
                <a:lnTo>
                  <a:pt x="28689" y="140042"/>
                </a:lnTo>
                <a:lnTo>
                  <a:pt x="31064" y="127812"/>
                </a:lnTo>
                <a:lnTo>
                  <a:pt x="38188" y="117068"/>
                </a:lnTo>
                <a:lnTo>
                  <a:pt x="43789" y="111467"/>
                </a:lnTo>
                <a:lnTo>
                  <a:pt x="43789" y="102412"/>
                </a:lnTo>
                <a:lnTo>
                  <a:pt x="4622" y="116636"/>
                </a:lnTo>
                <a:lnTo>
                  <a:pt x="0" y="140042"/>
                </a:lnTo>
                <a:lnTo>
                  <a:pt x="1168" y="152069"/>
                </a:lnTo>
                <a:lnTo>
                  <a:pt x="134569" y="299796"/>
                </a:lnTo>
                <a:lnTo>
                  <a:pt x="182918" y="331851"/>
                </a:lnTo>
                <a:lnTo>
                  <a:pt x="237972" y="342531"/>
                </a:lnTo>
                <a:lnTo>
                  <a:pt x="265925" y="339852"/>
                </a:lnTo>
                <a:lnTo>
                  <a:pt x="318465" y="318490"/>
                </a:lnTo>
                <a:lnTo>
                  <a:pt x="368757" y="261912"/>
                </a:lnTo>
                <a:lnTo>
                  <a:pt x="382447" y="218871"/>
                </a:lnTo>
                <a:lnTo>
                  <a:pt x="382447" y="174117"/>
                </a:lnTo>
                <a:lnTo>
                  <a:pt x="368757" y="131076"/>
                </a:lnTo>
                <a:lnTo>
                  <a:pt x="341388" y="93179"/>
                </a:lnTo>
                <a:lnTo>
                  <a:pt x="265442" y="17310"/>
                </a:lnTo>
                <a:lnTo>
                  <a:pt x="235242" y="1130"/>
                </a:lnTo>
                <a:lnTo>
                  <a:pt x="223621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684085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Mr</a:t>
            </a:r>
            <a:r>
              <a:rPr dirty="0" spc="-20"/>
              <a:t> </a:t>
            </a:r>
            <a:r>
              <a:rPr dirty="0"/>
              <a:t>&amp;</a:t>
            </a:r>
            <a:r>
              <a:rPr dirty="0" spc="-20"/>
              <a:t> </a:t>
            </a:r>
            <a:r>
              <a:rPr dirty="0"/>
              <a:t>Mrs</a:t>
            </a:r>
            <a:r>
              <a:rPr dirty="0" spc="-20"/>
              <a:t> </a:t>
            </a:r>
            <a:r>
              <a:rPr dirty="0"/>
              <a:t>Client</a:t>
            </a:r>
            <a:r>
              <a:rPr dirty="0" spc="-20"/>
              <a:t> </a:t>
            </a:r>
            <a:r>
              <a:rPr dirty="0"/>
              <a:t>Discussion</a:t>
            </a:r>
            <a:r>
              <a:rPr dirty="0" spc="-10"/>
              <a:t> Document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244600" y="2044700"/>
            <a:ext cx="4114800" cy="2273300"/>
          </a:xfrm>
          <a:custGeom>
            <a:avLst/>
            <a:gdLst/>
            <a:ahLst/>
            <a:cxnLst/>
            <a:rect l="l" t="t" r="r" b="b"/>
            <a:pathLst>
              <a:path w="4114800" h="2273300">
                <a:moveTo>
                  <a:pt x="4114800" y="0"/>
                </a:moveTo>
                <a:lnTo>
                  <a:pt x="0" y="0"/>
                </a:lnTo>
                <a:lnTo>
                  <a:pt x="0" y="2273300"/>
                </a:lnTo>
                <a:lnTo>
                  <a:pt x="4114800" y="2273300"/>
                </a:lnTo>
                <a:lnTo>
                  <a:pt x="4114800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591900" y="2273300"/>
            <a:ext cx="3194050" cy="1766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FFFFFF"/>
                </a:solidFill>
                <a:latin typeface="Montserrat"/>
                <a:cs typeface="Montserrat"/>
              </a:rPr>
              <a:t>MISSION</a:t>
            </a:r>
            <a:endParaRPr sz="1400">
              <a:latin typeface="Montserrat"/>
              <a:cs typeface="Montserrat"/>
            </a:endParaRPr>
          </a:p>
          <a:p>
            <a:pPr marL="12700" marR="5080">
              <a:lnSpc>
                <a:spcPct val="118100"/>
              </a:lnSpc>
              <a:spcBef>
                <a:spcPts val="1125"/>
              </a:spcBef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provide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an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everlasting</a:t>
            </a:r>
            <a:r>
              <a:rPr dirty="0" sz="12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legacy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for</a:t>
            </a:r>
            <a:r>
              <a:rPr dirty="0" sz="12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Mr</a:t>
            </a:r>
            <a:r>
              <a:rPr dirty="0" sz="12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Mrs</a:t>
            </a:r>
            <a:r>
              <a:rPr dirty="0" sz="12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Client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engage,</a:t>
            </a:r>
            <a:r>
              <a:rPr dirty="0" sz="12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preserve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2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enrich: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Their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lives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Their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Their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community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575300" y="2044700"/>
            <a:ext cx="4114800" cy="2273300"/>
          </a:xfrm>
          <a:custGeom>
            <a:avLst/>
            <a:gdLst/>
            <a:ahLst/>
            <a:cxnLst/>
            <a:rect l="l" t="t" r="r" b="b"/>
            <a:pathLst>
              <a:path w="4114800" h="2273300">
                <a:moveTo>
                  <a:pt x="4114800" y="0"/>
                </a:moveTo>
                <a:lnTo>
                  <a:pt x="0" y="0"/>
                </a:lnTo>
                <a:lnTo>
                  <a:pt x="0" y="2273300"/>
                </a:lnTo>
                <a:lnTo>
                  <a:pt x="4114800" y="2273300"/>
                </a:lnTo>
                <a:lnTo>
                  <a:pt x="411480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922600" y="2273300"/>
            <a:ext cx="3411854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FFFFFF"/>
                </a:solidFill>
                <a:latin typeface="Montserrat"/>
                <a:cs typeface="Montserrat"/>
              </a:rPr>
              <a:t>VALUES</a:t>
            </a:r>
            <a:endParaRPr sz="1400">
              <a:latin typeface="Montserrat"/>
              <a:cs typeface="Montserrat"/>
            </a:endParaRPr>
          </a:p>
          <a:p>
            <a:pPr marL="12700" marR="5080">
              <a:lnSpc>
                <a:spcPct val="120400"/>
              </a:lnSpc>
              <a:spcBef>
                <a:spcPts val="1090"/>
              </a:spcBef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Behaviour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actions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that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aspire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2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are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there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help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give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context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discussions.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244600" y="4521200"/>
            <a:ext cx="4114800" cy="2273300"/>
          </a:xfrm>
          <a:custGeom>
            <a:avLst/>
            <a:gdLst/>
            <a:ahLst/>
            <a:cxnLst/>
            <a:rect l="l" t="t" r="r" b="b"/>
            <a:pathLst>
              <a:path w="4114800" h="2273300">
                <a:moveTo>
                  <a:pt x="4114800" y="0"/>
                </a:moveTo>
                <a:lnTo>
                  <a:pt x="0" y="0"/>
                </a:lnTo>
                <a:lnTo>
                  <a:pt x="0" y="2273300"/>
                </a:lnTo>
                <a:lnTo>
                  <a:pt x="4114800" y="2273300"/>
                </a:lnTo>
                <a:lnTo>
                  <a:pt x="4114800" y="0"/>
                </a:lnTo>
                <a:close/>
              </a:path>
            </a:pathLst>
          </a:custGeom>
          <a:solidFill>
            <a:srgbClr val="EAE7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591900" y="4855632"/>
            <a:ext cx="3284854" cy="1478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E3841"/>
                </a:solidFill>
                <a:latin typeface="Montserrat"/>
                <a:cs typeface="Montserrat"/>
              </a:rPr>
              <a:t>KEY </a:t>
            </a:r>
            <a:r>
              <a:rPr dirty="0" sz="1400" spc="-10">
                <a:solidFill>
                  <a:srgbClr val="2E3841"/>
                </a:solidFill>
                <a:latin typeface="Montserrat"/>
                <a:cs typeface="Montserrat"/>
              </a:rPr>
              <a:t>CONCEPTS</a:t>
            </a:r>
            <a:endParaRPr sz="1400">
              <a:latin typeface="Montserrat"/>
              <a:cs typeface="Montserrat"/>
            </a:endParaRPr>
          </a:p>
          <a:p>
            <a:pPr marL="12700" marR="5080">
              <a:lnSpc>
                <a:spcPct val="119200"/>
              </a:lnSpc>
              <a:spcBef>
                <a:spcPts val="1175"/>
              </a:spcBef>
            </a:pP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Career</a:t>
            </a:r>
            <a:r>
              <a:rPr dirty="0"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Financial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Support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Charity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2E3841"/>
                </a:solidFill>
                <a:latin typeface="Montserrat"/>
                <a:cs typeface="Montserrat"/>
              </a:rPr>
              <a:t>•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Enrichment</a:t>
            </a:r>
            <a:r>
              <a:rPr dirty="0"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Community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27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Philanthropy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2E3841"/>
                </a:solidFill>
                <a:latin typeface="Montserrat"/>
                <a:cs typeface="Montserrat"/>
              </a:rPr>
              <a:t>•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Independence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Fairness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Support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not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handouts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Responsibilities</a:t>
            </a:r>
            <a:r>
              <a:rPr dirty="0" sz="12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Rights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2E3841"/>
                </a:solidFill>
                <a:latin typeface="Montserrat"/>
                <a:cs typeface="Montserrat"/>
              </a:rPr>
              <a:t>&amp;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obligations</a:t>
            </a:r>
            <a:r>
              <a:rPr dirty="0" sz="1200" spc="-2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•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Financial</a:t>
            </a:r>
            <a:r>
              <a:rPr dirty="0" sz="1200" spc="-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acknowledgement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5575300" y="4521200"/>
            <a:ext cx="4114800" cy="2273300"/>
          </a:xfrm>
          <a:custGeom>
            <a:avLst/>
            <a:gdLst/>
            <a:ahLst/>
            <a:cxnLst/>
            <a:rect l="l" t="t" r="r" b="b"/>
            <a:pathLst>
              <a:path w="4114800" h="2273300">
                <a:moveTo>
                  <a:pt x="4114800" y="0"/>
                </a:moveTo>
                <a:lnTo>
                  <a:pt x="0" y="0"/>
                </a:lnTo>
                <a:lnTo>
                  <a:pt x="0" y="2273300"/>
                </a:lnTo>
                <a:lnTo>
                  <a:pt x="4114800" y="2273300"/>
                </a:lnTo>
                <a:lnTo>
                  <a:pt x="4114800" y="0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922600" y="4855632"/>
            <a:ext cx="3129280" cy="1266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E3841"/>
                </a:solidFill>
                <a:latin typeface="Montserrat"/>
                <a:cs typeface="Montserrat"/>
              </a:rPr>
              <a:t>BACKGROUND</a:t>
            </a:r>
            <a:r>
              <a:rPr dirty="0" sz="1400" spc="-15" b="1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E3841"/>
                </a:solidFill>
                <a:latin typeface="Montserrat"/>
                <a:cs typeface="Montserrat"/>
              </a:rPr>
              <a:t>INFORMATION</a:t>
            </a:r>
            <a:endParaRPr sz="14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1450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Mr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Client</a:t>
            </a:r>
            <a:r>
              <a:rPr dirty="0" sz="1200" spc="-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occupation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Mrs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Client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occupation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Financially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supporting</a:t>
            </a:r>
            <a:r>
              <a:rPr dirty="0" sz="1200" spc="-1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adult</a:t>
            </a:r>
            <a:r>
              <a:rPr dirty="0" sz="1200" spc="-5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children</a:t>
            </a:r>
            <a:endParaRPr sz="1200">
              <a:latin typeface="Montserrat"/>
              <a:cs typeface="Montserrat"/>
            </a:endParaRPr>
          </a:p>
          <a:p>
            <a:pPr marL="297815" indent="-28511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200">
                <a:solidFill>
                  <a:srgbClr val="2E3841"/>
                </a:solidFill>
                <a:latin typeface="Montserrat"/>
                <a:cs typeface="Montserrat"/>
              </a:rPr>
              <a:t>Succession/the</a:t>
            </a:r>
            <a:r>
              <a:rPr dirty="0" sz="1200" spc="-3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200" spc="-10">
                <a:solidFill>
                  <a:srgbClr val="2E3841"/>
                </a:solidFill>
                <a:latin typeface="Montserrat"/>
                <a:cs typeface="Montserrat"/>
              </a:rPr>
              <a:t>issue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4699000" y="3651250"/>
            <a:ext cx="1536700" cy="1536700"/>
          </a:xfrm>
          <a:custGeom>
            <a:avLst/>
            <a:gdLst/>
            <a:ahLst/>
            <a:cxnLst/>
            <a:rect l="l" t="t" r="r" b="b"/>
            <a:pathLst>
              <a:path w="1536700" h="1536700">
                <a:moveTo>
                  <a:pt x="768350" y="0"/>
                </a:moveTo>
                <a:lnTo>
                  <a:pt x="719758" y="1511"/>
                </a:lnTo>
                <a:lnTo>
                  <a:pt x="671969" y="5986"/>
                </a:lnTo>
                <a:lnTo>
                  <a:pt x="625074" y="13334"/>
                </a:lnTo>
                <a:lnTo>
                  <a:pt x="579162" y="23466"/>
                </a:lnTo>
                <a:lnTo>
                  <a:pt x="534323" y="36290"/>
                </a:lnTo>
                <a:lnTo>
                  <a:pt x="490647" y="51718"/>
                </a:lnTo>
                <a:lnTo>
                  <a:pt x="448224" y="69659"/>
                </a:lnTo>
                <a:lnTo>
                  <a:pt x="407144" y="90024"/>
                </a:lnTo>
                <a:lnTo>
                  <a:pt x="367498" y="112721"/>
                </a:lnTo>
                <a:lnTo>
                  <a:pt x="329375" y="137662"/>
                </a:lnTo>
                <a:lnTo>
                  <a:pt x="292865" y="164756"/>
                </a:lnTo>
                <a:lnTo>
                  <a:pt x="258058" y="193914"/>
                </a:lnTo>
                <a:lnTo>
                  <a:pt x="225044" y="225044"/>
                </a:lnTo>
                <a:lnTo>
                  <a:pt x="193914" y="258058"/>
                </a:lnTo>
                <a:lnTo>
                  <a:pt x="164756" y="292865"/>
                </a:lnTo>
                <a:lnTo>
                  <a:pt x="137662" y="329375"/>
                </a:lnTo>
                <a:lnTo>
                  <a:pt x="112721" y="367498"/>
                </a:lnTo>
                <a:lnTo>
                  <a:pt x="90024" y="407144"/>
                </a:lnTo>
                <a:lnTo>
                  <a:pt x="69659" y="448224"/>
                </a:lnTo>
                <a:lnTo>
                  <a:pt x="51718" y="490647"/>
                </a:lnTo>
                <a:lnTo>
                  <a:pt x="36290" y="534323"/>
                </a:lnTo>
                <a:lnTo>
                  <a:pt x="23466" y="579162"/>
                </a:lnTo>
                <a:lnTo>
                  <a:pt x="13334" y="625074"/>
                </a:lnTo>
                <a:lnTo>
                  <a:pt x="5986" y="671969"/>
                </a:lnTo>
                <a:lnTo>
                  <a:pt x="1511" y="719758"/>
                </a:lnTo>
                <a:lnTo>
                  <a:pt x="0" y="768350"/>
                </a:lnTo>
                <a:lnTo>
                  <a:pt x="1511" y="816941"/>
                </a:lnTo>
                <a:lnTo>
                  <a:pt x="5986" y="864730"/>
                </a:lnTo>
                <a:lnTo>
                  <a:pt x="13334" y="911625"/>
                </a:lnTo>
                <a:lnTo>
                  <a:pt x="23466" y="957537"/>
                </a:lnTo>
                <a:lnTo>
                  <a:pt x="36290" y="1002376"/>
                </a:lnTo>
                <a:lnTo>
                  <a:pt x="51718" y="1046052"/>
                </a:lnTo>
                <a:lnTo>
                  <a:pt x="69659" y="1088475"/>
                </a:lnTo>
                <a:lnTo>
                  <a:pt x="90024" y="1129555"/>
                </a:lnTo>
                <a:lnTo>
                  <a:pt x="112721" y="1169201"/>
                </a:lnTo>
                <a:lnTo>
                  <a:pt x="137662" y="1207324"/>
                </a:lnTo>
                <a:lnTo>
                  <a:pt x="164756" y="1243834"/>
                </a:lnTo>
                <a:lnTo>
                  <a:pt x="193914" y="1278641"/>
                </a:lnTo>
                <a:lnTo>
                  <a:pt x="225044" y="1311655"/>
                </a:lnTo>
                <a:lnTo>
                  <a:pt x="258058" y="1342785"/>
                </a:lnTo>
                <a:lnTo>
                  <a:pt x="292865" y="1371943"/>
                </a:lnTo>
                <a:lnTo>
                  <a:pt x="329375" y="1399037"/>
                </a:lnTo>
                <a:lnTo>
                  <a:pt x="367498" y="1423978"/>
                </a:lnTo>
                <a:lnTo>
                  <a:pt x="407144" y="1446675"/>
                </a:lnTo>
                <a:lnTo>
                  <a:pt x="448224" y="1467040"/>
                </a:lnTo>
                <a:lnTo>
                  <a:pt x="490647" y="1484981"/>
                </a:lnTo>
                <a:lnTo>
                  <a:pt x="534323" y="1500409"/>
                </a:lnTo>
                <a:lnTo>
                  <a:pt x="579162" y="1513233"/>
                </a:lnTo>
                <a:lnTo>
                  <a:pt x="625074" y="1523365"/>
                </a:lnTo>
                <a:lnTo>
                  <a:pt x="671969" y="1530713"/>
                </a:lnTo>
                <a:lnTo>
                  <a:pt x="719758" y="1535188"/>
                </a:lnTo>
                <a:lnTo>
                  <a:pt x="768350" y="1536700"/>
                </a:lnTo>
                <a:lnTo>
                  <a:pt x="816941" y="1535188"/>
                </a:lnTo>
                <a:lnTo>
                  <a:pt x="864730" y="1530713"/>
                </a:lnTo>
                <a:lnTo>
                  <a:pt x="911625" y="1523365"/>
                </a:lnTo>
                <a:lnTo>
                  <a:pt x="957537" y="1513233"/>
                </a:lnTo>
                <a:lnTo>
                  <a:pt x="1002376" y="1500409"/>
                </a:lnTo>
                <a:lnTo>
                  <a:pt x="1046052" y="1484981"/>
                </a:lnTo>
                <a:lnTo>
                  <a:pt x="1088475" y="1467040"/>
                </a:lnTo>
                <a:lnTo>
                  <a:pt x="1129555" y="1446675"/>
                </a:lnTo>
                <a:lnTo>
                  <a:pt x="1169201" y="1423978"/>
                </a:lnTo>
                <a:lnTo>
                  <a:pt x="1207324" y="1399037"/>
                </a:lnTo>
                <a:lnTo>
                  <a:pt x="1243834" y="1371943"/>
                </a:lnTo>
                <a:lnTo>
                  <a:pt x="1278641" y="1342785"/>
                </a:lnTo>
                <a:lnTo>
                  <a:pt x="1311655" y="1311655"/>
                </a:lnTo>
                <a:lnTo>
                  <a:pt x="1342785" y="1278641"/>
                </a:lnTo>
                <a:lnTo>
                  <a:pt x="1371943" y="1243834"/>
                </a:lnTo>
                <a:lnTo>
                  <a:pt x="1399037" y="1207324"/>
                </a:lnTo>
                <a:lnTo>
                  <a:pt x="1423978" y="1169201"/>
                </a:lnTo>
                <a:lnTo>
                  <a:pt x="1446675" y="1129555"/>
                </a:lnTo>
                <a:lnTo>
                  <a:pt x="1467040" y="1088475"/>
                </a:lnTo>
                <a:lnTo>
                  <a:pt x="1484981" y="1046052"/>
                </a:lnTo>
                <a:lnTo>
                  <a:pt x="1500409" y="1002376"/>
                </a:lnTo>
                <a:lnTo>
                  <a:pt x="1513233" y="957537"/>
                </a:lnTo>
                <a:lnTo>
                  <a:pt x="1523365" y="911625"/>
                </a:lnTo>
                <a:lnTo>
                  <a:pt x="1530713" y="864730"/>
                </a:lnTo>
                <a:lnTo>
                  <a:pt x="1535188" y="816941"/>
                </a:lnTo>
                <a:lnTo>
                  <a:pt x="1536700" y="768350"/>
                </a:lnTo>
                <a:lnTo>
                  <a:pt x="1535188" y="719758"/>
                </a:lnTo>
                <a:lnTo>
                  <a:pt x="1530713" y="671969"/>
                </a:lnTo>
                <a:lnTo>
                  <a:pt x="1523365" y="625074"/>
                </a:lnTo>
                <a:lnTo>
                  <a:pt x="1513233" y="579162"/>
                </a:lnTo>
                <a:lnTo>
                  <a:pt x="1500409" y="534323"/>
                </a:lnTo>
                <a:lnTo>
                  <a:pt x="1484981" y="490647"/>
                </a:lnTo>
                <a:lnTo>
                  <a:pt x="1467040" y="448224"/>
                </a:lnTo>
                <a:lnTo>
                  <a:pt x="1446675" y="407144"/>
                </a:lnTo>
                <a:lnTo>
                  <a:pt x="1423978" y="367498"/>
                </a:lnTo>
                <a:lnTo>
                  <a:pt x="1399037" y="329375"/>
                </a:lnTo>
                <a:lnTo>
                  <a:pt x="1371943" y="292865"/>
                </a:lnTo>
                <a:lnTo>
                  <a:pt x="1342785" y="258058"/>
                </a:lnTo>
                <a:lnTo>
                  <a:pt x="1311655" y="225044"/>
                </a:lnTo>
                <a:lnTo>
                  <a:pt x="1278641" y="193914"/>
                </a:lnTo>
                <a:lnTo>
                  <a:pt x="1243834" y="164756"/>
                </a:lnTo>
                <a:lnTo>
                  <a:pt x="1207324" y="137662"/>
                </a:lnTo>
                <a:lnTo>
                  <a:pt x="1169201" y="112721"/>
                </a:lnTo>
                <a:lnTo>
                  <a:pt x="1129555" y="90024"/>
                </a:lnTo>
                <a:lnTo>
                  <a:pt x="1088475" y="69659"/>
                </a:lnTo>
                <a:lnTo>
                  <a:pt x="1046052" y="51718"/>
                </a:lnTo>
                <a:lnTo>
                  <a:pt x="1002376" y="36290"/>
                </a:lnTo>
                <a:lnTo>
                  <a:pt x="957537" y="23466"/>
                </a:lnTo>
                <a:lnTo>
                  <a:pt x="911625" y="13334"/>
                </a:lnTo>
                <a:lnTo>
                  <a:pt x="864730" y="5986"/>
                </a:lnTo>
                <a:lnTo>
                  <a:pt x="816941" y="1511"/>
                </a:lnTo>
                <a:lnTo>
                  <a:pt x="768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866220" y="4216400"/>
            <a:ext cx="11760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latin typeface="Montserrat"/>
                <a:cs typeface="Montserrat"/>
              </a:rPr>
              <a:t>INTERGERATIONAL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177370" y="4343400"/>
            <a:ext cx="553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latin typeface="Montserrat"/>
                <a:cs typeface="Montserrat"/>
              </a:rPr>
              <a:t>WEALTH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121047" y="4478866"/>
            <a:ext cx="66548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 b="1">
                <a:latin typeface="Montserrat"/>
                <a:cs typeface="Montserrat"/>
              </a:rPr>
              <a:t>TRANSFER</a:t>
            </a:r>
            <a:endParaRPr sz="900">
              <a:latin typeface="Montserrat"/>
              <a:cs typeface="Montserrat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577995" y="3527003"/>
            <a:ext cx="1779905" cy="1787525"/>
            <a:chOff x="4577995" y="3527003"/>
            <a:chExt cx="1779905" cy="1787525"/>
          </a:xfrm>
        </p:grpSpPr>
        <p:sp>
          <p:nvSpPr>
            <p:cNvPr id="16" name="object 16" descr=""/>
            <p:cNvSpPr/>
            <p:nvPr/>
          </p:nvSpPr>
          <p:spPr>
            <a:xfrm>
              <a:off x="5349877" y="3527003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0" y="0"/>
                  </a:moveTo>
                  <a:lnTo>
                    <a:pt x="0" y="251999"/>
                  </a:lnTo>
                  <a:lnTo>
                    <a:pt x="215999" y="125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357633" y="5062020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6000" y="0"/>
                  </a:moveTo>
                  <a:lnTo>
                    <a:pt x="0" y="126000"/>
                  </a:lnTo>
                  <a:lnTo>
                    <a:pt x="216000" y="252001"/>
                  </a:lnTo>
                  <a:lnTo>
                    <a:pt x="216000" y="0"/>
                  </a:lnTo>
                  <a:close/>
                </a:path>
              </a:pathLst>
            </a:custGeom>
            <a:solidFill>
              <a:srgbClr val="C6D7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105530" y="4311530"/>
              <a:ext cx="252095" cy="216535"/>
            </a:xfrm>
            <a:custGeom>
              <a:avLst/>
              <a:gdLst/>
              <a:ahLst/>
              <a:cxnLst/>
              <a:rect l="l" t="t" r="r" b="b"/>
              <a:pathLst>
                <a:path w="252095" h="216535">
                  <a:moveTo>
                    <a:pt x="251999" y="0"/>
                  </a:moveTo>
                  <a:lnTo>
                    <a:pt x="0" y="0"/>
                  </a:lnTo>
                  <a:lnTo>
                    <a:pt x="126000" y="216000"/>
                  </a:lnTo>
                  <a:lnTo>
                    <a:pt x="25199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577995" y="4312084"/>
              <a:ext cx="252095" cy="216535"/>
            </a:xfrm>
            <a:custGeom>
              <a:avLst/>
              <a:gdLst/>
              <a:ahLst/>
              <a:cxnLst/>
              <a:rect l="l" t="t" r="r" b="b"/>
              <a:pathLst>
                <a:path w="252095" h="216535">
                  <a:moveTo>
                    <a:pt x="126000" y="0"/>
                  </a:moveTo>
                  <a:lnTo>
                    <a:pt x="0" y="216000"/>
                  </a:lnTo>
                  <a:lnTo>
                    <a:pt x="252001" y="216000"/>
                  </a:lnTo>
                  <a:lnTo>
                    <a:pt x="126000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2651" y="1025252"/>
            <a:ext cx="8178165" cy="6052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Responsibility</a:t>
            </a: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100" i="1">
                <a:latin typeface="Montserrat"/>
                <a:cs typeface="Montserrat"/>
              </a:rPr>
              <a:t>As</a:t>
            </a:r>
            <a:r>
              <a:rPr dirty="0" sz="1100" spc="-15" i="1">
                <a:latin typeface="Montserrat"/>
                <a:cs typeface="Montserrat"/>
              </a:rPr>
              <a:t> </a:t>
            </a:r>
            <a:r>
              <a:rPr dirty="0" sz="1100" i="1">
                <a:latin typeface="Montserrat"/>
                <a:cs typeface="Montserrat"/>
              </a:rPr>
              <a:t>a</a:t>
            </a:r>
            <a:r>
              <a:rPr dirty="0" sz="1100" spc="-20" i="1">
                <a:latin typeface="Montserrat"/>
                <a:cs typeface="Montserrat"/>
              </a:rPr>
              <a:t> </a:t>
            </a:r>
            <a:r>
              <a:rPr dirty="0" sz="1100" spc="-10" i="1">
                <a:latin typeface="Montserrat"/>
                <a:cs typeface="Montserrat"/>
              </a:rPr>
              <a:t>group/family:</a:t>
            </a:r>
            <a:endParaRPr sz="110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635"/>
              </a:spcBef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promote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positive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manner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interact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with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other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helpful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responsible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way.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treat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other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with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respect;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respect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difference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opinion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unified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our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endeavours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promote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ideals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values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10">
                <a:latin typeface="Montserrat"/>
                <a:cs typeface="Montserrat"/>
              </a:rPr>
              <a:t> family.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100" i="1">
                <a:latin typeface="Montserrat"/>
                <a:cs typeface="Montserrat"/>
              </a:rPr>
              <a:t>As</a:t>
            </a:r>
            <a:r>
              <a:rPr dirty="0" sz="1100" spc="-25" i="1">
                <a:latin typeface="Montserrat"/>
                <a:cs typeface="Montserrat"/>
              </a:rPr>
              <a:t> </a:t>
            </a:r>
            <a:r>
              <a:rPr dirty="0" sz="1100" i="1">
                <a:latin typeface="Montserrat"/>
                <a:cs typeface="Montserrat"/>
              </a:rPr>
              <a:t>an</a:t>
            </a:r>
            <a:r>
              <a:rPr dirty="0" sz="1100" spc="-15" i="1">
                <a:latin typeface="Montserrat"/>
                <a:cs typeface="Montserrat"/>
              </a:rPr>
              <a:t> </a:t>
            </a:r>
            <a:r>
              <a:rPr dirty="0" sz="1100" spc="-10" i="1">
                <a:latin typeface="Montserrat"/>
                <a:cs typeface="Montserrat"/>
              </a:rPr>
              <a:t>individual:</a:t>
            </a:r>
            <a:endParaRPr sz="110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spcBef>
                <a:spcPts val="90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It’s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your</a:t>
            </a:r>
            <a:r>
              <a:rPr dirty="0" sz="1100" spc="-20">
                <a:latin typeface="Montserrat"/>
                <a:cs typeface="Montserrat"/>
              </a:rPr>
              <a:t> responsibility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 </a:t>
            </a:r>
            <a:r>
              <a:rPr dirty="0" sz="1100" spc="-10">
                <a:latin typeface="Montserrat"/>
                <a:cs typeface="Montserrat"/>
              </a:rPr>
              <a:t>implement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any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actions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or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changes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constitution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agreed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9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group</a:t>
            </a:r>
            <a:endParaRPr sz="110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spcBef>
                <a:spcPts val="204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see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bigger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picture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here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not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focus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your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own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personal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circumstance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9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embrace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good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fortune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you’ve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experienced</a:t>
            </a:r>
            <a:endParaRPr sz="1100">
              <a:latin typeface="Montserrat"/>
              <a:cs typeface="Montserrat"/>
            </a:endParaRPr>
          </a:p>
          <a:p>
            <a:pPr marL="273050" indent="-232410">
              <a:lnSpc>
                <a:spcPct val="100000"/>
              </a:lnSpc>
              <a:spcBef>
                <a:spcPts val="20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grateful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ontserrat"/>
              <a:buChar char="-"/>
            </a:pPr>
            <a:endParaRPr sz="11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Career/occupations/endeavors</a:t>
            </a:r>
            <a:endParaRPr sz="1600">
              <a:latin typeface="Montserrat"/>
              <a:cs typeface="Montserrat"/>
            </a:endParaRPr>
          </a:p>
          <a:p>
            <a:pPr marL="301625" marR="218440" indent="-228600">
              <a:lnSpc>
                <a:spcPct val="109100"/>
              </a:lnSpc>
              <a:spcBef>
                <a:spcPts val="710"/>
              </a:spcBef>
              <a:buFont typeface="Calibri"/>
              <a:buChar char="-"/>
              <a:tabLst>
                <a:tab pos="302260" algn="l"/>
                <a:tab pos="302895" algn="l"/>
              </a:tabLst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expected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everyone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pursue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career,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employment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condition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constitution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financial </a:t>
            </a:r>
            <a:r>
              <a:rPr dirty="0" sz="1100">
                <a:latin typeface="Montserrat"/>
                <a:cs typeface="Montserrat"/>
              </a:rPr>
              <a:t>benefits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attached.</a:t>
            </a:r>
            <a:endParaRPr sz="1100">
              <a:latin typeface="Montserrat"/>
              <a:cs typeface="Montserrat"/>
            </a:endParaRPr>
          </a:p>
          <a:p>
            <a:pPr marL="301625" marR="5080" indent="-228600">
              <a:lnSpc>
                <a:spcPct val="109100"/>
              </a:lnSpc>
              <a:spcBef>
                <a:spcPts val="95"/>
              </a:spcBef>
              <a:buFont typeface="Calibri"/>
              <a:buChar char="-"/>
              <a:tabLst>
                <a:tab pos="302260" algn="l"/>
                <a:tab pos="302895" algn="l"/>
              </a:tabLst>
            </a:pPr>
            <a:r>
              <a:rPr dirty="0" sz="1100" spc="-10">
                <a:latin typeface="Montserrat"/>
                <a:cs typeface="Montserrat"/>
              </a:rPr>
              <a:t>This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also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acknowledges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everyone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different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pathway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but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has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agreed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willingness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develop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pursue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50">
                <a:latin typeface="Montserrat"/>
                <a:cs typeface="Montserrat"/>
              </a:rPr>
              <a:t>a </a:t>
            </a:r>
            <a:r>
              <a:rPr dirty="0" sz="1100" spc="-10">
                <a:latin typeface="Montserrat"/>
                <a:cs typeface="Montserrat"/>
              </a:rPr>
              <a:t>meaningful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contribution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work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earning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regular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income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outside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family.</a:t>
            </a:r>
            <a:endParaRPr sz="1100">
              <a:latin typeface="Montserrat"/>
              <a:cs typeface="Montserrat"/>
            </a:endParaRPr>
          </a:p>
          <a:p>
            <a:pPr marL="302260" indent="-229235">
              <a:lnSpc>
                <a:spcPct val="100000"/>
              </a:lnSpc>
              <a:spcBef>
                <a:spcPts val="400"/>
              </a:spcBef>
              <a:buFont typeface="Calibri"/>
              <a:buChar char="-"/>
              <a:tabLst>
                <a:tab pos="302260" algn="l"/>
                <a:tab pos="302895" algn="l"/>
              </a:tabLst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Jane’s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wish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her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children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not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financially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dependent</a:t>
            </a:r>
            <a:r>
              <a:rPr dirty="0" sz="1100" spc="-9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her.</a:t>
            </a:r>
            <a:endParaRPr sz="1100">
              <a:latin typeface="Montserrat"/>
              <a:cs typeface="Montserrat"/>
            </a:endParaRPr>
          </a:p>
          <a:p>
            <a:pPr marL="302260" indent="-229235">
              <a:lnSpc>
                <a:spcPct val="100000"/>
              </a:lnSpc>
              <a:spcBef>
                <a:spcPts val="195"/>
              </a:spcBef>
              <a:buFont typeface="Calibri"/>
              <a:buChar char="-"/>
              <a:tabLst>
                <a:tab pos="302260" algn="l"/>
                <a:tab pos="302895" algn="l"/>
              </a:tabLst>
            </a:pP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those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willing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enter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into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private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business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case-by-</a:t>
            </a:r>
            <a:r>
              <a:rPr dirty="0" sz="1100">
                <a:latin typeface="Montserrat"/>
                <a:cs typeface="Montserrat"/>
              </a:rPr>
              <a:t>case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basis;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may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offered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loan.</a:t>
            </a:r>
            <a:endParaRPr sz="1100">
              <a:latin typeface="Montserrat"/>
              <a:cs typeface="Montserrat"/>
            </a:endParaRPr>
          </a:p>
          <a:p>
            <a:pPr marL="302260" indent="-229235">
              <a:lnSpc>
                <a:spcPct val="100000"/>
              </a:lnSpc>
              <a:spcBef>
                <a:spcPts val="190"/>
              </a:spcBef>
              <a:buFont typeface="Calibri"/>
              <a:buChar char="-"/>
              <a:tabLst>
                <a:tab pos="302260" algn="l"/>
                <a:tab pos="302895" algn="l"/>
              </a:tabLst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Jane’s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desire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through</a:t>
            </a:r>
            <a:r>
              <a:rPr dirty="0" sz="1100" spc="-9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meaningful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work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children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prosper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develop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their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own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wealth.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ontserrat"/>
              <a:buChar char="-"/>
            </a:pP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Independence</a:t>
            </a:r>
            <a:endParaRPr sz="16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01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The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group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very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important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0">
                <a:latin typeface="Montserrat"/>
                <a:cs typeface="Montserrat"/>
              </a:rPr>
              <a:t> Jane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204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events</a:t>
            </a:r>
            <a:endParaRPr sz="1100">
              <a:latin typeface="Montserrat"/>
              <a:cs typeface="Montserrat"/>
            </a:endParaRPr>
          </a:p>
          <a:p>
            <a:pPr marL="273050" indent="-232410">
              <a:lnSpc>
                <a:spcPct val="100000"/>
              </a:lnSpc>
              <a:spcBef>
                <a:spcPts val="9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Holidays</a:t>
            </a:r>
            <a:endParaRPr sz="11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34330" y="1026201"/>
            <a:ext cx="8368665" cy="589915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273050" indent="-231140">
              <a:lnSpc>
                <a:spcPct val="100000"/>
              </a:lnSpc>
              <a:spcBef>
                <a:spcPts val="30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C</a:t>
            </a:r>
            <a:r>
              <a:rPr dirty="0" sz="1100" spc="-10">
                <a:latin typeface="Montserrat"/>
                <a:cs typeface="Montserrat"/>
              </a:rPr>
              <a:t>harity</a:t>
            </a:r>
            <a:endParaRPr sz="1100">
              <a:latin typeface="Montserrat"/>
              <a:cs typeface="Montserrat"/>
            </a:endParaRPr>
          </a:p>
          <a:p>
            <a:pPr marL="273050" indent="-231140">
              <a:lnSpc>
                <a:spcPct val="100000"/>
              </a:lnSpc>
              <a:spcBef>
                <a:spcPts val="204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114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where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needed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help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glue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together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Char char="-"/>
            </a:pPr>
            <a:endParaRPr sz="1350">
              <a:latin typeface="Montserrat"/>
              <a:cs typeface="Montserrat"/>
            </a:endParaRPr>
          </a:p>
          <a:p>
            <a:pPr marL="12700" marR="90170">
              <a:lnSpc>
                <a:spcPct val="109100"/>
              </a:lnSpc>
            </a:pPr>
            <a:r>
              <a:rPr dirty="0" sz="1100">
                <a:latin typeface="Montserrat"/>
                <a:cs typeface="Montserrat"/>
              </a:rPr>
              <a:t>Just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important;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members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are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encouraged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 </a:t>
            </a:r>
            <a:r>
              <a:rPr dirty="0" sz="1100" spc="-10">
                <a:latin typeface="Montserrat"/>
                <a:cs typeface="Montserrat"/>
              </a:rPr>
              <a:t>financially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independent.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should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have their</a:t>
            </a:r>
            <a:r>
              <a:rPr dirty="0" sz="1100" spc="-25">
                <a:latin typeface="Montserrat"/>
                <a:cs typeface="Montserrat"/>
              </a:rPr>
              <a:t> own </a:t>
            </a:r>
            <a:r>
              <a:rPr dirty="0" sz="1100">
                <a:latin typeface="Montserrat"/>
                <a:cs typeface="Montserrat"/>
              </a:rPr>
              <a:t>wealth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plan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documented.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Jane’s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wish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not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25">
                <a:latin typeface="Montserrat"/>
                <a:cs typeface="Montserrat"/>
              </a:rPr>
              <a:t>ad-</a:t>
            </a:r>
            <a:r>
              <a:rPr dirty="0" sz="1100">
                <a:latin typeface="Montserrat"/>
                <a:cs typeface="Montserrat"/>
              </a:rPr>
              <a:t>hoc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within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context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constitution.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600" spc="-20" b="1">
                <a:solidFill>
                  <a:srgbClr val="2C3842"/>
                </a:solidFill>
                <a:latin typeface="Montserrat"/>
                <a:cs typeface="Montserrat"/>
              </a:rPr>
              <a:t>Support</a:t>
            </a:r>
            <a:r>
              <a:rPr dirty="0" sz="1600" spc="-80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b="1">
                <a:solidFill>
                  <a:srgbClr val="2C3842"/>
                </a:solidFill>
                <a:latin typeface="Montserrat"/>
                <a:cs typeface="Montserrat"/>
              </a:rPr>
              <a:t>not</a:t>
            </a:r>
            <a:r>
              <a:rPr dirty="0" sz="1600" spc="-80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handouts</a:t>
            </a:r>
            <a:endParaRPr sz="160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spcBef>
                <a:spcPts val="103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Jane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would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like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continue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to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addition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their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salaries/personal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earnings.</a:t>
            </a:r>
            <a:endParaRPr sz="1100">
              <a:latin typeface="Montserrat"/>
              <a:cs typeface="Montserrat"/>
            </a:endParaRPr>
          </a:p>
          <a:p>
            <a:pPr marL="273050" indent="-231140">
              <a:lnSpc>
                <a:spcPct val="100000"/>
              </a:lnSpc>
              <a:spcBef>
                <a:spcPts val="6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proposal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engagement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“Personal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Coach”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family</a:t>
            </a:r>
            <a:endParaRPr sz="1100">
              <a:latin typeface="Montserrat"/>
              <a:cs typeface="Montserrat"/>
            </a:endParaRPr>
          </a:p>
          <a:p>
            <a:pPr marL="273050">
              <a:lnSpc>
                <a:spcPct val="100000"/>
              </a:lnSpc>
              <a:spcBef>
                <a:spcPts val="170"/>
              </a:spcBef>
            </a:pPr>
            <a:r>
              <a:rPr dirty="0" sz="1100">
                <a:latin typeface="Montserrat"/>
                <a:cs typeface="Montserrat"/>
              </a:rPr>
              <a:t>member</a:t>
            </a:r>
            <a:r>
              <a:rPr dirty="0" sz="1100" spc="-9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around:</a:t>
            </a:r>
            <a:endParaRPr sz="1100">
              <a:latin typeface="Montserrat"/>
              <a:cs typeface="Montserrat"/>
            </a:endParaRPr>
          </a:p>
          <a:p>
            <a:pPr lvl="1" marL="925194" indent="-230504">
              <a:lnSpc>
                <a:spcPct val="100000"/>
              </a:lnSpc>
              <a:spcBef>
                <a:spcPts val="300"/>
              </a:spcBef>
              <a:buFont typeface="Courier New"/>
              <a:buChar char="o"/>
              <a:tabLst>
                <a:tab pos="925194" algn="l"/>
                <a:tab pos="925830" algn="l"/>
              </a:tabLst>
            </a:pPr>
            <a:r>
              <a:rPr dirty="0" sz="1100">
                <a:latin typeface="Montserrat"/>
                <a:cs typeface="Montserrat"/>
              </a:rPr>
              <a:t>Life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goals</a:t>
            </a:r>
            <a:endParaRPr sz="1100">
              <a:latin typeface="Montserrat"/>
              <a:cs typeface="Montserrat"/>
            </a:endParaRPr>
          </a:p>
          <a:p>
            <a:pPr lvl="1" marL="925194" indent="-230504">
              <a:lnSpc>
                <a:spcPct val="100000"/>
              </a:lnSpc>
              <a:spcBef>
                <a:spcPts val="95"/>
              </a:spcBef>
              <a:buFont typeface="Courier New"/>
              <a:buChar char="o"/>
              <a:tabLst>
                <a:tab pos="925194" algn="l"/>
                <a:tab pos="925830" algn="l"/>
              </a:tabLst>
            </a:pPr>
            <a:r>
              <a:rPr dirty="0" sz="1100" spc="-10">
                <a:latin typeface="Montserrat"/>
                <a:cs typeface="Montserrat"/>
              </a:rPr>
              <a:t>Career</a:t>
            </a:r>
            <a:endParaRPr sz="1100">
              <a:latin typeface="Montserrat"/>
              <a:cs typeface="Montserrat"/>
            </a:endParaRPr>
          </a:p>
          <a:p>
            <a:pPr lvl="1" marL="925194" indent="-230504">
              <a:lnSpc>
                <a:spcPct val="100000"/>
              </a:lnSpc>
              <a:spcBef>
                <a:spcPts val="204"/>
              </a:spcBef>
              <a:buFont typeface="Courier New"/>
              <a:buChar char="o"/>
              <a:tabLst>
                <a:tab pos="925194" algn="l"/>
                <a:tab pos="925830" algn="l"/>
              </a:tabLst>
            </a:pPr>
            <a:r>
              <a:rPr dirty="0" sz="1100" spc="-10">
                <a:latin typeface="Montserrat"/>
                <a:cs typeface="Montserrat"/>
              </a:rPr>
              <a:t>Health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wellbeing</a:t>
            </a:r>
            <a:endParaRPr sz="110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spcBef>
                <a:spcPts val="3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Additional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9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case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by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case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basis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if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</a:t>
            </a:r>
            <a:r>
              <a:rPr dirty="0" sz="1100" spc="-8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would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like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further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develop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themselves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their</a:t>
            </a:r>
            <a:endParaRPr sz="1100">
              <a:latin typeface="Montserrat"/>
              <a:cs typeface="Montserrat"/>
            </a:endParaRPr>
          </a:p>
          <a:p>
            <a:pPr marL="272415">
              <a:lnSpc>
                <a:spcPct val="100000"/>
              </a:lnSpc>
              <a:spcBef>
                <a:spcPts val="130"/>
              </a:spcBef>
            </a:pPr>
            <a:r>
              <a:rPr dirty="0" sz="1100" spc="-10">
                <a:latin typeface="Montserrat"/>
                <a:cs typeface="Montserrat"/>
              </a:rPr>
              <a:t>skills.</a:t>
            </a:r>
            <a:endParaRPr sz="1100">
              <a:latin typeface="Montserrat"/>
              <a:cs typeface="Montserrat"/>
            </a:endParaRPr>
          </a:p>
          <a:p>
            <a:pPr marL="273050" indent="-231140">
              <a:lnSpc>
                <a:spcPct val="100000"/>
              </a:lnSpc>
              <a:spcBef>
                <a:spcPts val="29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Re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–</a:t>
            </a:r>
            <a:r>
              <a:rPr dirty="0" sz="1100" spc="-10">
                <a:latin typeface="Montserrat"/>
                <a:cs typeface="Montserrat"/>
              </a:rPr>
              <a:t> careers</a:t>
            </a:r>
            <a:endParaRPr sz="1100">
              <a:latin typeface="Montserrat"/>
              <a:cs typeface="Montserrat"/>
            </a:endParaRPr>
          </a:p>
          <a:p>
            <a:pPr marL="273050" indent="-231140">
              <a:lnSpc>
                <a:spcPct val="100000"/>
              </a:lnSpc>
              <a:spcBef>
                <a:spcPts val="19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Upskilling.</a:t>
            </a:r>
            <a:endParaRPr sz="1100">
              <a:latin typeface="Montserrat"/>
              <a:cs typeface="Montserrat"/>
            </a:endParaRPr>
          </a:p>
          <a:p>
            <a:pPr marL="273050" indent="-231140">
              <a:lnSpc>
                <a:spcPct val="100000"/>
              </a:lnSpc>
              <a:spcBef>
                <a:spcPts val="204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Personal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Development.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</a:pPr>
            <a:endParaRPr sz="11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30" b="1">
                <a:solidFill>
                  <a:srgbClr val="2C3842"/>
                </a:solidFill>
                <a:latin typeface="Montserrat"/>
                <a:cs typeface="Montserrat"/>
              </a:rPr>
              <a:t>Financial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acknowledgements</a:t>
            </a:r>
            <a:endParaRPr sz="160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025"/>
              </a:spcBef>
            </a:pP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acknowledges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financially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children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have,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past,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received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funds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from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Jane.</a:t>
            </a:r>
            <a:endParaRPr sz="1100">
              <a:latin typeface="Montserrat"/>
              <a:cs typeface="Montserrat"/>
            </a:endParaRPr>
          </a:p>
          <a:p>
            <a:pPr marL="15240" marR="1244600">
              <a:lnSpc>
                <a:spcPct val="110000"/>
              </a:lnSpc>
              <a:spcBef>
                <a:spcPts val="695"/>
              </a:spcBef>
            </a:pP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children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also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receive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yearly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distribution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$100,000.00.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These</a:t>
            </a:r>
            <a:r>
              <a:rPr dirty="0" sz="1100" spc="2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are</a:t>
            </a:r>
            <a:r>
              <a:rPr dirty="0" sz="1100" spc="2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 be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reviewed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line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with</a:t>
            </a:r>
            <a:r>
              <a:rPr dirty="0" sz="1100" spc="-20">
                <a:latin typeface="Montserrat"/>
                <a:cs typeface="Montserrat"/>
              </a:rPr>
              <a:t> this </a:t>
            </a:r>
            <a:r>
              <a:rPr dirty="0" sz="1100" spc="-10">
                <a:latin typeface="Montserrat"/>
                <a:cs typeface="Montserrat"/>
              </a:rPr>
              <a:t>document.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600" spc="-30" b="1">
                <a:solidFill>
                  <a:srgbClr val="2C3842"/>
                </a:solidFill>
                <a:latin typeface="Montserrat"/>
                <a:cs typeface="Montserrat"/>
              </a:rPr>
              <a:t>Financial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support</a:t>
            </a:r>
            <a:endParaRPr sz="1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dirty="0" sz="1100">
                <a:latin typeface="Montserrat"/>
                <a:cs typeface="Montserrat"/>
              </a:rPr>
              <a:t>Given</a:t>
            </a:r>
            <a:r>
              <a:rPr dirty="0" sz="1100" spc="-8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want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windfall</a:t>
            </a:r>
            <a:r>
              <a:rPr dirty="0" sz="1100" spc="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service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intergenerational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wealth,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need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cognisant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 it’s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not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never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ending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‘pit’.</a:t>
            </a:r>
            <a:endParaRPr sz="11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1983" y="1026495"/>
            <a:ext cx="8594090" cy="59556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303780">
              <a:lnSpc>
                <a:spcPct val="146400"/>
              </a:lnSpc>
              <a:spcBef>
                <a:spcPts val="95"/>
              </a:spcBef>
            </a:pPr>
            <a:r>
              <a:rPr dirty="0" sz="1100" spc="-10">
                <a:latin typeface="Montserrat"/>
                <a:cs typeface="Montserrat"/>
              </a:rPr>
              <a:t>Currently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foremost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money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Jack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Jane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enjoy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retirement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travel. </a:t>
            </a:r>
            <a:r>
              <a:rPr dirty="0" sz="1100">
                <a:latin typeface="Montserrat"/>
                <a:cs typeface="Montserrat"/>
              </a:rPr>
              <a:t>Secondly,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it’s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additional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members;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not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their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only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means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support.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envisaged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provide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additional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25">
                <a:latin typeface="Montserrat"/>
                <a:cs typeface="Montserrat"/>
              </a:rPr>
              <a:t>to: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Children</a:t>
            </a:r>
            <a:r>
              <a:rPr dirty="0" sz="1100" spc="-10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$50K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$75K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range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annum.</a:t>
            </a:r>
            <a:endParaRPr sz="1100">
              <a:latin typeface="Montserrat"/>
              <a:cs typeface="Montserrat"/>
            </a:endParaRPr>
          </a:p>
          <a:p>
            <a:pPr marL="273050" indent="-229235">
              <a:lnSpc>
                <a:spcPct val="100000"/>
              </a:lnSpc>
              <a:spcBef>
                <a:spcPts val="20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Additional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funds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provided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up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$25K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education,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career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personal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development.</a:t>
            </a:r>
            <a:endParaRPr sz="1100">
              <a:latin typeface="Montserrat"/>
              <a:cs typeface="Montserrat"/>
            </a:endParaRPr>
          </a:p>
          <a:p>
            <a:pPr marL="273050" indent="-227329">
              <a:lnSpc>
                <a:spcPct val="100000"/>
              </a:lnSpc>
              <a:spcBef>
                <a:spcPts val="4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There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expectation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people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contribute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minimum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1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week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annum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time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charity,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philanthropy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25">
                <a:latin typeface="Montserrat"/>
                <a:cs typeface="Montserrat"/>
              </a:rPr>
              <a:t>or</a:t>
            </a:r>
            <a:endParaRPr sz="1100">
              <a:latin typeface="Montserrat"/>
              <a:cs typeface="Montserrat"/>
            </a:endParaRPr>
          </a:p>
          <a:p>
            <a:pPr marL="273050">
              <a:lnSpc>
                <a:spcPct val="100000"/>
              </a:lnSpc>
              <a:spcBef>
                <a:spcPts val="130"/>
              </a:spcBef>
            </a:pPr>
            <a:r>
              <a:rPr dirty="0" sz="1100" spc="-10">
                <a:latin typeface="Montserrat"/>
                <a:cs typeface="Montserrat"/>
              </a:rPr>
              <a:t>Community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allowance.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290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Emergency</a:t>
            </a:r>
            <a:r>
              <a:rPr dirty="0" sz="1100" spc="-1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funds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available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times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medical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personal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issues.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Calibri"/>
              <a:buChar char="-"/>
            </a:pPr>
            <a:endParaRPr sz="11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Family</a:t>
            </a:r>
            <a:r>
              <a:rPr dirty="0" sz="1600" spc="-105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b="1">
                <a:solidFill>
                  <a:srgbClr val="2C3842"/>
                </a:solidFill>
                <a:latin typeface="Montserrat"/>
                <a:cs typeface="Montserrat"/>
              </a:rPr>
              <a:t>and</a:t>
            </a:r>
            <a:r>
              <a:rPr dirty="0" sz="1600" spc="-45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fairness</a:t>
            </a:r>
            <a:endParaRPr sz="16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01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Jane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provided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all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children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fair </a:t>
            </a:r>
            <a:r>
              <a:rPr dirty="0" sz="1100" spc="-10">
                <a:latin typeface="Montserrat"/>
                <a:cs typeface="Montserrat"/>
              </a:rPr>
              <a:t>manner.</a:t>
            </a:r>
            <a:endParaRPr sz="1100">
              <a:latin typeface="Montserrat"/>
              <a:cs typeface="Montserrat"/>
            </a:endParaRPr>
          </a:p>
          <a:p>
            <a:pPr marL="273050" marR="69850" indent="-228600">
              <a:lnSpc>
                <a:spcPct val="109100"/>
              </a:lnSpc>
              <a:spcBef>
                <a:spcPts val="1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document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endeavoring</a:t>
            </a:r>
            <a:r>
              <a:rPr dirty="0" sz="1100" spc="-8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provide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fair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set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expectations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ensure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money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future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generations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well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as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current.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28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set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covenants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agreed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upon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enforced.</a:t>
            </a:r>
            <a:endParaRPr sz="11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9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be</a:t>
            </a:r>
            <a:r>
              <a:rPr dirty="0" sz="1100" spc="-10">
                <a:latin typeface="Montserrat"/>
                <a:cs typeface="Montserrat"/>
              </a:rPr>
              <a:t> fair.</a:t>
            </a:r>
            <a:endParaRPr sz="1100">
              <a:latin typeface="Montserrat"/>
              <a:cs typeface="Montserrat"/>
            </a:endParaRPr>
          </a:p>
          <a:p>
            <a:pPr marL="271145" marR="304800" indent="-227329">
              <a:lnSpc>
                <a:spcPct val="109100"/>
              </a:lnSpc>
              <a:spcBef>
                <a:spcPts val="20"/>
              </a:spcBef>
              <a:buFont typeface="Calibri"/>
              <a:buChar char="-"/>
              <a:tabLst>
                <a:tab pos="271780" algn="l"/>
                <a:tab pos="272415" algn="l"/>
              </a:tabLst>
            </a:pPr>
            <a:r>
              <a:rPr dirty="0" sz="1100">
                <a:latin typeface="Montserrat"/>
                <a:cs typeface="Montserrat"/>
              </a:rPr>
              <a:t>Jane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hopes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wishes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members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treat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those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rules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with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respect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they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respect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Jane’s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best </a:t>
            </a:r>
            <a:r>
              <a:rPr dirty="0" sz="1100" spc="-10">
                <a:latin typeface="Montserrat"/>
                <a:cs typeface="Montserrat"/>
              </a:rPr>
              <a:t>intentions.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600" spc="-20" b="1">
                <a:solidFill>
                  <a:srgbClr val="2C3842"/>
                </a:solidFill>
                <a:latin typeface="Montserrat"/>
                <a:cs typeface="Montserrat"/>
              </a:rPr>
              <a:t>Health</a:t>
            </a:r>
            <a:r>
              <a:rPr dirty="0" sz="1600" spc="-70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20" b="1">
                <a:solidFill>
                  <a:srgbClr val="2C3842"/>
                </a:solidFill>
                <a:latin typeface="Montserrat"/>
                <a:cs typeface="Montserrat"/>
              </a:rPr>
              <a:t>and</a:t>
            </a:r>
            <a:r>
              <a:rPr dirty="0" sz="1600" spc="-75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wellbeing</a:t>
            </a:r>
            <a:endParaRPr sz="1600">
              <a:latin typeface="Montserrat"/>
              <a:cs typeface="Montserrat"/>
            </a:endParaRPr>
          </a:p>
          <a:p>
            <a:pPr marL="13970" marR="3538854">
              <a:lnSpc>
                <a:spcPct val="117300"/>
              </a:lnSpc>
              <a:spcBef>
                <a:spcPts val="720"/>
              </a:spcBef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Jane’s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intention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that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caring,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considerate </a:t>
            </a:r>
            <a:r>
              <a:rPr dirty="0" sz="1100" spc="-25">
                <a:latin typeface="Montserrat"/>
                <a:cs typeface="Montserrat"/>
              </a:rPr>
              <a:t>and </a:t>
            </a:r>
            <a:r>
              <a:rPr dirty="0" sz="1100" spc="-10">
                <a:latin typeface="Montserrat"/>
                <a:cs typeface="Montserrat"/>
              </a:rPr>
              <a:t>community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minded.</a:t>
            </a:r>
            <a:endParaRPr sz="1100">
              <a:latin typeface="Montserrat"/>
              <a:cs typeface="Montserrat"/>
            </a:endParaRPr>
          </a:p>
          <a:p>
            <a:pPr marL="13970" marR="5080">
              <a:lnSpc>
                <a:spcPct val="110000"/>
              </a:lnSpc>
              <a:spcBef>
                <a:spcPts val="919"/>
              </a:spcBef>
            </a:pPr>
            <a:r>
              <a:rPr dirty="0" sz="1100">
                <a:latin typeface="Montserrat"/>
                <a:cs typeface="Montserrat"/>
              </a:rPr>
              <a:t>Jane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hopes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all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endeavour</a:t>
            </a:r>
            <a:r>
              <a:rPr dirty="0" sz="1100" spc="-8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have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good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health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wellbeing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around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areas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mental,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physical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25">
                <a:latin typeface="Montserrat"/>
                <a:cs typeface="Montserrat"/>
              </a:rPr>
              <a:t>and </a:t>
            </a:r>
            <a:r>
              <a:rPr dirty="0" sz="1100">
                <a:latin typeface="Montserrat"/>
                <a:cs typeface="Montserrat"/>
              </a:rPr>
              <a:t>spiritual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health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(have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meaningful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life).</a:t>
            </a:r>
            <a:endParaRPr sz="1100">
              <a:latin typeface="Montserrat"/>
              <a:cs typeface="Montserrat"/>
            </a:endParaRPr>
          </a:p>
          <a:p>
            <a:pPr marL="13970" marR="245745">
              <a:lnSpc>
                <a:spcPct val="109100"/>
              </a:lnSpc>
              <a:spcBef>
                <a:spcPts val="815"/>
              </a:spcBef>
            </a:pPr>
            <a:r>
              <a:rPr dirty="0" sz="1100">
                <a:latin typeface="Montserrat"/>
                <a:cs typeface="Montserrat"/>
              </a:rPr>
              <a:t>Obviously,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everyone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has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ups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downs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experiences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life’s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trials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tribulations.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constitution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designed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help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through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advancement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those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areas.</a:t>
            </a:r>
            <a:endParaRPr sz="110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1000"/>
              </a:spcBef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proposed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take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on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personal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coach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regard.</a:t>
            </a:r>
            <a:endParaRPr sz="11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2791" y="949052"/>
            <a:ext cx="8461375" cy="1696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2C3842"/>
                </a:solidFill>
                <a:latin typeface="Montserrat"/>
                <a:cs typeface="Montserrat"/>
              </a:rPr>
              <a:t>Charity,</a:t>
            </a:r>
            <a:r>
              <a:rPr dirty="0" sz="1600" spc="-45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30" b="1">
                <a:solidFill>
                  <a:srgbClr val="2C3842"/>
                </a:solidFill>
                <a:latin typeface="Montserrat"/>
                <a:cs typeface="Montserrat"/>
              </a:rPr>
              <a:t>philanthropy</a:t>
            </a:r>
            <a:r>
              <a:rPr dirty="0" sz="1600" spc="-40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30" b="1">
                <a:solidFill>
                  <a:srgbClr val="2C3842"/>
                </a:solidFill>
                <a:latin typeface="Montserrat"/>
                <a:cs typeface="Montserrat"/>
              </a:rPr>
              <a:t>and</a:t>
            </a:r>
            <a:r>
              <a:rPr dirty="0" sz="1600" spc="-50" b="1">
                <a:solidFill>
                  <a:srgbClr val="2C3842"/>
                </a:solidFill>
                <a:latin typeface="Montserrat"/>
                <a:cs typeface="Montserrat"/>
              </a:rPr>
              <a:t> </a:t>
            </a:r>
            <a:r>
              <a:rPr dirty="0" sz="1600" spc="-10" b="1">
                <a:solidFill>
                  <a:srgbClr val="2C3842"/>
                </a:solidFill>
                <a:latin typeface="Montserrat"/>
                <a:cs typeface="Montserrat"/>
              </a:rPr>
              <a:t>community</a:t>
            </a:r>
            <a:endParaRPr sz="1600">
              <a:latin typeface="Montserrat"/>
              <a:cs typeface="Montserrat"/>
            </a:endParaRPr>
          </a:p>
          <a:p>
            <a:pPr marL="273050" indent="-230504">
              <a:lnSpc>
                <a:spcPct val="100000"/>
              </a:lnSpc>
              <a:spcBef>
                <a:spcPts val="1015"/>
              </a:spcBef>
              <a:buFont typeface="Calibri"/>
              <a:buChar char="-"/>
              <a:tabLst>
                <a:tab pos="273050" algn="l"/>
                <a:tab pos="273685" algn="l"/>
              </a:tabLst>
            </a:pPr>
            <a:r>
              <a:rPr dirty="0" sz="1100" spc="-10">
                <a:latin typeface="Montserrat"/>
                <a:cs typeface="Montserrat"/>
              </a:rPr>
              <a:t>Jane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10">
                <a:latin typeface="Montserrat"/>
                <a:cs typeface="Montserrat"/>
              </a:rPr>
              <a:t> Jack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have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range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nominated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charities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they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currently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support.</a:t>
            </a:r>
            <a:endParaRPr sz="1100">
              <a:latin typeface="Montserrat"/>
              <a:cs typeface="Montserrat"/>
            </a:endParaRPr>
          </a:p>
          <a:p>
            <a:pPr marL="271145" indent="-227965">
              <a:lnSpc>
                <a:spcPct val="100000"/>
              </a:lnSpc>
              <a:spcBef>
                <a:spcPts val="204"/>
              </a:spcBef>
              <a:buFont typeface="Calibri"/>
              <a:buChar char="-"/>
              <a:tabLst>
                <a:tab pos="271145" algn="l"/>
                <a:tab pos="271780" algn="l"/>
              </a:tabLst>
            </a:pPr>
            <a:r>
              <a:rPr dirty="0" sz="1100">
                <a:latin typeface="Montserrat"/>
                <a:cs typeface="Montserrat"/>
              </a:rPr>
              <a:t>Their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intention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to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continue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support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those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charities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would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like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input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from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other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members.</a:t>
            </a:r>
            <a:endParaRPr sz="1100">
              <a:latin typeface="Montserrat"/>
              <a:cs typeface="Montserrat"/>
            </a:endParaRPr>
          </a:p>
          <a:p>
            <a:pPr marL="271145" marR="5080" indent="-227329">
              <a:lnSpc>
                <a:spcPct val="110000"/>
              </a:lnSpc>
              <a:buFont typeface="Calibri"/>
              <a:buChar char="-"/>
              <a:tabLst>
                <a:tab pos="271145" algn="l"/>
                <a:tab pos="271780" algn="l"/>
              </a:tabLst>
            </a:pPr>
            <a:r>
              <a:rPr dirty="0" sz="1100">
                <a:latin typeface="Montserrat"/>
                <a:cs typeface="Montserrat"/>
              </a:rPr>
              <a:t>It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is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their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desire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that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other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members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commit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time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effort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 charity,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philanthropy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or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community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endeavours </a:t>
            </a:r>
            <a:r>
              <a:rPr dirty="0" sz="1100">
                <a:latin typeface="Montserrat"/>
                <a:cs typeface="Montserrat"/>
              </a:rPr>
              <a:t>given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financial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good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fortune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have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had.</a:t>
            </a:r>
            <a:endParaRPr sz="1100">
              <a:latin typeface="Montserrat"/>
              <a:cs typeface="Montserrat"/>
            </a:endParaRPr>
          </a:p>
          <a:p>
            <a:pPr marL="271145" marR="231775" indent="-228600">
              <a:lnSpc>
                <a:spcPct val="109100"/>
              </a:lnSpc>
              <a:buFont typeface="Calibri"/>
              <a:buChar char="-"/>
              <a:tabLst>
                <a:tab pos="271145" algn="l"/>
                <a:tab pos="271780" algn="l"/>
              </a:tabLst>
            </a:pPr>
            <a:r>
              <a:rPr dirty="0" sz="1100">
                <a:latin typeface="Montserrat"/>
                <a:cs typeface="Montserrat"/>
              </a:rPr>
              <a:t>Each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1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will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contribute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minimum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of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1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week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per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annum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these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endeavours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20">
                <a:latin typeface="Montserrat"/>
                <a:cs typeface="Montserrat"/>
              </a:rPr>
              <a:t>acknowledge</a:t>
            </a:r>
            <a:r>
              <a:rPr dirty="0" sz="1100" spc="-7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25">
                <a:latin typeface="Montserrat"/>
                <a:cs typeface="Montserrat"/>
              </a:rPr>
              <a:t> be </a:t>
            </a:r>
            <a:r>
              <a:rPr dirty="0" sz="1100" spc="-10">
                <a:latin typeface="Montserrat"/>
                <a:cs typeface="Montserrat"/>
              </a:rPr>
              <a:t>grateful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3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support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fortunate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circumstances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find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themselves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 spc="-25">
                <a:latin typeface="Montserrat"/>
                <a:cs typeface="Montserrat"/>
              </a:rPr>
              <a:t>in.</a:t>
            </a:r>
            <a:endParaRPr sz="1100">
              <a:latin typeface="Montserrat"/>
              <a:cs typeface="Montserrat"/>
            </a:endParaRPr>
          </a:p>
          <a:p>
            <a:pPr marL="271145" indent="-227965">
              <a:lnSpc>
                <a:spcPct val="100000"/>
              </a:lnSpc>
              <a:spcBef>
                <a:spcPts val="275"/>
              </a:spcBef>
              <a:buFont typeface="Calibri"/>
              <a:buChar char="-"/>
              <a:tabLst>
                <a:tab pos="271145" algn="l"/>
                <a:tab pos="271780" algn="l"/>
              </a:tabLst>
            </a:pPr>
            <a:r>
              <a:rPr dirty="0" sz="1100" spc="-10">
                <a:latin typeface="Montserrat"/>
                <a:cs typeface="Montserrat"/>
              </a:rPr>
              <a:t>Jane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and</a:t>
            </a:r>
            <a:r>
              <a:rPr dirty="0" sz="1100" spc="-4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Jack</a:t>
            </a:r>
            <a:r>
              <a:rPr dirty="0" sz="1100" spc="-5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would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like</a:t>
            </a:r>
            <a:r>
              <a:rPr dirty="0" sz="1100" spc="-1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to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hear</a:t>
            </a:r>
            <a:r>
              <a:rPr dirty="0" sz="1100" spc="-60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further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ideas</a:t>
            </a:r>
            <a:r>
              <a:rPr dirty="0" sz="1100" spc="-2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and</a:t>
            </a:r>
            <a:r>
              <a:rPr dirty="0" sz="1100" spc="-70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concepts</a:t>
            </a:r>
            <a:r>
              <a:rPr dirty="0" sz="1100" spc="-55">
                <a:latin typeface="Montserrat"/>
                <a:cs typeface="Montserrat"/>
              </a:rPr>
              <a:t> </a:t>
            </a:r>
            <a:r>
              <a:rPr dirty="0" sz="1100" spc="-10">
                <a:latin typeface="Montserrat"/>
                <a:cs typeface="Montserrat"/>
              </a:rPr>
              <a:t>from</a:t>
            </a:r>
            <a:r>
              <a:rPr dirty="0" sz="1100" spc="-6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family</a:t>
            </a:r>
            <a:r>
              <a:rPr dirty="0" sz="1100" spc="-2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members</a:t>
            </a:r>
            <a:r>
              <a:rPr dirty="0" sz="1100" spc="-4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in</a:t>
            </a:r>
            <a:r>
              <a:rPr dirty="0" sz="1100" spc="-35">
                <a:latin typeface="Montserrat"/>
                <a:cs typeface="Montserrat"/>
              </a:rPr>
              <a:t> </a:t>
            </a:r>
            <a:r>
              <a:rPr dirty="0" sz="1100">
                <a:latin typeface="Montserrat"/>
                <a:cs typeface="Montserrat"/>
              </a:rPr>
              <a:t>this</a:t>
            </a:r>
            <a:r>
              <a:rPr dirty="0" sz="1100" spc="-10">
                <a:latin typeface="Montserrat"/>
                <a:cs typeface="Montserrat"/>
              </a:rPr>
              <a:t> regard.</a:t>
            </a:r>
            <a:endParaRPr sz="11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E74F416-AAE6-43C6-99B2-0A87DC05829E}"/>
</file>

<file path=customXml/itemProps2.xml><?xml version="1.0" encoding="utf-8"?>
<ds:datastoreItem xmlns:ds="http://schemas.openxmlformats.org/officeDocument/2006/customXml" ds:itemID="{38279DF9-2A17-4335-91DC-096BAC0F5AF1}"/>
</file>

<file path=customXml/itemProps3.xml><?xml version="1.0" encoding="utf-8"?>
<ds:datastoreItem xmlns:ds="http://schemas.openxmlformats.org/officeDocument/2006/customXml" ds:itemID="{9302A655-62FE-4AFD-BC56-14FC6FD4E6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2022-11-10T04:33:54Z</dcterms:created>
  <dcterms:modified xsi:type="dcterms:W3CDTF">2022-11-10T04:33:54Z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2022-11-10T00:00:00Z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