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  <p:sldId id="257" r:id="rId5"/>
    <p:sldId id="258" r:id="rId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DF5A6-A2ED-49C6-B56E-2BE4C0A4225D}" v="2" dt="2022-11-09T23:06:05.18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39724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5">
                <a:moveTo>
                  <a:pt x="0" y="0"/>
                </a:moveTo>
                <a:lnTo>
                  <a:pt x="734428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1286" y="775398"/>
            <a:ext cx="122555" cy="12865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702563" y="906780"/>
            <a:ext cx="0" cy="5951855"/>
          </a:xfrm>
          <a:custGeom>
            <a:avLst/>
            <a:gdLst/>
            <a:ahLst/>
            <a:cxnLst/>
            <a:rect l="l" t="t" r="r" b="b"/>
            <a:pathLst>
              <a:path h="5951855">
                <a:moveTo>
                  <a:pt x="0" y="5951644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61" y="494537"/>
            <a:ext cx="7618095" cy="18415"/>
          </a:xfrm>
          <a:custGeom>
            <a:avLst/>
            <a:gdLst/>
            <a:ahLst/>
            <a:cxnLst/>
            <a:rect l="l" t="t" r="r" b="b"/>
            <a:pathLst>
              <a:path w="7618095" h="18415">
                <a:moveTo>
                  <a:pt x="0" y="0"/>
                </a:moveTo>
                <a:lnTo>
                  <a:pt x="7618095" y="18414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492490" y="515873"/>
            <a:ext cx="604520" cy="0"/>
          </a:xfrm>
          <a:custGeom>
            <a:avLst/>
            <a:gdLst/>
            <a:ahLst/>
            <a:cxnLst/>
            <a:rect l="l" t="t" r="r" b="b"/>
            <a:pathLst>
              <a:path w="604520">
                <a:moveTo>
                  <a:pt x="0" y="0"/>
                </a:moveTo>
                <a:lnTo>
                  <a:pt x="604265" y="0"/>
                </a:lnTo>
              </a:path>
            </a:pathLst>
          </a:custGeom>
          <a:ln w="19050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1732" y="988567"/>
            <a:ext cx="4745355" cy="356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D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047" y="6501229"/>
            <a:ext cx="133350" cy="120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B68150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‹#›</a:t>
            </a:fld>
            <a:endParaRPr spc="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8105" y="367029"/>
            <a:ext cx="68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Montserrat Medium"/>
                <a:cs typeface="Montserrat Medium"/>
              </a:rPr>
              <a:t>S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dirty="0">
                <a:latin typeface="Montserrat Medium"/>
                <a:cs typeface="Montserrat Medium"/>
              </a:rPr>
              <a:t>A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spc="-60" dirty="0">
                <a:latin typeface="Montserrat Medium"/>
                <a:cs typeface="Montserrat Medium"/>
              </a:rPr>
              <a:t>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2914" y="2058161"/>
            <a:ext cx="3048000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ON</a:t>
            </a:r>
            <a:r>
              <a:rPr sz="800" spc="17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DEATH</a:t>
            </a:r>
            <a:r>
              <a:rPr sz="800" spc="17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OF</a:t>
            </a:r>
            <a:r>
              <a:rPr sz="800" spc="15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JACK</a:t>
            </a:r>
            <a:r>
              <a:rPr sz="800" spc="17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CITIZEN</a:t>
            </a:r>
            <a:r>
              <a:rPr sz="800" spc="19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(Mrs</a:t>
            </a:r>
            <a:r>
              <a:rPr sz="800" spc="9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Jane</a:t>
            </a:r>
            <a:r>
              <a:rPr sz="800" spc="7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Citizen</a:t>
            </a:r>
            <a:r>
              <a:rPr sz="800" spc="7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still</a:t>
            </a:r>
            <a:r>
              <a:rPr sz="800" spc="11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D3841"/>
                </a:solidFill>
                <a:latin typeface="Montserrat"/>
                <a:cs typeface="Montserrat"/>
              </a:rPr>
              <a:t>alive)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Mr</a:t>
            </a:r>
            <a:r>
              <a:rPr spc="50" dirty="0"/>
              <a:t> </a:t>
            </a:r>
            <a:r>
              <a:rPr dirty="0"/>
              <a:t>Citizen</a:t>
            </a:r>
            <a:r>
              <a:rPr spc="85" dirty="0"/>
              <a:t> </a:t>
            </a:r>
            <a:r>
              <a:rPr dirty="0"/>
              <a:t>Estate</a:t>
            </a:r>
            <a:r>
              <a:rPr spc="90" dirty="0"/>
              <a:t> </a:t>
            </a:r>
            <a:r>
              <a:rPr dirty="0"/>
              <a:t>Plan</a:t>
            </a:r>
            <a:r>
              <a:rPr spc="70" dirty="0"/>
              <a:t> </a:t>
            </a:r>
            <a:r>
              <a:rPr spc="-10" dirty="0"/>
              <a:t>Flowchart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1427" y="785876"/>
            <a:ext cx="2060575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WEALTH</a:t>
            </a:r>
            <a:r>
              <a:rPr sz="750" b="1" spc="31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ORGANISATIONAL</a:t>
            </a:r>
            <a:r>
              <a:rPr sz="750" b="1" spc="35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PROGRAM</a:t>
            </a:r>
            <a:endParaRPr sz="750">
              <a:latin typeface="Montserrat SemiBold"/>
              <a:cs typeface="Montserrat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9939" y="3379470"/>
            <a:ext cx="87503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Investment</a:t>
            </a:r>
            <a:r>
              <a:rPr sz="550" spc="1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9711" y="3379470"/>
            <a:ext cx="38227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Residence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5278" y="5073777"/>
            <a:ext cx="375920" cy="212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69" marR="5080" indent="-40005">
              <a:lnSpc>
                <a:spcPct val="101699"/>
              </a:lnSpc>
              <a:spcBef>
                <a:spcPts val="100"/>
              </a:spcBef>
            </a:pPr>
            <a:r>
              <a:rPr sz="600" dirty="0">
                <a:solidFill>
                  <a:srgbClr val="B68150"/>
                </a:solidFill>
                <a:latin typeface="Montserrat"/>
                <a:cs typeface="Montserrat"/>
              </a:rPr>
              <a:t>Mrs</a:t>
            </a:r>
            <a:r>
              <a:rPr sz="600" spc="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spc="-20" dirty="0">
                <a:solidFill>
                  <a:srgbClr val="B68150"/>
                </a:solidFill>
                <a:latin typeface="Montserrat"/>
                <a:cs typeface="Montserrat"/>
              </a:rPr>
              <a:t>Jane</a:t>
            </a:r>
            <a:r>
              <a:rPr sz="600" spc="50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5342" y="3085846"/>
            <a:ext cx="802005" cy="118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MR</a:t>
            </a:r>
            <a:r>
              <a:rPr sz="600" b="1" spc="17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JACK</a:t>
            </a:r>
            <a:r>
              <a:rPr sz="600" b="1" spc="1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86985" y="2587498"/>
            <a:ext cx="433705" cy="434975"/>
            <a:chOff x="4586985" y="2587498"/>
            <a:chExt cx="433705" cy="434975"/>
          </a:xfrm>
        </p:grpSpPr>
        <p:sp>
          <p:nvSpPr>
            <p:cNvPr id="11" name="object 11"/>
            <p:cNvSpPr/>
            <p:nvPr/>
          </p:nvSpPr>
          <p:spPr>
            <a:xfrm>
              <a:off x="4593335" y="2593848"/>
              <a:ext cx="421005" cy="422275"/>
            </a:xfrm>
            <a:custGeom>
              <a:avLst/>
              <a:gdLst/>
              <a:ahLst/>
              <a:cxnLst/>
              <a:rect l="l" t="t" r="r" b="b"/>
              <a:pathLst>
                <a:path w="421004" h="422275">
                  <a:moveTo>
                    <a:pt x="0" y="211074"/>
                  </a:moveTo>
                  <a:lnTo>
                    <a:pt x="5551" y="162672"/>
                  </a:lnTo>
                  <a:lnTo>
                    <a:pt x="21367" y="118243"/>
                  </a:lnTo>
                  <a:lnTo>
                    <a:pt x="46186" y="79052"/>
                  </a:lnTo>
                  <a:lnTo>
                    <a:pt x="78750" y="46366"/>
                  </a:lnTo>
                  <a:lnTo>
                    <a:pt x="117798" y="21451"/>
                  </a:lnTo>
                  <a:lnTo>
                    <a:pt x="162072" y="5573"/>
                  </a:lnTo>
                  <a:lnTo>
                    <a:pt x="210312" y="0"/>
                  </a:lnTo>
                  <a:lnTo>
                    <a:pt x="258551" y="5573"/>
                  </a:lnTo>
                  <a:lnTo>
                    <a:pt x="302825" y="21451"/>
                  </a:lnTo>
                  <a:lnTo>
                    <a:pt x="341873" y="46366"/>
                  </a:lnTo>
                  <a:lnTo>
                    <a:pt x="374437" y="79052"/>
                  </a:lnTo>
                  <a:lnTo>
                    <a:pt x="399256" y="118243"/>
                  </a:lnTo>
                  <a:lnTo>
                    <a:pt x="415072" y="162672"/>
                  </a:lnTo>
                  <a:lnTo>
                    <a:pt x="420624" y="211074"/>
                  </a:lnTo>
                  <a:lnTo>
                    <a:pt x="415072" y="259475"/>
                  </a:lnTo>
                  <a:lnTo>
                    <a:pt x="399256" y="303904"/>
                  </a:lnTo>
                  <a:lnTo>
                    <a:pt x="374437" y="343095"/>
                  </a:lnTo>
                  <a:lnTo>
                    <a:pt x="341873" y="375781"/>
                  </a:lnTo>
                  <a:lnTo>
                    <a:pt x="302825" y="400696"/>
                  </a:lnTo>
                  <a:lnTo>
                    <a:pt x="258551" y="416574"/>
                  </a:lnTo>
                  <a:lnTo>
                    <a:pt x="210312" y="422148"/>
                  </a:lnTo>
                  <a:lnTo>
                    <a:pt x="162072" y="416574"/>
                  </a:lnTo>
                  <a:lnTo>
                    <a:pt x="117798" y="400696"/>
                  </a:lnTo>
                  <a:lnTo>
                    <a:pt x="78750" y="375781"/>
                  </a:lnTo>
                  <a:lnTo>
                    <a:pt x="46186" y="343095"/>
                  </a:lnTo>
                  <a:lnTo>
                    <a:pt x="21367" y="303904"/>
                  </a:lnTo>
                  <a:lnTo>
                    <a:pt x="5551" y="259475"/>
                  </a:lnTo>
                  <a:lnTo>
                    <a:pt x="0" y="211074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16064" y="2705407"/>
              <a:ext cx="179336" cy="187653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011036" y="3379470"/>
            <a:ext cx="1542415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Self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Managed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Superannuation</a:t>
            </a:r>
            <a:r>
              <a:rPr sz="550" spc="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Fund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0688" y="3379470"/>
            <a:ext cx="70866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Family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2596" y="3379470"/>
            <a:ext cx="780415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Business Trust</a:t>
            </a:r>
            <a:endParaRPr sz="550">
              <a:latin typeface="Montserrat"/>
              <a:cs typeface="Montserra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061461" y="3828288"/>
            <a:ext cx="3726815" cy="885190"/>
            <a:chOff x="3061461" y="3828288"/>
            <a:chExt cx="3726815" cy="885190"/>
          </a:xfrm>
        </p:grpSpPr>
        <p:sp>
          <p:nvSpPr>
            <p:cNvPr id="17" name="object 17"/>
            <p:cNvSpPr/>
            <p:nvPr/>
          </p:nvSpPr>
          <p:spPr>
            <a:xfrm>
              <a:off x="3063239" y="3828288"/>
              <a:ext cx="3718560" cy="272415"/>
            </a:xfrm>
            <a:custGeom>
              <a:avLst/>
              <a:gdLst/>
              <a:ahLst/>
              <a:cxnLst/>
              <a:rect l="l" t="t" r="r" b="b"/>
              <a:pathLst>
                <a:path w="3718559" h="272414">
                  <a:moveTo>
                    <a:pt x="0" y="269748"/>
                  </a:moveTo>
                  <a:lnTo>
                    <a:pt x="3718179" y="269748"/>
                  </a:lnTo>
                </a:path>
                <a:path w="3718559" h="272414">
                  <a:moveTo>
                    <a:pt x="4572" y="6095"/>
                  </a:moveTo>
                  <a:lnTo>
                    <a:pt x="4572" y="272288"/>
                  </a:lnTo>
                </a:path>
                <a:path w="3718559" h="272414">
                  <a:moveTo>
                    <a:pt x="1202436" y="0"/>
                  </a:moveTo>
                  <a:lnTo>
                    <a:pt x="1202436" y="266192"/>
                  </a:lnTo>
                </a:path>
                <a:path w="3718559" h="272414">
                  <a:moveTo>
                    <a:pt x="2345436" y="0"/>
                  </a:moveTo>
                  <a:lnTo>
                    <a:pt x="2345436" y="266192"/>
                  </a:lnTo>
                </a:path>
                <a:path w="3718559" h="272414">
                  <a:moveTo>
                    <a:pt x="3718560" y="4572"/>
                  </a:moveTo>
                  <a:lnTo>
                    <a:pt x="3718560" y="270763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57419" y="4101084"/>
              <a:ext cx="141605" cy="612775"/>
            </a:xfrm>
            <a:custGeom>
              <a:avLst/>
              <a:gdLst/>
              <a:ahLst/>
              <a:cxnLst/>
              <a:rect l="l" t="t" r="r" b="b"/>
              <a:pathLst>
                <a:path w="141604" h="612775">
                  <a:moveTo>
                    <a:pt x="8381" y="546227"/>
                  </a:moveTo>
                  <a:lnTo>
                    <a:pt x="4317" y="546735"/>
                  </a:lnTo>
                  <a:lnTo>
                    <a:pt x="2158" y="549402"/>
                  </a:lnTo>
                  <a:lnTo>
                    <a:pt x="0" y="552196"/>
                  </a:lnTo>
                  <a:lnTo>
                    <a:pt x="380" y="556133"/>
                  </a:lnTo>
                  <a:lnTo>
                    <a:pt x="3175" y="558419"/>
                  </a:lnTo>
                  <a:lnTo>
                    <a:pt x="70612" y="612394"/>
                  </a:lnTo>
                  <a:lnTo>
                    <a:pt x="80767" y="604266"/>
                  </a:lnTo>
                  <a:lnTo>
                    <a:pt x="64262" y="604266"/>
                  </a:lnTo>
                  <a:lnTo>
                    <a:pt x="64262" y="591083"/>
                  </a:lnTo>
                  <a:lnTo>
                    <a:pt x="11049" y="548513"/>
                  </a:lnTo>
                  <a:lnTo>
                    <a:pt x="8381" y="546227"/>
                  </a:lnTo>
                  <a:close/>
                </a:path>
                <a:path w="141604" h="612775">
                  <a:moveTo>
                    <a:pt x="64262" y="591083"/>
                  </a:moveTo>
                  <a:lnTo>
                    <a:pt x="64262" y="604266"/>
                  </a:lnTo>
                  <a:lnTo>
                    <a:pt x="76962" y="604266"/>
                  </a:lnTo>
                  <a:lnTo>
                    <a:pt x="76962" y="599313"/>
                  </a:lnTo>
                  <a:lnTo>
                    <a:pt x="66675" y="599313"/>
                  </a:lnTo>
                  <a:lnTo>
                    <a:pt x="70612" y="596163"/>
                  </a:lnTo>
                  <a:lnTo>
                    <a:pt x="64262" y="591083"/>
                  </a:lnTo>
                  <a:close/>
                </a:path>
                <a:path w="141604" h="612775">
                  <a:moveTo>
                    <a:pt x="132841" y="546227"/>
                  </a:moveTo>
                  <a:lnTo>
                    <a:pt x="130175" y="548513"/>
                  </a:lnTo>
                  <a:lnTo>
                    <a:pt x="76962" y="591083"/>
                  </a:lnTo>
                  <a:lnTo>
                    <a:pt x="76962" y="604266"/>
                  </a:lnTo>
                  <a:lnTo>
                    <a:pt x="80767" y="604266"/>
                  </a:lnTo>
                  <a:lnTo>
                    <a:pt x="138049" y="558419"/>
                  </a:lnTo>
                  <a:lnTo>
                    <a:pt x="140842" y="556133"/>
                  </a:lnTo>
                  <a:lnTo>
                    <a:pt x="141224" y="552196"/>
                  </a:lnTo>
                  <a:lnTo>
                    <a:pt x="139064" y="549402"/>
                  </a:lnTo>
                  <a:lnTo>
                    <a:pt x="136905" y="546735"/>
                  </a:lnTo>
                  <a:lnTo>
                    <a:pt x="132841" y="546227"/>
                  </a:lnTo>
                  <a:close/>
                </a:path>
                <a:path w="141604" h="612775">
                  <a:moveTo>
                    <a:pt x="70612" y="596163"/>
                  </a:moveTo>
                  <a:lnTo>
                    <a:pt x="66675" y="599313"/>
                  </a:lnTo>
                  <a:lnTo>
                    <a:pt x="74549" y="599313"/>
                  </a:lnTo>
                  <a:lnTo>
                    <a:pt x="70612" y="596163"/>
                  </a:lnTo>
                  <a:close/>
                </a:path>
                <a:path w="141604" h="612775">
                  <a:moveTo>
                    <a:pt x="76962" y="591083"/>
                  </a:moveTo>
                  <a:lnTo>
                    <a:pt x="70612" y="596163"/>
                  </a:lnTo>
                  <a:lnTo>
                    <a:pt x="74549" y="599313"/>
                  </a:lnTo>
                  <a:lnTo>
                    <a:pt x="76962" y="599313"/>
                  </a:lnTo>
                  <a:lnTo>
                    <a:pt x="76962" y="591083"/>
                  </a:lnTo>
                  <a:close/>
                </a:path>
                <a:path w="141604" h="612775">
                  <a:moveTo>
                    <a:pt x="76962" y="0"/>
                  </a:moveTo>
                  <a:lnTo>
                    <a:pt x="64262" y="0"/>
                  </a:lnTo>
                  <a:lnTo>
                    <a:pt x="64262" y="591083"/>
                  </a:lnTo>
                  <a:lnTo>
                    <a:pt x="70612" y="596163"/>
                  </a:lnTo>
                  <a:lnTo>
                    <a:pt x="76962" y="591083"/>
                  </a:lnTo>
                  <a:lnTo>
                    <a:pt x="7696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952491" y="4175505"/>
            <a:ext cx="1749425" cy="233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6220" marR="5080" indent="-224154">
              <a:lnSpc>
                <a:spcPct val="104600"/>
              </a:lnSpc>
              <a:spcBef>
                <a:spcPts val="95"/>
              </a:spcBef>
            </a:pP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Income</a:t>
            </a:r>
            <a:r>
              <a:rPr sz="650" i="1" spc="7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from</a:t>
            </a:r>
            <a:r>
              <a:rPr sz="650" i="1" spc="7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650" i="1" spc="1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Group</a:t>
            </a:r>
            <a:r>
              <a:rPr sz="650" i="1" spc="9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entities</a:t>
            </a:r>
            <a:r>
              <a:rPr sz="650" i="1" spc="114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spc="-25" dirty="0">
                <a:solidFill>
                  <a:srgbClr val="B68150"/>
                </a:solidFill>
                <a:latin typeface="Montserrat"/>
                <a:cs typeface="Montserrat"/>
              </a:rPr>
              <a:t>and</a:t>
            </a:r>
            <a:r>
              <a:rPr sz="650" i="1" spc="50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investments</a:t>
            </a:r>
            <a:r>
              <a:rPr sz="650" i="1" spc="114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directed</a:t>
            </a:r>
            <a:r>
              <a:rPr sz="650" i="1" spc="13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to</a:t>
            </a:r>
            <a:r>
              <a:rPr sz="650" i="1" spc="11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spc="-20" dirty="0">
                <a:solidFill>
                  <a:srgbClr val="B68150"/>
                </a:solidFill>
                <a:latin typeface="Montserrat"/>
                <a:cs typeface="Montserrat"/>
              </a:rPr>
              <a:t>Jane</a:t>
            </a:r>
            <a:endParaRPr sz="650">
              <a:latin typeface="Montserrat"/>
              <a:cs typeface="Montserra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39798" y="3834384"/>
            <a:ext cx="2674620" cy="1123950"/>
            <a:chOff x="1939798" y="3834384"/>
            <a:chExt cx="2674620" cy="1123950"/>
          </a:xfrm>
        </p:grpSpPr>
        <p:sp>
          <p:nvSpPr>
            <p:cNvPr id="21" name="object 21"/>
            <p:cNvSpPr/>
            <p:nvPr/>
          </p:nvSpPr>
          <p:spPr>
            <a:xfrm>
              <a:off x="1946148" y="3834384"/>
              <a:ext cx="0" cy="1050925"/>
            </a:xfrm>
            <a:custGeom>
              <a:avLst/>
              <a:gdLst/>
              <a:ahLst/>
              <a:cxnLst/>
              <a:rect l="l" t="t" r="r" b="b"/>
              <a:pathLst>
                <a:path h="1050925">
                  <a:moveTo>
                    <a:pt x="0" y="0"/>
                  </a:moveTo>
                  <a:lnTo>
                    <a:pt x="0" y="1050417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44624" y="4816856"/>
              <a:ext cx="2670175" cy="141605"/>
            </a:xfrm>
            <a:custGeom>
              <a:avLst/>
              <a:gdLst/>
              <a:ahLst/>
              <a:cxnLst/>
              <a:rect l="l" t="t" r="r" b="b"/>
              <a:pathLst>
                <a:path w="2670175" h="141604">
                  <a:moveTo>
                    <a:pt x="2653563" y="70612"/>
                  </a:moveTo>
                  <a:lnTo>
                    <a:pt x="2605913" y="130175"/>
                  </a:lnTo>
                  <a:lnTo>
                    <a:pt x="2603754" y="132842"/>
                  </a:lnTo>
                  <a:lnTo>
                    <a:pt x="2604262" y="136906"/>
                  </a:lnTo>
                  <a:lnTo>
                    <a:pt x="2606929" y="139065"/>
                  </a:lnTo>
                  <a:lnTo>
                    <a:pt x="2609723" y="141224"/>
                  </a:lnTo>
                  <a:lnTo>
                    <a:pt x="2613660" y="140843"/>
                  </a:lnTo>
                  <a:lnTo>
                    <a:pt x="2615818" y="138049"/>
                  </a:lnTo>
                  <a:lnTo>
                    <a:pt x="2664711" y="76962"/>
                  </a:lnTo>
                  <a:lnTo>
                    <a:pt x="2661666" y="76962"/>
                  </a:lnTo>
                  <a:lnTo>
                    <a:pt x="2661666" y="74549"/>
                  </a:lnTo>
                  <a:lnTo>
                    <a:pt x="2656713" y="74549"/>
                  </a:lnTo>
                  <a:lnTo>
                    <a:pt x="2653563" y="70612"/>
                  </a:lnTo>
                  <a:close/>
                </a:path>
                <a:path w="2670175" h="141604">
                  <a:moveTo>
                    <a:pt x="2648483" y="64262"/>
                  </a:moveTo>
                  <a:lnTo>
                    <a:pt x="0" y="64262"/>
                  </a:lnTo>
                  <a:lnTo>
                    <a:pt x="0" y="76962"/>
                  </a:lnTo>
                  <a:lnTo>
                    <a:pt x="2648483" y="76962"/>
                  </a:lnTo>
                  <a:lnTo>
                    <a:pt x="2653563" y="70612"/>
                  </a:lnTo>
                  <a:lnTo>
                    <a:pt x="2648483" y="64262"/>
                  </a:lnTo>
                  <a:close/>
                </a:path>
                <a:path w="2670175" h="141604">
                  <a:moveTo>
                    <a:pt x="2664711" y="64262"/>
                  </a:moveTo>
                  <a:lnTo>
                    <a:pt x="2661666" y="64262"/>
                  </a:lnTo>
                  <a:lnTo>
                    <a:pt x="2661666" y="76962"/>
                  </a:lnTo>
                  <a:lnTo>
                    <a:pt x="2664711" y="76962"/>
                  </a:lnTo>
                  <a:lnTo>
                    <a:pt x="2669793" y="70612"/>
                  </a:lnTo>
                  <a:lnTo>
                    <a:pt x="2664711" y="64262"/>
                  </a:lnTo>
                  <a:close/>
                </a:path>
                <a:path w="2670175" h="141604">
                  <a:moveTo>
                    <a:pt x="2656713" y="66675"/>
                  </a:moveTo>
                  <a:lnTo>
                    <a:pt x="2653563" y="70612"/>
                  </a:lnTo>
                  <a:lnTo>
                    <a:pt x="2656713" y="74549"/>
                  </a:lnTo>
                  <a:lnTo>
                    <a:pt x="2656713" y="66675"/>
                  </a:lnTo>
                  <a:close/>
                </a:path>
                <a:path w="2670175" h="141604">
                  <a:moveTo>
                    <a:pt x="2661666" y="66675"/>
                  </a:moveTo>
                  <a:lnTo>
                    <a:pt x="2656713" y="66675"/>
                  </a:lnTo>
                  <a:lnTo>
                    <a:pt x="2656713" y="74549"/>
                  </a:lnTo>
                  <a:lnTo>
                    <a:pt x="2661666" y="74549"/>
                  </a:lnTo>
                  <a:lnTo>
                    <a:pt x="2661666" y="66675"/>
                  </a:lnTo>
                  <a:close/>
                </a:path>
                <a:path w="2670175" h="141604">
                  <a:moveTo>
                    <a:pt x="2609723" y="0"/>
                  </a:moveTo>
                  <a:lnTo>
                    <a:pt x="2606929" y="2159"/>
                  </a:lnTo>
                  <a:lnTo>
                    <a:pt x="2604262" y="4318"/>
                  </a:lnTo>
                  <a:lnTo>
                    <a:pt x="2603754" y="8382"/>
                  </a:lnTo>
                  <a:lnTo>
                    <a:pt x="2605913" y="11049"/>
                  </a:lnTo>
                  <a:lnTo>
                    <a:pt x="2653563" y="70612"/>
                  </a:lnTo>
                  <a:lnTo>
                    <a:pt x="2656713" y="66675"/>
                  </a:lnTo>
                  <a:lnTo>
                    <a:pt x="2661666" y="66675"/>
                  </a:lnTo>
                  <a:lnTo>
                    <a:pt x="2661666" y="64262"/>
                  </a:lnTo>
                  <a:lnTo>
                    <a:pt x="2664711" y="64262"/>
                  </a:lnTo>
                  <a:lnTo>
                    <a:pt x="2615818" y="3175"/>
                  </a:lnTo>
                  <a:lnTo>
                    <a:pt x="2613660" y="381"/>
                  </a:lnTo>
                  <a:lnTo>
                    <a:pt x="2609723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423541" y="4948808"/>
            <a:ext cx="1559560" cy="130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Jane</a:t>
            </a:r>
            <a:r>
              <a:rPr sz="650" i="1" spc="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has</a:t>
            </a:r>
            <a:r>
              <a:rPr sz="650" i="1" spc="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a</a:t>
            </a:r>
            <a:r>
              <a:rPr sz="650" i="1" spc="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life</a:t>
            </a:r>
            <a:r>
              <a:rPr sz="650" i="1" spc="7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interest</a:t>
            </a:r>
            <a:r>
              <a:rPr sz="650" i="1" spc="6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</a:t>
            </a:r>
            <a:r>
              <a:rPr sz="650" i="1" spc="7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spc="-10" dirty="0">
                <a:solidFill>
                  <a:srgbClr val="B68150"/>
                </a:solidFill>
                <a:latin typeface="Montserrat"/>
                <a:cs typeface="Montserrat"/>
              </a:rPr>
              <a:t>residence</a:t>
            </a:r>
            <a:endParaRPr sz="650">
              <a:latin typeface="Montserrat"/>
              <a:cs typeface="Montserra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93519" y="213817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547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3896" y="3590295"/>
            <a:ext cx="157833" cy="166129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13899" y="3584648"/>
            <a:ext cx="307917" cy="17553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20907" y="3584648"/>
            <a:ext cx="308393" cy="175538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60859" y="3584648"/>
            <a:ext cx="307917" cy="17553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62762" y="3588530"/>
            <a:ext cx="171858" cy="160441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01285" y="4762246"/>
            <a:ext cx="253491" cy="253492"/>
          </a:xfrm>
          <a:prstGeom prst="rect">
            <a:avLst/>
          </a:prstGeom>
        </p:spPr>
      </p:pic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1</a:t>
            </a:fld>
            <a:endParaRPr spc="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8105" y="367029"/>
            <a:ext cx="68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Montserrat Medium"/>
                <a:cs typeface="Montserrat Medium"/>
              </a:rPr>
              <a:t>S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dirty="0">
                <a:latin typeface="Montserrat Medium"/>
                <a:cs typeface="Montserrat Medium"/>
              </a:rPr>
              <a:t>A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spc="-60" dirty="0">
                <a:latin typeface="Montserrat Medium"/>
                <a:cs typeface="Montserrat Medium"/>
              </a:rPr>
              <a:t>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2914" y="2058161"/>
            <a:ext cx="3110230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ON</a:t>
            </a:r>
            <a:r>
              <a:rPr sz="800" spc="21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DEATH</a:t>
            </a:r>
            <a:r>
              <a:rPr sz="800" spc="21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OF</a:t>
            </a:r>
            <a:r>
              <a:rPr sz="800" spc="204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JANE</a:t>
            </a:r>
            <a:r>
              <a:rPr sz="800" spc="229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CITIZEN</a:t>
            </a:r>
            <a:r>
              <a:rPr sz="800" spc="22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(Mr</a:t>
            </a:r>
            <a:r>
              <a:rPr sz="800" spc="21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Jack</a:t>
            </a:r>
            <a:r>
              <a:rPr sz="800" spc="22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Citizen</a:t>
            </a:r>
            <a:r>
              <a:rPr sz="800" spc="204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still</a:t>
            </a:r>
            <a:r>
              <a:rPr sz="800" spc="24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D3841"/>
                </a:solidFill>
                <a:latin typeface="Montserrat"/>
                <a:cs typeface="Montserrat"/>
              </a:rPr>
              <a:t>alive)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Mrs</a:t>
            </a:r>
            <a:r>
              <a:rPr spc="50" dirty="0"/>
              <a:t> </a:t>
            </a:r>
            <a:r>
              <a:rPr dirty="0"/>
              <a:t>Citizen</a:t>
            </a:r>
            <a:r>
              <a:rPr spc="110" dirty="0"/>
              <a:t> </a:t>
            </a:r>
            <a:r>
              <a:rPr dirty="0"/>
              <a:t>Estate</a:t>
            </a:r>
            <a:r>
              <a:rPr spc="85" dirty="0"/>
              <a:t> </a:t>
            </a:r>
            <a:r>
              <a:rPr dirty="0"/>
              <a:t>Plan</a:t>
            </a:r>
            <a:r>
              <a:rPr spc="90" dirty="0"/>
              <a:t> </a:t>
            </a:r>
            <a:r>
              <a:rPr spc="-10" dirty="0"/>
              <a:t>Flowchart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1427" y="785876"/>
            <a:ext cx="2060575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WEALTH</a:t>
            </a:r>
            <a:r>
              <a:rPr sz="750" b="1" spc="31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ORGANISATIONAL</a:t>
            </a:r>
            <a:r>
              <a:rPr sz="750" b="1" spc="35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PROGRAM</a:t>
            </a:r>
            <a:endParaRPr sz="750">
              <a:latin typeface="Montserrat SemiBold"/>
              <a:cs typeface="Montserrat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9939" y="3379470"/>
            <a:ext cx="87503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Investment</a:t>
            </a:r>
            <a:r>
              <a:rPr sz="550" spc="1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9711" y="3379470"/>
            <a:ext cx="38227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Residence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69663" y="5073777"/>
            <a:ext cx="328295" cy="212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" marR="5080" indent="-15240">
              <a:lnSpc>
                <a:spcPct val="101699"/>
              </a:lnSpc>
              <a:spcBef>
                <a:spcPts val="100"/>
              </a:spcBef>
            </a:pPr>
            <a:r>
              <a:rPr sz="600" dirty="0">
                <a:solidFill>
                  <a:srgbClr val="B68150"/>
                </a:solidFill>
                <a:latin typeface="Montserrat"/>
                <a:cs typeface="Montserrat"/>
              </a:rPr>
              <a:t>Mr</a:t>
            </a:r>
            <a:r>
              <a:rPr sz="600" spc="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spc="-20" dirty="0">
                <a:solidFill>
                  <a:srgbClr val="B68150"/>
                </a:solidFill>
                <a:latin typeface="Montserrat"/>
                <a:cs typeface="Montserrat"/>
              </a:rPr>
              <a:t>Jack</a:t>
            </a:r>
            <a:r>
              <a:rPr sz="600" spc="50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67910" y="3085846"/>
            <a:ext cx="856615" cy="118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MRS</a:t>
            </a:r>
            <a:r>
              <a:rPr sz="600" b="1" spc="18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JANE</a:t>
            </a:r>
            <a:r>
              <a:rPr sz="600" b="1" spc="17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86985" y="2587498"/>
            <a:ext cx="433705" cy="434975"/>
            <a:chOff x="4586985" y="2587498"/>
            <a:chExt cx="433705" cy="434975"/>
          </a:xfrm>
        </p:grpSpPr>
        <p:sp>
          <p:nvSpPr>
            <p:cNvPr id="11" name="object 11"/>
            <p:cNvSpPr/>
            <p:nvPr/>
          </p:nvSpPr>
          <p:spPr>
            <a:xfrm>
              <a:off x="4593335" y="2593848"/>
              <a:ext cx="421005" cy="422275"/>
            </a:xfrm>
            <a:custGeom>
              <a:avLst/>
              <a:gdLst/>
              <a:ahLst/>
              <a:cxnLst/>
              <a:rect l="l" t="t" r="r" b="b"/>
              <a:pathLst>
                <a:path w="421004" h="422275">
                  <a:moveTo>
                    <a:pt x="0" y="211074"/>
                  </a:moveTo>
                  <a:lnTo>
                    <a:pt x="5551" y="162672"/>
                  </a:lnTo>
                  <a:lnTo>
                    <a:pt x="21367" y="118243"/>
                  </a:lnTo>
                  <a:lnTo>
                    <a:pt x="46186" y="79052"/>
                  </a:lnTo>
                  <a:lnTo>
                    <a:pt x="78750" y="46366"/>
                  </a:lnTo>
                  <a:lnTo>
                    <a:pt x="117798" y="21451"/>
                  </a:lnTo>
                  <a:lnTo>
                    <a:pt x="162072" y="5573"/>
                  </a:lnTo>
                  <a:lnTo>
                    <a:pt x="210312" y="0"/>
                  </a:lnTo>
                  <a:lnTo>
                    <a:pt x="258551" y="5573"/>
                  </a:lnTo>
                  <a:lnTo>
                    <a:pt x="302825" y="21451"/>
                  </a:lnTo>
                  <a:lnTo>
                    <a:pt x="341873" y="46366"/>
                  </a:lnTo>
                  <a:lnTo>
                    <a:pt x="374437" y="79052"/>
                  </a:lnTo>
                  <a:lnTo>
                    <a:pt x="399256" y="118243"/>
                  </a:lnTo>
                  <a:lnTo>
                    <a:pt x="415072" y="162672"/>
                  </a:lnTo>
                  <a:lnTo>
                    <a:pt x="420624" y="211074"/>
                  </a:lnTo>
                  <a:lnTo>
                    <a:pt x="415072" y="259475"/>
                  </a:lnTo>
                  <a:lnTo>
                    <a:pt x="399256" y="303904"/>
                  </a:lnTo>
                  <a:lnTo>
                    <a:pt x="374437" y="343095"/>
                  </a:lnTo>
                  <a:lnTo>
                    <a:pt x="341873" y="375781"/>
                  </a:lnTo>
                  <a:lnTo>
                    <a:pt x="302825" y="400696"/>
                  </a:lnTo>
                  <a:lnTo>
                    <a:pt x="258551" y="416574"/>
                  </a:lnTo>
                  <a:lnTo>
                    <a:pt x="210312" y="422148"/>
                  </a:lnTo>
                  <a:lnTo>
                    <a:pt x="162072" y="416574"/>
                  </a:lnTo>
                  <a:lnTo>
                    <a:pt x="117798" y="400696"/>
                  </a:lnTo>
                  <a:lnTo>
                    <a:pt x="78750" y="375781"/>
                  </a:lnTo>
                  <a:lnTo>
                    <a:pt x="46186" y="343095"/>
                  </a:lnTo>
                  <a:lnTo>
                    <a:pt x="21367" y="303904"/>
                  </a:lnTo>
                  <a:lnTo>
                    <a:pt x="5551" y="259475"/>
                  </a:lnTo>
                  <a:lnTo>
                    <a:pt x="0" y="211074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23907" y="2713566"/>
              <a:ext cx="162110" cy="179494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6011036" y="3379470"/>
            <a:ext cx="1542415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Self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Managed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Superannuation</a:t>
            </a:r>
            <a:r>
              <a:rPr sz="550" spc="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Fund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0688" y="3379470"/>
            <a:ext cx="70866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Family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22596" y="3379470"/>
            <a:ext cx="780415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Business Trust</a:t>
            </a:r>
            <a:endParaRPr sz="550">
              <a:latin typeface="Montserrat"/>
              <a:cs typeface="Montserra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061461" y="3828288"/>
            <a:ext cx="3726815" cy="885190"/>
            <a:chOff x="3061461" y="3828288"/>
            <a:chExt cx="3726815" cy="885190"/>
          </a:xfrm>
        </p:grpSpPr>
        <p:sp>
          <p:nvSpPr>
            <p:cNvPr id="17" name="object 17"/>
            <p:cNvSpPr/>
            <p:nvPr/>
          </p:nvSpPr>
          <p:spPr>
            <a:xfrm>
              <a:off x="3063239" y="3828288"/>
              <a:ext cx="3718560" cy="272415"/>
            </a:xfrm>
            <a:custGeom>
              <a:avLst/>
              <a:gdLst/>
              <a:ahLst/>
              <a:cxnLst/>
              <a:rect l="l" t="t" r="r" b="b"/>
              <a:pathLst>
                <a:path w="3718559" h="272414">
                  <a:moveTo>
                    <a:pt x="0" y="269748"/>
                  </a:moveTo>
                  <a:lnTo>
                    <a:pt x="3718179" y="269748"/>
                  </a:lnTo>
                </a:path>
                <a:path w="3718559" h="272414">
                  <a:moveTo>
                    <a:pt x="4572" y="6095"/>
                  </a:moveTo>
                  <a:lnTo>
                    <a:pt x="4572" y="272288"/>
                  </a:lnTo>
                </a:path>
                <a:path w="3718559" h="272414">
                  <a:moveTo>
                    <a:pt x="1202436" y="0"/>
                  </a:moveTo>
                  <a:lnTo>
                    <a:pt x="1202436" y="266192"/>
                  </a:lnTo>
                </a:path>
                <a:path w="3718559" h="272414">
                  <a:moveTo>
                    <a:pt x="2345436" y="0"/>
                  </a:moveTo>
                  <a:lnTo>
                    <a:pt x="2345436" y="266192"/>
                  </a:lnTo>
                </a:path>
                <a:path w="3718559" h="272414">
                  <a:moveTo>
                    <a:pt x="3718560" y="4572"/>
                  </a:moveTo>
                  <a:lnTo>
                    <a:pt x="3718560" y="270763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57419" y="4101084"/>
              <a:ext cx="141605" cy="612775"/>
            </a:xfrm>
            <a:custGeom>
              <a:avLst/>
              <a:gdLst/>
              <a:ahLst/>
              <a:cxnLst/>
              <a:rect l="l" t="t" r="r" b="b"/>
              <a:pathLst>
                <a:path w="141604" h="612775">
                  <a:moveTo>
                    <a:pt x="8381" y="546227"/>
                  </a:moveTo>
                  <a:lnTo>
                    <a:pt x="4317" y="546735"/>
                  </a:lnTo>
                  <a:lnTo>
                    <a:pt x="2158" y="549402"/>
                  </a:lnTo>
                  <a:lnTo>
                    <a:pt x="0" y="552196"/>
                  </a:lnTo>
                  <a:lnTo>
                    <a:pt x="380" y="556133"/>
                  </a:lnTo>
                  <a:lnTo>
                    <a:pt x="3175" y="558419"/>
                  </a:lnTo>
                  <a:lnTo>
                    <a:pt x="70612" y="612394"/>
                  </a:lnTo>
                  <a:lnTo>
                    <a:pt x="80767" y="604266"/>
                  </a:lnTo>
                  <a:lnTo>
                    <a:pt x="64262" y="604266"/>
                  </a:lnTo>
                  <a:lnTo>
                    <a:pt x="64262" y="591083"/>
                  </a:lnTo>
                  <a:lnTo>
                    <a:pt x="11049" y="548513"/>
                  </a:lnTo>
                  <a:lnTo>
                    <a:pt x="8381" y="546227"/>
                  </a:lnTo>
                  <a:close/>
                </a:path>
                <a:path w="141604" h="612775">
                  <a:moveTo>
                    <a:pt x="64262" y="591083"/>
                  </a:moveTo>
                  <a:lnTo>
                    <a:pt x="64262" y="604266"/>
                  </a:lnTo>
                  <a:lnTo>
                    <a:pt x="76962" y="604266"/>
                  </a:lnTo>
                  <a:lnTo>
                    <a:pt x="76962" y="599313"/>
                  </a:lnTo>
                  <a:lnTo>
                    <a:pt x="66675" y="599313"/>
                  </a:lnTo>
                  <a:lnTo>
                    <a:pt x="70612" y="596163"/>
                  </a:lnTo>
                  <a:lnTo>
                    <a:pt x="64262" y="591083"/>
                  </a:lnTo>
                  <a:close/>
                </a:path>
                <a:path w="141604" h="612775">
                  <a:moveTo>
                    <a:pt x="132841" y="546227"/>
                  </a:moveTo>
                  <a:lnTo>
                    <a:pt x="130175" y="548513"/>
                  </a:lnTo>
                  <a:lnTo>
                    <a:pt x="76962" y="591083"/>
                  </a:lnTo>
                  <a:lnTo>
                    <a:pt x="76962" y="604266"/>
                  </a:lnTo>
                  <a:lnTo>
                    <a:pt x="80767" y="604266"/>
                  </a:lnTo>
                  <a:lnTo>
                    <a:pt x="138049" y="558419"/>
                  </a:lnTo>
                  <a:lnTo>
                    <a:pt x="140842" y="556133"/>
                  </a:lnTo>
                  <a:lnTo>
                    <a:pt x="141224" y="552196"/>
                  </a:lnTo>
                  <a:lnTo>
                    <a:pt x="139064" y="549402"/>
                  </a:lnTo>
                  <a:lnTo>
                    <a:pt x="136905" y="546735"/>
                  </a:lnTo>
                  <a:lnTo>
                    <a:pt x="132841" y="546227"/>
                  </a:lnTo>
                  <a:close/>
                </a:path>
                <a:path w="141604" h="612775">
                  <a:moveTo>
                    <a:pt x="70612" y="596163"/>
                  </a:moveTo>
                  <a:lnTo>
                    <a:pt x="66675" y="599313"/>
                  </a:lnTo>
                  <a:lnTo>
                    <a:pt x="74549" y="599313"/>
                  </a:lnTo>
                  <a:lnTo>
                    <a:pt x="70612" y="596163"/>
                  </a:lnTo>
                  <a:close/>
                </a:path>
                <a:path w="141604" h="612775">
                  <a:moveTo>
                    <a:pt x="76962" y="591083"/>
                  </a:moveTo>
                  <a:lnTo>
                    <a:pt x="70612" y="596163"/>
                  </a:lnTo>
                  <a:lnTo>
                    <a:pt x="74549" y="599313"/>
                  </a:lnTo>
                  <a:lnTo>
                    <a:pt x="76962" y="599313"/>
                  </a:lnTo>
                  <a:lnTo>
                    <a:pt x="76962" y="591083"/>
                  </a:lnTo>
                  <a:close/>
                </a:path>
                <a:path w="141604" h="612775">
                  <a:moveTo>
                    <a:pt x="76962" y="0"/>
                  </a:moveTo>
                  <a:lnTo>
                    <a:pt x="64262" y="0"/>
                  </a:lnTo>
                  <a:lnTo>
                    <a:pt x="64262" y="591083"/>
                  </a:lnTo>
                  <a:lnTo>
                    <a:pt x="70612" y="596163"/>
                  </a:lnTo>
                  <a:lnTo>
                    <a:pt x="76962" y="591083"/>
                  </a:lnTo>
                  <a:lnTo>
                    <a:pt x="7696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952491" y="4175505"/>
            <a:ext cx="1749425" cy="2336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2570" marR="5080" indent="-230504">
              <a:lnSpc>
                <a:spcPct val="104600"/>
              </a:lnSpc>
              <a:spcBef>
                <a:spcPts val="95"/>
              </a:spcBef>
            </a:pP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Income</a:t>
            </a:r>
            <a:r>
              <a:rPr sz="650" i="1" spc="7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from</a:t>
            </a:r>
            <a:r>
              <a:rPr sz="650" i="1" spc="7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650" i="1" spc="1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Group</a:t>
            </a:r>
            <a:r>
              <a:rPr sz="650" i="1" spc="9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entities</a:t>
            </a:r>
            <a:r>
              <a:rPr sz="650" i="1" spc="114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spc="-25" dirty="0">
                <a:solidFill>
                  <a:srgbClr val="B68150"/>
                </a:solidFill>
                <a:latin typeface="Montserrat"/>
                <a:cs typeface="Montserrat"/>
              </a:rPr>
              <a:t>and</a:t>
            </a:r>
            <a:r>
              <a:rPr sz="650" i="1" spc="50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investments</a:t>
            </a:r>
            <a:r>
              <a:rPr sz="650" i="1" spc="114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directed</a:t>
            </a:r>
            <a:r>
              <a:rPr sz="650" i="1" spc="13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to</a:t>
            </a:r>
            <a:r>
              <a:rPr sz="650" i="1" spc="11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spc="-20" dirty="0">
                <a:solidFill>
                  <a:srgbClr val="B68150"/>
                </a:solidFill>
                <a:latin typeface="Montserrat"/>
                <a:cs typeface="Montserrat"/>
              </a:rPr>
              <a:t>Jack</a:t>
            </a:r>
            <a:endParaRPr sz="650">
              <a:latin typeface="Montserrat"/>
              <a:cs typeface="Montserra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39798" y="3834384"/>
            <a:ext cx="2674620" cy="1123950"/>
            <a:chOff x="1939798" y="3834384"/>
            <a:chExt cx="2674620" cy="1123950"/>
          </a:xfrm>
        </p:grpSpPr>
        <p:sp>
          <p:nvSpPr>
            <p:cNvPr id="21" name="object 21"/>
            <p:cNvSpPr/>
            <p:nvPr/>
          </p:nvSpPr>
          <p:spPr>
            <a:xfrm>
              <a:off x="1946148" y="3834384"/>
              <a:ext cx="0" cy="1050925"/>
            </a:xfrm>
            <a:custGeom>
              <a:avLst/>
              <a:gdLst/>
              <a:ahLst/>
              <a:cxnLst/>
              <a:rect l="l" t="t" r="r" b="b"/>
              <a:pathLst>
                <a:path h="1050925">
                  <a:moveTo>
                    <a:pt x="0" y="0"/>
                  </a:moveTo>
                  <a:lnTo>
                    <a:pt x="0" y="1050417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944624" y="4816856"/>
              <a:ext cx="2670175" cy="141605"/>
            </a:xfrm>
            <a:custGeom>
              <a:avLst/>
              <a:gdLst/>
              <a:ahLst/>
              <a:cxnLst/>
              <a:rect l="l" t="t" r="r" b="b"/>
              <a:pathLst>
                <a:path w="2670175" h="141604">
                  <a:moveTo>
                    <a:pt x="2653563" y="70612"/>
                  </a:moveTo>
                  <a:lnTo>
                    <a:pt x="2605913" y="130175"/>
                  </a:lnTo>
                  <a:lnTo>
                    <a:pt x="2603754" y="132842"/>
                  </a:lnTo>
                  <a:lnTo>
                    <a:pt x="2604262" y="136906"/>
                  </a:lnTo>
                  <a:lnTo>
                    <a:pt x="2606929" y="139065"/>
                  </a:lnTo>
                  <a:lnTo>
                    <a:pt x="2609723" y="141224"/>
                  </a:lnTo>
                  <a:lnTo>
                    <a:pt x="2613660" y="140843"/>
                  </a:lnTo>
                  <a:lnTo>
                    <a:pt x="2615818" y="138049"/>
                  </a:lnTo>
                  <a:lnTo>
                    <a:pt x="2664711" y="76962"/>
                  </a:lnTo>
                  <a:lnTo>
                    <a:pt x="2661666" y="76962"/>
                  </a:lnTo>
                  <a:lnTo>
                    <a:pt x="2661666" y="74549"/>
                  </a:lnTo>
                  <a:lnTo>
                    <a:pt x="2656713" y="74549"/>
                  </a:lnTo>
                  <a:lnTo>
                    <a:pt x="2653563" y="70612"/>
                  </a:lnTo>
                  <a:close/>
                </a:path>
                <a:path w="2670175" h="141604">
                  <a:moveTo>
                    <a:pt x="2648483" y="64262"/>
                  </a:moveTo>
                  <a:lnTo>
                    <a:pt x="0" y="64262"/>
                  </a:lnTo>
                  <a:lnTo>
                    <a:pt x="0" y="76962"/>
                  </a:lnTo>
                  <a:lnTo>
                    <a:pt x="2648483" y="76962"/>
                  </a:lnTo>
                  <a:lnTo>
                    <a:pt x="2653563" y="70612"/>
                  </a:lnTo>
                  <a:lnTo>
                    <a:pt x="2648483" y="64262"/>
                  </a:lnTo>
                  <a:close/>
                </a:path>
                <a:path w="2670175" h="141604">
                  <a:moveTo>
                    <a:pt x="2664711" y="64262"/>
                  </a:moveTo>
                  <a:lnTo>
                    <a:pt x="2661666" y="64262"/>
                  </a:lnTo>
                  <a:lnTo>
                    <a:pt x="2661666" y="76962"/>
                  </a:lnTo>
                  <a:lnTo>
                    <a:pt x="2664711" y="76962"/>
                  </a:lnTo>
                  <a:lnTo>
                    <a:pt x="2669793" y="70612"/>
                  </a:lnTo>
                  <a:lnTo>
                    <a:pt x="2664711" y="64262"/>
                  </a:lnTo>
                  <a:close/>
                </a:path>
                <a:path w="2670175" h="141604">
                  <a:moveTo>
                    <a:pt x="2656713" y="66675"/>
                  </a:moveTo>
                  <a:lnTo>
                    <a:pt x="2653563" y="70612"/>
                  </a:lnTo>
                  <a:lnTo>
                    <a:pt x="2656713" y="74549"/>
                  </a:lnTo>
                  <a:lnTo>
                    <a:pt x="2656713" y="66675"/>
                  </a:lnTo>
                  <a:close/>
                </a:path>
                <a:path w="2670175" h="141604">
                  <a:moveTo>
                    <a:pt x="2661666" y="66675"/>
                  </a:moveTo>
                  <a:lnTo>
                    <a:pt x="2656713" y="66675"/>
                  </a:lnTo>
                  <a:lnTo>
                    <a:pt x="2656713" y="74549"/>
                  </a:lnTo>
                  <a:lnTo>
                    <a:pt x="2661666" y="74549"/>
                  </a:lnTo>
                  <a:lnTo>
                    <a:pt x="2661666" y="66675"/>
                  </a:lnTo>
                  <a:close/>
                </a:path>
                <a:path w="2670175" h="141604">
                  <a:moveTo>
                    <a:pt x="2609723" y="0"/>
                  </a:moveTo>
                  <a:lnTo>
                    <a:pt x="2606929" y="2159"/>
                  </a:lnTo>
                  <a:lnTo>
                    <a:pt x="2604262" y="4318"/>
                  </a:lnTo>
                  <a:lnTo>
                    <a:pt x="2603754" y="8382"/>
                  </a:lnTo>
                  <a:lnTo>
                    <a:pt x="2605913" y="11049"/>
                  </a:lnTo>
                  <a:lnTo>
                    <a:pt x="2653563" y="70612"/>
                  </a:lnTo>
                  <a:lnTo>
                    <a:pt x="2656713" y="66675"/>
                  </a:lnTo>
                  <a:lnTo>
                    <a:pt x="2661666" y="66675"/>
                  </a:lnTo>
                  <a:lnTo>
                    <a:pt x="2661666" y="64262"/>
                  </a:lnTo>
                  <a:lnTo>
                    <a:pt x="2664711" y="64262"/>
                  </a:lnTo>
                  <a:lnTo>
                    <a:pt x="2615818" y="3175"/>
                  </a:lnTo>
                  <a:lnTo>
                    <a:pt x="2613660" y="381"/>
                  </a:lnTo>
                  <a:lnTo>
                    <a:pt x="2609723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428113" y="4948808"/>
            <a:ext cx="1549400" cy="130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Jack</a:t>
            </a:r>
            <a:r>
              <a:rPr sz="650" i="1" spc="3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has</a:t>
            </a:r>
            <a:r>
              <a:rPr sz="650" i="1" spc="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a</a:t>
            </a:r>
            <a:r>
              <a:rPr sz="650" i="1" spc="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life</a:t>
            </a:r>
            <a:r>
              <a:rPr sz="650" i="1" spc="7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interest</a:t>
            </a:r>
            <a:r>
              <a:rPr sz="650" i="1" spc="6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dirty="0">
                <a:solidFill>
                  <a:srgbClr val="B68150"/>
                </a:solidFill>
                <a:latin typeface="Montserrat"/>
                <a:cs typeface="Montserrat"/>
              </a:rPr>
              <a:t>in</a:t>
            </a:r>
            <a:r>
              <a:rPr sz="650" i="1" spc="6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50" i="1" spc="-10" dirty="0">
                <a:solidFill>
                  <a:srgbClr val="B68150"/>
                </a:solidFill>
                <a:latin typeface="Montserrat"/>
                <a:cs typeface="Montserrat"/>
              </a:rPr>
              <a:t>residence</a:t>
            </a:r>
            <a:endParaRPr sz="650">
              <a:latin typeface="Montserrat"/>
              <a:cs typeface="Montserra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93519" y="213817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547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03896" y="3590295"/>
            <a:ext cx="157833" cy="166129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13899" y="3584648"/>
            <a:ext cx="307917" cy="17553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20907" y="3584648"/>
            <a:ext cx="308393" cy="175538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60859" y="3584648"/>
            <a:ext cx="307917" cy="175538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62762" y="3588530"/>
            <a:ext cx="171858" cy="160441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4701285" y="4762246"/>
            <a:ext cx="254000" cy="254000"/>
            <a:chOff x="4701285" y="4762246"/>
            <a:chExt cx="254000" cy="254000"/>
          </a:xfrm>
        </p:grpSpPr>
        <p:sp>
          <p:nvSpPr>
            <p:cNvPr id="31" name="object 31"/>
            <p:cNvSpPr/>
            <p:nvPr/>
          </p:nvSpPr>
          <p:spPr>
            <a:xfrm>
              <a:off x="4707635" y="4768596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>
                  <a:moveTo>
                    <a:pt x="0" y="120395"/>
                  </a:moveTo>
                  <a:lnTo>
                    <a:pt x="9453" y="73509"/>
                  </a:lnTo>
                  <a:lnTo>
                    <a:pt x="35242" y="35242"/>
                  </a:lnTo>
                  <a:lnTo>
                    <a:pt x="73509" y="9453"/>
                  </a:lnTo>
                  <a:lnTo>
                    <a:pt x="120396" y="0"/>
                  </a:lnTo>
                  <a:lnTo>
                    <a:pt x="167282" y="9453"/>
                  </a:lnTo>
                  <a:lnTo>
                    <a:pt x="205549" y="35242"/>
                  </a:lnTo>
                  <a:lnTo>
                    <a:pt x="231338" y="73509"/>
                  </a:lnTo>
                  <a:lnTo>
                    <a:pt x="240791" y="120395"/>
                  </a:lnTo>
                  <a:lnTo>
                    <a:pt x="231338" y="167282"/>
                  </a:lnTo>
                  <a:lnTo>
                    <a:pt x="205549" y="205549"/>
                  </a:lnTo>
                  <a:lnTo>
                    <a:pt x="167282" y="231338"/>
                  </a:lnTo>
                  <a:lnTo>
                    <a:pt x="120396" y="240791"/>
                  </a:lnTo>
                  <a:lnTo>
                    <a:pt x="73509" y="231338"/>
                  </a:lnTo>
                  <a:lnTo>
                    <a:pt x="35242" y="205549"/>
                  </a:lnTo>
                  <a:lnTo>
                    <a:pt x="9453" y="167282"/>
                  </a:lnTo>
                  <a:lnTo>
                    <a:pt x="0" y="120395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758889" y="4813566"/>
              <a:ext cx="139065" cy="145415"/>
            </a:xfrm>
            <a:custGeom>
              <a:avLst/>
              <a:gdLst/>
              <a:ahLst/>
              <a:cxnLst/>
              <a:rect l="l" t="t" r="r" b="b"/>
              <a:pathLst>
                <a:path w="139064" h="145414">
                  <a:moveTo>
                    <a:pt x="69401" y="0"/>
                  </a:moveTo>
                  <a:lnTo>
                    <a:pt x="52239" y="3482"/>
                  </a:lnTo>
                  <a:lnTo>
                    <a:pt x="38197" y="12970"/>
                  </a:lnTo>
                  <a:lnTo>
                    <a:pt x="28716" y="27023"/>
                  </a:lnTo>
                  <a:lnTo>
                    <a:pt x="25235" y="44200"/>
                  </a:lnTo>
                  <a:lnTo>
                    <a:pt x="26609" y="55088"/>
                  </a:lnTo>
                  <a:lnTo>
                    <a:pt x="30493" y="64994"/>
                  </a:lnTo>
                  <a:lnTo>
                    <a:pt x="36530" y="73580"/>
                  </a:lnTo>
                  <a:lnTo>
                    <a:pt x="44363" y="80511"/>
                  </a:lnTo>
                  <a:lnTo>
                    <a:pt x="26503" y="90764"/>
                  </a:lnTo>
                  <a:lnTo>
                    <a:pt x="12467" y="105661"/>
                  </a:lnTo>
                  <a:lnTo>
                    <a:pt x="3288" y="124166"/>
                  </a:lnTo>
                  <a:lnTo>
                    <a:pt x="0" y="145243"/>
                  </a:lnTo>
                  <a:lnTo>
                    <a:pt x="12618" y="145243"/>
                  </a:lnTo>
                  <a:lnTo>
                    <a:pt x="16177" y="125481"/>
                  </a:lnTo>
                  <a:lnTo>
                    <a:pt x="25986" y="108723"/>
                  </a:lnTo>
                  <a:lnTo>
                    <a:pt x="40743" y="96263"/>
                  </a:lnTo>
                  <a:lnTo>
                    <a:pt x="59149" y="89394"/>
                  </a:lnTo>
                  <a:lnTo>
                    <a:pt x="109917" y="89394"/>
                  </a:lnTo>
                  <a:lnTo>
                    <a:pt x="94445" y="80511"/>
                  </a:lnTo>
                  <a:lnTo>
                    <a:pt x="99791" y="75780"/>
                  </a:lnTo>
                  <a:lnTo>
                    <a:pt x="69402" y="75780"/>
                  </a:lnTo>
                  <a:lnTo>
                    <a:pt x="57090" y="73309"/>
                  </a:lnTo>
                  <a:lnTo>
                    <a:pt x="47066" y="66559"/>
                  </a:lnTo>
                  <a:lnTo>
                    <a:pt x="40323" y="56525"/>
                  </a:lnTo>
                  <a:lnTo>
                    <a:pt x="37854" y="44200"/>
                  </a:lnTo>
                  <a:lnTo>
                    <a:pt x="40323" y="31877"/>
                  </a:lnTo>
                  <a:lnTo>
                    <a:pt x="47066" y="21844"/>
                  </a:lnTo>
                  <a:lnTo>
                    <a:pt x="57090" y="15095"/>
                  </a:lnTo>
                  <a:lnTo>
                    <a:pt x="69401" y="12624"/>
                  </a:lnTo>
                  <a:lnTo>
                    <a:pt x="100096" y="12624"/>
                  </a:lnTo>
                  <a:lnTo>
                    <a:pt x="86566" y="3482"/>
                  </a:lnTo>
                  <a:lnTo>
                    <a:pt x="69401" y="0"/>
                  </a:lnTo>
                  <a:close/>
                </a:path>
                <a:path w="139064" h="145414">
                  <a:moveTo>
                    <a:pt x="75711" y="107355"/>
                  </a:moveTo>
                  <a:lnTo>
                    <a:pt x="63092" y="107355"/>
                  </a:lnTo>
                  <a:lnTo>
                    <a:pt x="56783" y="145243"/>
                  </a:lnTo>
                  <a:lnTo>
                    <a:pt x="82021" y="145243"/>
                  </a:lnTo>
                  <a:lnTo>
                    <a:pt x="75711" y="107355"/>
                  </a:lnTo>
                  <a:close/>
                </a:path>
                <a:path w="139064" h="145414">
                  <a:moveTo>
                    <a:pt x="109917" y="89394"/>
                  </a:moveTo>
                  <a:lnTo>
                    <a:pt x="79655" y="89394"/>
                  </a:lnTo>
                  <a:lnTo>
                    <a:pt x="98063" y="96264"/>
                  </a:lnTo>
                  <a:lnTo>
                    <a:pt x="112821" y="108723"/>
                  </a:lnTo>
                  <a:lnTo>
                    <a:pt x="122629" y="125481"/>
                  </a:lnTo>
                  <a:lnTo>
                    <a:pt x="126187" y="145243"/>
                  </a:lnTo>
                  <a:lnTo>
                    <a:pt x="138806" y="145243"/>
                  </a:lnTo>
                  <a:lnTo>
                    <a:pt x="135517" y="124166"/>
                  </a:lnTo>
                  <a:lnTo>
                    <a:pt x="126338" y="105661"/>
                  </a:lnTo>
                  <a:lnTo>
                    <a:pt x="112303" y="90764"/>
                  </a:lnTo>
                  <a:lnTo>
                    <a:pt x="109917" y="89394"/>
                  </a:lnTo>
                  <a:close/>
                </a:path>
                <a:path w="139064" h="145414">
                  <a:moveTo>
                    <a:pt x="79655" y="89394"/>
                  </a:moveTo>
                  <a:lnTo>
                    <a:pt x="59149" y="89394"/>
                  </a:lnTo>
                  <a:lnTo>
                    <a:pt x="63092" y="101040"/>
                  </a:lnTo>
                  <a:lnTo>
                    <a:pt x="75711" y="101040"/>
                  </a:lnTo>
                  <a:lnTo>
                    <a:pt x="79655" y="89394"/>
                  </a:lnTo>
                  <a:close/>
                </a:path>
                <a:path w="139064" h="145414">
                  <a:moveTo>
                    <a:pt x="100096" y="12624"/>
                  </a:moveTo>
                  <a:lnTo>
                    <a:pt x="69401" y="12624"/>
                  </a:lnTo>
                  <a:lnTo>
                    <a:pt x="81715" y="15095"/>
                  </a:lnTo>
                  <a:lnTo>
                    <a:pt x="91739" y="21844"/>
                  </a:lnTo>
                  <a:lnTo>
                    <a:pt x="98481" y="31877"/>
                  </a:lnTo>
                  <a:lnTo>
                    <a:pt x="100949" y="44200"/>
                  </a:lnTo>
                  <a:lnTo>
                    <a:pt x="98481" y="56525"/>
                  </a:lnTo>
                  <a:lnTo>
                    <a:pt x="91739" y="66559"/>
                  </a:lnTo>
                  <a:lnTo>
                    <a:pt x="81715" y="73309"/>
                  </a:lnTo>
                  <a:lnTo>
                    <a:pt x="69402" y="75780"/>
                  </a:lnTo>
                  <a:lnTo>
                    <a:pt x="99791" y="75780"/>
                  </a:lnTo>
                  <a:lnTo>
                    <a:pt x="102277" y="73580"/>
                  </a:lnTo>
                  <a:lnTo>
                    <a:pt x="108313" y="64994"/>
                  </a:lnTo>
                  <a:lnTo>
                    <a:pt x="112195" y="55088"/>
                  </a:lnTo>
                  <a:lnTo>
                    <a:pt x="113568" y="44200"/>
                  </a:lnTo>
                  <a:lnTo>
                    <a:pt x="110088" y="27023"/>
                  </a:lnTo>
                  <a:lnTo>
                    <a:pt x="100608" y="12970"/>
                  </a:lnTo>
                  <a:lnTo>
                    <a:pt x="100096" y="12624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2</a:t>
            </a:fld>
            <a:endParaRPr spc="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8105" y="367029"/>
            <a:ext cx="6807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Montserrat Medium"/>
                <a:cs typeface="Montserrat Medium"/>
              </a:rPr>
              <a:t>S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dirty="0">
                <a:latin typeface="Montserrat Medium"/>
                <a:cs typeface="Montserrat Medium"/>
              </a:rPr>
              <a:t>A</a:t>
            </a:r>
            <a:r>
              <a:rPr sz="1600" b="0" spc="405" dirty="0">
                <a:latin typeface="Montserrat Medium"/>
                <a:cs typeface="Montserrat Medium"/>
              </a:rPr>
              <a:t> </a:t>
            </a:r>
            <a:r>
              <a:rPr sz="1600" b="0" spc="-60" dirty="0">
                <a:latin typeface="Montserrat Medium"/>
                <a:cs typeface="Montserrat Medium"/>
              </a:rPr>
              <a:t>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02579" y="4532376"/>
            <a:ext cx="2179320" cy="445134"/>
          </a:xfrm>
          <a:custGeom>
            <a:avLst/>
            <a:gdLst/>
            <a:ahLst/>
            <a:cxnLst/>
            <a:rect l="l" t="t" r="r" b="b"/>
            <a:pathLst>
              <a:path w="2179320" h="445135">
                <a:moveTo>
                  <a:pt x="0" y="74168"/>
                </a:moveTo>
                <a:lnTo>
                  <a:pt x="5820" y="45273"/>
                </a:lnTo>
                <a:lnTo>
                  <a:pt x="21701" y="21701"/>
                </a:lnTo>
                <a:lnTo>
                  <a:pt x="45273" y="5820"/>
                </a:lnTo>
                <a:lnTo>
                  <a:pt x="74168" y="0"/>
                </a:lnTo>
                <a:lnTo>
                  <a:pt x="2105152" y="0"/>
                </a:lnTo>
                <a:lnTo>
                  <a:pt x="2134046" y="5820"/>
                </a:lnTo>
                <a:lnTo>
                  <a:pt x="2157618" y="21701"/>
                </a:lnTo>
                <a:lnTo>
                  <a:pt x="2173499" y="45273"/>
                </a:lnTo>
                <a:lnTo>
                  <a:pt x="2179320" y="74168"/>
                </a:lnTo>
                <a:lnTo>
                  <a:pt x="2179320" y="370840"/>
                </a:lnTo>
                <a:lnTo>
                  <a:pt x="2173499" y="399734"/>
                </a:lnTo>
                <a:lnTo>
                  <a:pt x="2157618" y="423306"/>
                </a:lnTo>
                <a:lnTo>
                  <a:pt x="2134046" y="439187"/>
                </a:lnTo>
                <a:lnTo>
                  <a:pt x="2105152" y="445007"/>
                </a:lnTo>
                <a:lnTo>
                  <a:pt x="74168" y="445007"/>
                </a:lnTo>
                <a:lnTo>
                  <a:pt x="45273" y="439187"/>
                </a:lnTo>
                <a:lnTo>
                  <a:pt x="21701" y="423306"/>
                </a:lnTo>
                <a:lnTo>
                  <a:pt x="5820" y="399734"/>
                </a:lnTo>
                <a:lnTo>
                  <a:pt x="0" y="370840"/>
                </a:lnTo>
                <a:lnTo>
                  <a:pt x="0" y="74168"/>
                </a:lnTo>
                <a:close/>
              </a:path>
            </a:pathLst>
          </a:custGeom>
          <a:ln w="6350">
            <a:solidFill>
              <a:srgbClr val="FCF6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71744" y="4575175"/>
            <a:ext cx="1842135" cy="353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635" algn="ctr">
              <a:lnSpc>
                <a:spcPct val="102099"/>
              </a:lnSpc>
              <a:spcBef>
                <a:spcPts val="100"/>
              </a:spcBef>
            </a:pP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Governed</a:t>
            </a:r>
            <a:r>
              <a:rPr sz="700" b="1" spc="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by</a:t>
            </a:r>
            <a:r>
              <a:rPr sz="700" b="1" spc="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the</a:t>
            </a:r>
            <a:r>
              <a:rPr sz="700" b="1" spc="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rules of</a:t>
            </a:r>
            <a:r>
              <a:rPr sz="700" b="1" spc="1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the</a:t>
            </a:r>
            <a:r>
              <a:rPr sz="700" b="1" spc="3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700" b="1" spc="50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Family</a:t>
            </a:r>
            <a:r>
              <a:rPr sz="700" b="1" spc="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Constitution</a:t>
            </a:r>
            <a:r>
              <a:rPr sz="700" b="1" spc="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dated</a:t>
            </a:r>
            <a:r>
              <a:rPr sz="700" b="1" spc="3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dirty="0">
                <a:solidFill>
                  <a:srgbClr val="B68150"/>
                </a:solidFill>
                <a:latin typeface="Montserrat"/>
                <a:cs typeface="Montserrat"/>
              </a:rPr>
              <a:t>23</a:t>
            </a:r>
            <a:r>
              <a:rPr sz="675" b="1" baseline="24691" dirty="0">
                <a:solidFill>
                  <a:srgbClr val="B68150"/>
                </a:solidFill>
                <a:latin typeface="Montserrat"/>
                <a:cs typeface="Montserrat"/>
              </a:rPr>
              <a:t>rd</a:t>
            </a:r>
            <a:r>
              <a:rPr sz="675" b="1" spc="165" baseline="24691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spc="-10" dirty="0">
                <a:solidFill>
                  <a:srgbClr val="B68150"/>
                </a:solidFill>
                <a:latin typeface="Montserrat"/>
                <a:cs typeface="Montserrat"/>
              </a:rPr>
              <a:t>March</a:t>
            </a:r>
            <a:r>
              <a:rPr sz="700" b="1" spc="50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700" b="1" spc="-20" dirty="0">
                <a:solidFill>
                  <a:srgbClr val="B68150"/>
                </a:solidFill>
                <a:latin typeface="Montserrat"/>
                <a:cs typeface="Montserrat"/>
              </a:rPr>
              <a:t>2018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2914" y="2082546"/>
            <a:ext cx="2598420" cy="1498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ON</a:t>
            </a:r>
            <a:r>
              <a:rPr sz="800" spc="18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DEATH</a:t>
            </a:r>
            <a:r>
              <a:rPr sz="800" spc="19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OF</a:t>
            </a:r>
            <a:r>
              <a:rPr sz="800" spc="17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BOTH</a:t>
            </a:r>
            <a:r>
              <a:rPr sz="800" spc="18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JACK</a:t>
            </a:r>
            <a:r>
              <a:rPr sz="800" spc="190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AND</a:t>
            </a:r>
            <a:r>
              <a:rPr sz="800" spc="17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2D3841"/>
                </a:solidFill>
                <a:latin typeface="Montserrat"/>
                <a:cs typeface="Montserrat"/>
              </a:rPr>
              <a:t>JANE</a:t>
            </a:r>
            <a:r>
              <a:rPr sz="800" spc="185" dirty="0">
                <a:solidFill>
                  <a:srgbClr val="2D384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2D3841"/>
                </a:solidFill>
                <a:latin typeface="Montserrat"/>
                <a:cs typeface="Montserrat"/>
              </a:rPr>
              <a:t>CITIZEN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Citizen</a:t>
            </a:r>
            <a:r>
              <a:rPr spc="85" dirty="0"/>
              <a:t> </a:t>
            </a:r>
            <a:r>
              <a:rPr dirty="0"/>
              <a:t>Estate</a:t>
            </a:r>
            <a:r>
              <a:rPr spc="95" dirty="0"/>
              <a:t> </a:t>
            </a:r>
            <a:r>
              <a:rPr dirty="0"/>
              <a:t>Plan</a:t>
            </a:r>
            <a:r>
              <a:rPr spc="80" dirty="0"/>
              <a:t> </a:t>
            </a:r>
            <a:r>
              <a:rPr spc="-10" dirty="0"/>
              <a:t>Flowchart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11427" y="785876"/>
            <a:ext cx="2060575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WEALTH</a:t>
            </a:r>
            <a:r>
              <a:rPr sz="750" b="1" spc="315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dirty="0">
                <a:solidFill>
                  <a:srgbClr val="B68150"/>
                </a:solidFill>
                <a:latin typeface="Montserrat SemiBold"/>
                <a:cs typeface="Montserrat SemiBold"/>
              </a:rPr>
              <a:t>ORGANISATIONAL</a:t>
            </a:r>
            <a:r>
              <a:rPr sz="750" b="1" spc="350" dirty="0">
                <a:solidFill>
                  <a:srgbClr val="B68150"/>
                </a:solidFill>
                <a:latin typeface="Montserrat SemiBold"/>
                <a:cs typeface="Montserrat SemiBold"/>
              </a:rPr>
              <a:t> </a:t>
            </a:r>
            <a:r>
              <a:rPr sz="750" b="1" spc="-10" dirty="0">
                <a:solidFill>
                  <a:srgbClr val="B68150"/>
                </a:solidFill>
                <a:latin typeface="Montserrat SemiBold"/>
                <a:cs typeface="Montserrat SemiBold"/>
              </a:rPr>
              <a:t>PROGRAM</a:t>
            </a:r>
            <a:endParaRPr sz="750">
              <a:latin typeface="Montserrat SemiBold"/>
              <a:cs typeface="Montserrat Semi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61661" y="2984372"/>
            <a:ext cx="856615" cy="3746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MRS</a:t>
            </a:r>
            <a:r>
              <a:rPr sz="600" b="1" spc="18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JANE</a:t>
            </a:r>
            <a:r>
              <a:rPr sz="600" b="1" spc="17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endParaRPr sz="6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500">
              <a:latin typeface="Montserrat"/>
              <a:cs typeface="Montserrat"/>
            </a:endParaRPr>
          </a:p>
          <a:p>
            <a:pPr marR="37465" algn="ctr">
              <a:lnSpc>
                <a:spcPct val="100000"/>
              </a:lnSpc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550" spc="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Investment</a:t>
            </a:r>
            <a:endParaRPr sz="550">
              <a:latin typeface="Montserrat"/>
              <a:cs typeface="Montserrat"/>
            </a:endParaRPr>
          </a:p>
          <a:p>
            <a:pPr marR="38100" algn="ctr">
              <a:lnSpc>
                <a:spcPct val="100000"/>
              </a:lnSpc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32914" y="3249929"/>
            <a:ext cx="38227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Residence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70369" y="3248025"/>
            <a:ext cx="789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Self</a:t>
            </a:r>
            <a:r>
              <a:rPr sz="550" spc="-3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Managed</a:t>
            </a:r>
            <a:endParaRPr sz="5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Superannuation</a:t>
            </a:r>
            <a:r>
              <a:rPr sz="550" spc="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Fund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7125" y="3249929"/>
            <a:ext cx="70866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Family</a:t>
            </a:r>
            <a:r>
              <a:rPr sz="550" spc="-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38876" y="3249929"/>
            <a:ext cx="780415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dirty="0">
                <a:solidFill>
                  <a:srgbClr val="B68150"/>
                </a:solidFill>
                <a:latin typeface="Montserrat"/>
                <a:cs typeface="Montserrat"/>
              </a:rPr>
              <a:t>Citizen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Business Trust</a:t>
            </a:r>
            <a:endParaRPr sz="550">
              <a:latin typeface="Montserrat"/>
              <a:cs typeface="Montserra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01289" y="3249929"/>
            <a:ext cx="51943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Holiday</a:t>
            </a:r>
            <a:r>
              <a:rPr sz="550" spc="2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Home</a:t>
            </a:r>
            <a:endParaRPr sz="550">
              <a:latin typeface="Montserrat"/>
              <a:cs typeface="Montserra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909317" y="3698494"/>
            <a:ext cx="5262880" cy="1795780"/>
            <a:chOff x="1909317" y="3698494"/>
            <a:chExt cx="5262880" cy="1795780"/>
          </a:xfrm>
        </p:grpSpPr>
        <p:sp>
          <p:nvSpPr>
            <p:cNvPr id="15" name="object 15"/>
            <p:cNvSpPr/>
            <p:nvPr/>
          </p:nvSpPr>
          <p:spPr>
            <a:xfrm>
              <a:off x="1915667" y="3704844"/>
              <a:ext cx="5250180" cy="266700"/>
            </a:xfrm>
            <a:custGeom>
              <a:avLst/>
              <a:gdLst/>
              <a:ahLst/>
              <a:cxnLst/>
              <a:rect l="l" t="t" r="r" b="b"/>
              <a:pathLst>
                <a:path w="5250180" h="266700">
                  <a:moveTo>
                    <a:pt x="0" y="263651"/>
                  </a:moveTo>
                  <a:lnTo>
                    <a:pt x="5249163" y="263651"/>
                  </a:lnTo>
                </a:path>
                <a:path w="5250180" h="266700">
                  <a:moveTo>
                    <a:pt x="0" y="0"/>
                  </a:moveTo>
                  <a:lnTo>
                    <a:pt x="0" y="266191"/>
                  </a:lnTo>
                </a:path>
                <a:path w="5250180" h="266700">
                  <a:moveTo>
                    <a:pt x="1050036" y="0"/>
                  </a:moveTo>
                  <a:lnTo>
                    <a:pt x="1050036" y="266191"/>
                  </a:lnTo>
                </a:path>
                <a:path w="5250180" h="266700">
                  <a:moveTo>
                    <a:pt x="2100072" y="0"/>
                  </a:moveTo>
                  <a:lnTo>
                    <a:pt x="2100072" y="266191"/>
                  </a:lnTo>
                </a:path>
                <a:path w="5250180" h="266700">
                  <a:moveTo>
                    <a:pt x="3150108" y="0"/>
                  </a:moveTo>
                  <a:lnTo>
                    <a:pt x="3150108" y="266191"/>
                  </a:lnTo>
                </a:path>
                <a:path w="5250180" h="266700">
                  <a:moveTo>
                    <a:pt x="4200144" y="0"/>
                  </a:moveTo>
                  <a:lnTo>
                    <a:pt x="4200144" y="266191"/>
                  </a:lnTo>
                </a:path>
                <a:path w="5250180" h="266700">
                  <a:moveTo>
                    <a:pt x="5250180" y="0"/>
                  </a:moveTo>
                  <a:lnTo>
                    <a:pt x="5250180" y="266191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65959" y="4607052"/>
              <a:ext cx="757555" cy="887094"/>
            </a:xfrm>
            <a:custGeom>
              <a:avLst/>
              <a:gdLst/>
              <a:ahLst/>
              <a:cxnLst/>
              <a:rect l="l" t="t" r="r" b="b"/>
              <a:pathLst>
                <a:path w="757555" h="887095">
                  <a:moveTo>
                    <a:pt x="631189" y="0"/>
                  </a:moveTo>
                  <a:lnTo>
                    <a:pt x="126237" y="0"/>
                  </a:lnTo>
                  <a:lnTo>
                    <a:pt x="77098" y="9919"/>
                  </a:lnTo>
                  <a:lnTo>
                    <a:pt x="36972" y="36972"/>
                  </a:lnTo>
                  <a:lnTo>
                    <a:pt x="9919" y="77098"/>
                  </a:lnTo>
                  <a:lnTo>
                    <a:pt x="0" y="126237"/>
                  </a:lnTo>
                  <a:lnTo>
                    <a:pt x="0" y="760730"/>
                  </a:lnTo>
                  <a:lnTo>
                    <a:pt x="9919" y="809869"/>
                  </a:lnTo>
                  <a:lnTo>
                    <a:pt x="36972" y="849995"/>
                  </a:lnTo>
                  <a:lnTo>
                    <a:pt x="77098" y="877048"/>
                  </a:lnTo>
                  <a:lnTo>
                    <a:pt x="126237" y="886968"/>
                  </a:lnTo>
                  <a:lnTo>
                    <a:pt x="631189" y="886968"/>
                  </a:lnTo>
                  <a:lnTo>
                    <a:pt x="680329" y="877048"/>
                  </a:lnTo>
                  <a:lnTo>
                    <a:pt x="720455" y="849995"/>
                  </a:lnTo>
                  <a:lnTo>
                    <a:pt x="747508" y="809869"/>
                  </a:lnTo>
                  <a:lnTo>
                    <a:pt x="757427" y="760730"/>
                  </a:lnTo>
                  <a:lnTo>
                    <a:pt x="757427" y="126237"/>
                  </a:lnTo>
                  <a:lnTo>
                    <a:pt x="747508" y="77098"/>
                  </a:lnTo>
                  <a:lnTo>
                    <a:pt x="720455" y="36972"/>
                  </a:lnTo>
                  <a:lnTo>
                    <a:pt x="680329" y="9919"/>
                  </a:lnTo>
                  <a:lnTo>
                    <a:pt x="631189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072385" y="4708905"/>
            <a:ext cx="546735" cy="65214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5"/>
              </a:spcBef>
            </a:pPr>
            <a:r>
              <a:rPr sz="5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$5,000,000</a:t>
            </a:r>
            <a:endParaRPr sz="550">
              <a:latin typeface="Montserrat SemiBold"/>
              <a:cs typeface="Montserrat SemiBold"/>
            </a:endParaRPr>
          </a:p>
          <a:p>
            <a:pPr marL="35560" marR="26670" indent="-1905" algn="ctr">
              <a:lnSpc>
                <a:spcPct val="99100"/>
              </a:lnSpc>
              <a:spcBef>
                <a:spcPts val="195"/>
              </a:spcBef>
            </a:pPr>
            <a:r>
              <a:rPr sz="550" dirty="0">
                <a:solidFill>
                  <a:srgbClr val="FFFFFF"/>
                </a:solidFill>
                <a:latin typeface="Montserrat"/>
                <a:cs typeface="Montserrat"/>
              </a:rPr>
              <a:t>Child</a:t>
            </a:r>
            <a:r>
              <a:rPr sz="5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50" dirty="0">
                <a:solidFill>
                  <a:srgbClr val="FFFFFF"/>
                </a:solidFill>
                <a:latin typeface="Montserrat"/>
                <a:cs typeface="Montserrat"/>
              </a:rPr>
              <a:t>1</a:t>
            </a:r>
            <a:r>
              <a:rPr sz="55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FFFFFF"/>
                </a:solidFill>
                <a:latin typeface="Montserrat"/>
                <a:cs typeface="Montserrat"/>
              </a:rPr>
              <a:t>Testamentary</a:t>
            </a:r>
            <a:r>
              <a:rPr sz="55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FFFFFF"/>
                </a:solidFill>
                <a:latin typeface="Montserrat"/>
                <a:cs typeface="Montserrat"/>
              </a:rPr>
              <a:t>Trust</a:t>
            </a:r>
            <a:r>
              <a:rPr sz="55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50" dirty="0">
                <a:solidFill>
                  <a:srgbClr val="FFFFFF"/>
                </a:solidFill>
                <a:latin typeface="Montserrat"/>
                <a:cs typeface="Montserrat"/>
              </a:rPr>
              <a:t>–</a:t>
            </a:r>
            <a:endParaRPr sz="550">
              <a:latin typeface="Montserrat"/>
              <a:cs typeface="Montserrat"/>
            </a:endParaRPr>
          </a:p>
          <a:p>
            <a:pPr marL="12700" marR="5080" indent="13335" algn="just">
              <a:lnSpc>
                <a:spcPct val="105600"/>
              </a:lnSpc>
              <a:spcBef>
                <a:spcPts val="200"/>
              </a:spcBef>
            </a:pP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Trustees:</a:t>
            </a:r>
            <a:r>
              <a:rPr sz="450" i="1" spc="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Child</a:t>
            </a:r>
            <a:r>
              <a:rPr sz="450" i="1" spc="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25" dirty="0">
                <a:solidFill>
                  <a:srgbClr val="FFFFFF"/>
                </a:solidFill>
                <a:latin typeface="Montserrat"/>
                <a:cs typeface="Montserrat"/>
              </a:rPr>
              <a:t>1,</a:t>
            </a:r>
            <a:r>
              <a:rPr sz="45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Mr</a:t>
            </a:r>
            <a:r>
              <a:rPr sz="450" i="1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Trustworthy</a:t>
            </a:r>
            <a:r>
              <a:rPr sz="450" i="1" spc="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50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45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Mrs</a:t>
            </a:r>
            <a:r>
              <a:rPr sz="450" i="1" spc="4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10" dirty="0">
                <a:solidFill>
                  <a:srgbClr val="FFFFFF"/>
                </a:solidFill>
                <a:latin typeface="Montserrat"/>
                <a:cs typeface="Montserrat"/>
              </a:rPr>
              <a:t>Trustworthy</a:t>
            </a:r>
            <a:endParaRPr sz="450">
              <a:latin typeface="Montserrat"/>
              <a:cs typeface="Montserra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791967" y="4610100"/>
            <a:ext cx="757555" cy="887094"/>
          </a:xfrm>
          <a:custGeom>
            <a:avLst/>
            <a:gdLst/>
            <a:ahLst/>
            <a:cxnLst/>
            <a:rect l="l" t="t" r="r" b="b"/>
            <a:pathLst>
              <a:path w="757554" h="887095">
                <a:moveTo>
                  <a:pt x="631190" y="0"/>
                </a:moveTo>
                <a:lnTo>
                  <a:pt x="126237" y="0"/>
                </a:lnTo>
                <a:lnTo>
                  <a:pt x="77098" y="9919"/>
                </a:lnTo>
                <a:lnTo>
                  <a:pt x="36972" y="36972"/>
                </a:lnTo>
                <a:lnTo>
                  <a:pt x="9919" y="77098"/>
                </a:lnTo>
                <a:lnTo>
                  <a:pt x="0" y="126237"/>
                </a:lnTo>
                <a:lnTo>
                  <a:pt x="0" y="760730"/>
                </a:lnTo>
                <a:lnTo>
                  <a:pt x="9919" y="809869"/>
                </a:lnTo>
                <a:lnTo>
                  <a:pt x="36972" y="849995"/>
                </a:lnTo>
                <a:lnTo>
                  <a:pt x="77098" y="877048"/>
                </a:lnTo>
                <a:lnTo>
                  <a:pt x="126237" y="886968"/>
                </a:lnTo>
                <a:lnTo>
                  <a:pt x="631190" y="886968"/>
                </a:lnTo>
                <a:lnTo>
                  <a:pt x="680329" y="877048"/>
                </a:lnTo>
                <a:lnTo>
                  <a:pt x="720455" y="849995"/>
                </a:lnTo>
                <a:lnTo>
                  <a:pt x="747508" y="809869"/>
                </a:lnTo>
                <a:lnTo>
                  <a:pt x="757428" y="760730"/>
                </a:lnTo>
                <a:lnTo>
                  <a:pt x="757428" y="126237"/>
                </a:lnTo>
                <a:lnTo>
                  <a:pt x="747508" y="77098"/>
                </a:lnTo>
                <a:lnTo>
                  <a:pt x="720455" y="36972"/>
                </a:lnTo>
                <a:lnTo>
                  <a:pt x="680329" y="9919"/>
                </a:lnTo>
                <a:lnTo>
                  <a:pt x="631190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98139" y="4712969"/>
            <a:ext cx="546735" cy="65214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5"/>
              </a:spcBef>
            </a:pPr>
            <a:r>
              <a:rPr sz="5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$5,000,000</a:t>
            </a:r>
            <a:endParaRPr sz="550">
              <a:latin typeface="Montserrat SemiBold"/>
              <a:cs typeface="Montserrat SemiBold"/>
            </a:endParaRPr>
          </a:p>
          <a:p>
            <a:pPr marL="35560" marR="26670" indent="-3175" algn="ctr">
              <a:lnSpc>
                <a:spcPct val="99100"/>
              </a:lnSpc>
              <a:spcBef>
                <a:spcPts val="195"/>
              </a:spcBef>
            </a:pPr>
            <a:r>
              <a:rPr sz="550" dirty="0">
                <a:solidFill>
                  <a:srgbClr val="FFFFFF"/>
                </a:solidFill>
                <a:latin typeface="Montserrat"/>
                <a:cs typeface="Montserrat"/>
              </a:rPr>
              <a:t>Child</a:t>
            </a:r>
            <a:r>
              <a:rPr sz="5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50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55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FFFFFF"/>
                </a:solidFill>
                <a:latin typeface="Montserrat"/>
                <a:cs typeface="Montserrat"/>
              </a:rPr>
              <a:t>Testamentary</a:t>
            </a:r>
            <a:r>
              <a:rPr sz="55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FFFFFF"/>
                </a:solidFill>
                <a:latin typeface="Montserrat"/>
                <a:cs typeface="Montserrat"/>
              </a:rPr>
              <a:t>Trust</a:t>
            </a:r>
            <a:r>
              <a:rPr sz="55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50" dirty="0">
                <a:solidFill>
                  <a:srgbClr val="FFFFFF"/>
                </a:solidFill>
                <a:latin typeface="Montserrat"/>
                <a:cs typeface="Montserrat"/>
              </a:rPr>
              <a:t>–</a:t>
            </a:r>
            <a:endParaRPr sz="550">
              <a:latin typeface="Montserrat"/>
              <a:cs typeface="Montserrat"/>
            </a:endParaRPr>
          </a:p>
          <a:p>
            <a:pPr marL="12700" marR="5080" indent="13335" algn="just">
              <a:lnSpc>
                <a:spcPct val="105600"/>
              </a:lnSpc>
              <a:spcBef>
                <a:spcPts val="200"/>
              </a:spcBef>
            </a:pP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Trustees:</a:t>
            </a:r>
            <a:r>
              <a:rPr sz="450" i="1" spc="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Child</a:t>
            </a:r>
            <a:r>
              <a:rPr sz="450" i="1" spc="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50" dirty="0">
                <a:solidFill>
                  <a:srgbClr val="FFFFFF"/>
                </a:solidFill>
                <a:latin typeface="Montserrat"/>
                <a:cs typeface="Montserrat"/>
              </a:rPr>
              <a:t>2</a:t>
            </a:r>
            <a:r>
              <a:rPr sz="45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Mr</a:t>
            </a:r>
            <a:r>
              <a:rPr sz="450" i="1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Trustworthy</a:t>
            </a:r>
            <a:r>
              <a:rPr sz="450" i="1" spc="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50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45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Mrs</a:t>
            </a:r>
            <a:r>
              <a:rPr sz="450" i="1" spc="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10" dirty="0">
                <a:solidFill>
                  <a:srgbClr val="FFFFFF"/>
                </a:solidFill>
                <a:latin typeface="Montserrat"/>
                <a:cs typeface="Montserrat"/>
              </a:rPr>
              <a:t>Trustworthy</a:t>
            </a:r>
            <a:endParaRPr sz="450">
              <a:latin typeface="Montserrat"/>
              <a:cs typeface="Montserra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28644" y="4614671"/>
            <a:ext cx="757555" cy="887094"/>
          </a:xfrm>
          <a:custGeom>
            <a:avLst/>
            <a:gdLst/>
            <a:ahLst/>
            <a:cxnLst/>
            <a:rect l="l" t="t" r="r" b="b"/>
            <a:pathLst>
              <a:path w="757554" h="887095">
                <a:moveTo>
                  <a:pt x="631189" y="0"/>
                </a:moveTo>
                <a:lnTo>
                  <a:pt x="126237" y="0"/>
                </a:lnTo>
                <a:lnTo>
                  <a:pt x="77098" y="9919"/>
                </a:lnTo>
                <a:lnTo>
                  <a:pt x="36972" y="36972"/>
                </a:lnTo>
                <a:lnTo>
                  <a:pt x="9919" y="77098"/>
                </a:lnTo>
                <a:lnTo>
                  <a:pt x="0" y="126237"/>
                </a:lnTo>
                <a:lnTo>
                  <a:pt x="0" y="760729"/>
                </a:lnTo>
                <a:lnTo>
                  <a:pt x="9919" y="809869"/>
                </a:lnTo>
                <a:lnTo>
                  <a:pt x="36972" y="849995"/>
                </a:lnTo>
                <a:lnTo>
                  <a:pt x="77098" y="877048"/>
                </a:lnTo>
                <a:lnTo>
                  <a:pt x="126237" y="886967"/>
                </a:lnTo>
                <a:lnTo>
                  <a:pt x="631189" y="886967"/>
                </a:lnTo>
                <a:lnTo>
                  <a:pt x="680329" y="877048"/>
                </a:lnTo>
                <a:lnTo>
                  <a:pt x="720455" y="849995"/>
                </a:lnTo>
                <a:lnTo>
                  <a:pt x="747508" y="809869"/>
                </a:lnTo>
                <a:lnTo>
                  <a:pt x="757427" y="760729"/>
                </a:lnTo>
                <a:lnTo>
                  <a:pt x="757427" y="126237"/>
                </a:lnTo>
                <a:lnTo>
                  <a:pt x="747508" y="77098"/>
                </a:lnTo>
                <a:lnTo>
                  <a:pt x="720455" y="36972"/>
                </a:lnTo>
                <a:lnTo>
                  <a:pt x="680329" y="9919"/>
                </a:lnTo>
                <a:lnTo>
                  <a:pt x="631189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735704" y="4716907"/>
            <a:ext cx="546735" cy="65214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0"/>
              </a:spcBef>
            </a:pPr>
            <a:r>
              <a:rPr sz="55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$5,000,000</a:t>
            </a:r>
            <a:endParaRPr sz="550">
              <a:latin typeface="Montserrat SemiBold"/>
              <a:cs typeface="Montserrat SemiBold"/>
            </a:endParaRPr>
          </a:p>
          <a:p>
            <a:pPr marL="35560" marR="26670" indent="-635" algn="ctr">
              <a:lnSpc>
                <a:spcPct val="99100"/>
              </a:lnSpc>
              <a:spcBef>
                <a:spcPts val="200"/>
              </a:spcBef>
            </a:pPr>
            <a:r>
              <a:rPr sz="550" dirty="0">
                <a:solidFill>
                  <a:srgbClr val="FFFFFF"/>
                </a:solidFill>
                <a:latin typeface="Montserrat"/>
                <a:cs typeface="Montserrat"/>
              </a:rPr>
              <a:t>Child</a:t>
            </a:r>
            <a:r>
              <a:rPr sz="550" spc="-2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50" dirty="0">
                <a:solidFill>
                  <a:srgbClr val="FFFFFF"/>
                </a:solidFill>
                <a:latin typeface="Montserrat"/>
                <a:cs typeface="Montserrat"/>
              </a:rPr>
              <a:t>3</a:t>
            </a:r>
            <a:r>
              <a:rPr sz="55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FFFFFF"/>
                </a:solidFill>
                <a:latin typeface="Montserrat"/>
                <a:cs typeface="Montserrat"/>
              </a:rPr>
              <a:t>Testamentary</a:t>
            </a:r>
            <a:r>
              <a:rPr sz="550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FFFFFF"/>
                </a:solidFill>
                <a:latin typeface="Montserrat"/>
                <a:cs typeface="Montserrat"/>
              </a:rPr>
              <a:t>Trust</a:t>
            </a:r>
            <a:r>
              <a:rPr sz="550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550" spc="-50" dirty="0">
                <a:solidFill>
                  <a:srgbClr val="FFFFFF"/>
                </a:solidFill>
                <a:latin typeface="Montserrat"/>
                <a:cs typeface="Montserrat"/>
              </a:rPr>
              <a:t>–</a:t>
            </a:r>
            <a:endParaRPr sz="550">
              <a:latin typeface="Montserrat"/>
              <a:cs typeface="Montserrat"/>
            </a:endParaRPr>
          </a:p>
          <a:p>
            <a:pPr marL="12700" marR="5080" indent="13335" algn="just">
              <a:lnSpc>
                <a:spcPct val="105600"/>
              </a:lnSpc>
              <a:spcBef>
                <a:spcPts val="200"/>
              </a:spcBef>
            </a:pP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Trustees:</a:t>
            </a:r>
            <a:r>
              <a:rPr sz="450" i="1" spc="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Child</a:t>
            </a:r>
            <a:r>
              <a:rPr sz="450" i="1" spc="8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50" dirty="0">
                <a:solidFill>
                  <a:srgbClr val="FFFFFF"/>
                </a:solidFill>
                <a:latin typeface="Montserrat"/>
                <a:cs typeface="Montserrat"/>
              </a:rPr>
              <a:t>3</a:t>
            </a:r>
            <a:r>
              <a:rPr sz="45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Mr</a:t>
            </a:r>
            <a:r>
              <a:rPr sz="450" i="1" spc="9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Trustworthy</a:t>
            </a:r>
            <a:r>
              <a:rPr sz="450" i="1" spc="6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50" dirty="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r>
              <a:rPr sz="450" i="1" spc="50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dirty="0">
                <a:solidFill>
                  <a:srgbClr val="FFFFFF"/>
                </a:solidFill>
                <a:latin typeface="Montserrat"/>
                <a:cs typeface="Montserrat"/>
              </a:rPr>
              <a:t>Mrs</a:t>
            </a:r>
            <a:r>
              <a:rPr sz="450" i="1" spc="3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450" i="1" spc="-10" dirty="0">
                <a:solidFill>
                  <a:srgbClr val="FFFFFF"/>
                </a:solidFill>
                <a:latin typeface="Montserrat"/>
                <a:cs typeface="Montserrat"/>
              </a:rPr>
              <a:t>Trustworthy</a:t>
            </a:r>
            <a:endParaRPr sz="450">
              <a:latin typeface="Montserrat"/>
              <a:cs typeface="Montserrat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259583" y="3962146"/>
            <a:ext cx="2319020" cy="630555"/>
            <a:chOff x="2259583" y="3962146"/>
            <a:chExt cx="2319020" cy="630555"/>
          </a:xfrm>
        </p:grpSpPr>
        <p:sp>
          <p:nvSpPr>
            <p:cNvPr id="23" name="object 23"/>
            <p:cNvSpPr/>
            <p:nvPr/>
          </p:nvSpPr>
          <p:spPr>
            <a:xfrm>
              <a:off x="2328671" y="3968496"/>
              <a:ext cx="2243455" cy="449580"/>
            </a:xfrm>
            <a:custGeom>
              <a:avLst/>
              <a:gdLst/>
              <a:ahLst/>
              <a:cxnLst/>
              <a:rect l="l" t="t" r="r" b="b"/>
              <a:pathLst>
                <a:path w="2243454" h="449579">
                  <a:moveTo>
                    <a:pt x="2243328" y="0"/>
                  </a:moveTo>
                  <a:lnTo>
                    <a:pt x="2243328" y="184530"/>
                  </a:lnTo>
                </a:path>
                <a:path w="2243454" h="449579">
                  <a:moveTo>
                    <a:pt x="0" y="449579"/>
                  </a:moveTo>
                  <a:lnTo>
                    <a:pt x="1680337" y="449579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59583" y="4416552"/>
              <a:ext cx="141224" cy="171450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1019" y="4421124"/>
              <a:ext cx="141224" cy="171450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34460" y="4421124"/>
              <a:ext cx="141224" cy="171450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150108" y="4152900"/>
              <a:ext cx="0" cy="339725"/>
            </a:xfrm>
            <a:custGeom>
              <a:avLst/>
              <a:gdLst/>
              <a:ahLst/>
              <a:cxnLst/>
              <a:rect l="l" t="t" r="r" b="b"/>
              <a:pathLst>
                <a:path h="339725">
                  <a:moveTo>
                    <a:pt x="0" y="0"/>
                  </a:moveTo>
                  <a:lnTo>
                    <a:pt x="0" y="339217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415665" y="4187444"/>
            <a:ext cx="226060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20" dirty="0">
                <a:solidFill>
                  <a:srgbClr val="B68150"/>
                </a:solidFill>
                <a:latin typeface="Montserrat"/>
                <a:cs typeface="Montserrat"/>
              </a:rPr>
              <a:t>$20m</a:t>
            </a:r>
            <a:endParaRPr sz="550">
              <a:latin typeface="Montserrat"/>
              <a:cs typeface="Montserrat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150107" y="4148073"/>
            <a:ext cx="3413125" cy="440690"/>
            <a:chOff x="3150107" y="4148073"/>
            <a:chExt cx="3413125" cy="440690"/>
          </a:xfrm>
        </p:grpSpPr>
        <p:sp>
          <p:nvSpPr>
            <p:cNvPr id="30" name="object 30"/>
            <p:cNvSpPr/>
            <p:nvPr/>
          </p:nvSpPr>
          <p:spPr>
            <a:xfrm>
              <a:off x="3150107" y="4154423"/>
              <a:ext cx="3342004" cy="0"/>
            </a:xfrm>
            <a:custGeom>
              <a:avLst/>
              <a:gdLst/>
              <a:ahLst/>
              <a:cxnLst/>
              <a:rect l="l" t="t" r="r" b="b"/>
              <a:pathLst>
                <a:path w="3342004">
                  <a:moveTo>
                    <a:pt x="334175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21627" y="4149851"/>
              <a:ext cx="141605" cy="438784"/>
            </a:xfrm>
            <a:custGeom>
              <a:avLst/>
              <a:gdLst/>
              <a:ahLst/>
              <a:cxnLst/>
              <a:rect l="l" t="t" r="r" b="b"/>
              <a:pathLst>
                <a:path w="141604" h="438785">
                  <a:moveTo>
                    <a:pt x="8382" y="372237"/>
                  </a:moveTo>
                  <a:lnTo>
                    <a:pt x="4318" y="372745"/>
                  </a:lnTo>
                  <a:lnTo>
                    <a:pt x="2159" y="375412"/>
                  </a:lnTo>
                  <a:lnTo>
                    <a:pt x="0" y="378206"/>
                  </a:lnTo>
                  <a:lnTo>
                    <a:pt x="381" y="382143"/>
                  </a:lnTo>
                  <a:lnTo>
                    <a:pt x="3175" y="384429"/>
                  </a:lnTo>
                  <a:lnTo>
                    <a:pt x="70612" y="438404"/>
                  </a:lnTo>
                  <a:lnTo>
                    <a:pt x="80767" y="430275"/>
                  </a:lnTo>
                  <a:lnTo>
                    <a:pt x="64262" y="430275"/>
                  </a:lnTo>
                  <a:lnTo>
                    <a:pt x="64262" y="417093"/>
                  </a:lnTo>
                  <a:lnTo>
                    <a:pt x="11049" y="374523"/>
                  </a:lnTo>
                  <a:lnTo>
                    <a:pt x="8382" y="372237"/>
                  </a:lnTo>
                  <a:close/>
                </a:path>
                <a:path w="141604" h="438785">
                  <a:moveTo>
                    <a:pt x="64262" y="417093"/>
                  </a:moveTo>
                  <a:lnTo>
                    <a:pt x="64262" y="430275"/>
                  </a:lnTo>
                  <a:lnTo>
                    <a:pt x="76962" y="430275"/>
                  </a:lnTo>
                  <a:lnTo>
                    <a:pt x="76962" y="425323"/>
                  </a:lnTo>
                  <a:lnTo>
                    <a:pt x="66675" y="425323"/>
                  </a:lnTo>
                  <a:lnTo>
                    <a:pt x="70612" y="422173"/>
                  </a:lnTo>
                  <a:lnTo>
                    <a:pt x="64262" y="417093"/>
                  </a:lnTo>
                  <a:close/>
                </a:path>
                <a:path w="141604" h="438785">
                  <a:moveTo>
                    <a:pt x="132842" y="372237"/>
                  </a:moveTo>
                  <a:lnTo>
                    <a:pt x="130175" y="374523"/>
                  </a:lnTo>
                  <a:lnTo>
                    <a:pt x="76962" y="417093"/>
                  </a:lnTo>
                  <a:lnTo>
                    <a:pt x="76962" y="430275"/>
                  </a:lnTo>
                  <a:lnTo>
                    <a:pt x="80767" y="430275"/>
                  </a:lnTo>
                  <a:lnTo>
                    <a:pt x="138049" y="384429"/>
                  </a:lnTo>
                  <a:lnTo>
                    <a:pt x="140843" y="382143"/>
                  </a:lnTo>
                  <a:lnTo>
                    <a:pt x="141224" y="378206"/>
                  </a:lnTo>
                  <a:lnTo>
                    <a:pt x="139065" y="375412"/>
                  </a:lnTo>
                  <a:lnTo>
                    <a:pt x="136905" y="372745"/>
                  </a:lnTo>
                  <a:lnTo>
                    <a:pt x="132842" y="372237"/>
                  </a:lnTo>
                  <a:close/>
                </a:path>
                <a:path w="141604" h="438785">
                  <a:moveTo>
                    <a:pt x="70612" y="422173"/>
                  </a:moveTo>
                  <a:lnTo>
                    <a:pt x="66675" y="425323"/>
                  </a:lnTo>
                  <a:lnTo>
                    <a:pt x="74549" y="425323"/>
                  </a:lnTo>
                  <a:lnTo>
                    <a:pt x="70612" y="422173"/>
                  </a:lnTo>
                  <a:close/>
                </a:path>
                <a:path w="141604" h="438785">
                  <a:moveTo>
                    <a:pt x="76962" y="417093"/>
                  </a:moveTo>
                  <a:lnTo>
                    <a:pt x="70612" y="422173"/>
                  </a:lnTo>
                  <a:lnTo>
                    <a:pt x="74549" y="425323"/>
                  </a:lnTo>
                  <a:lnTo>
                    <a:pt x="76962" y="425323"/>
                  </a:lnTo>
                  <a:lnTo>
                    <a:pt x="76962" y="417093"/>
                  </a:lnTo>
                  <a:close/>
                </a:path>
                <a:path w="141604" h="438785">
                  <a:moveTo>
                    <a:pt x="76962" y="0"/>
                  </a:moveTo>
                  <a:lnTo>
                    <a:pt x="64262" y="0"/>
                  </a:lnTo>
                  <a:lnTo>
                    <a:pt x="64262" y="417093"/>
                  </a:lnTo>
                  <a:lnTo>
                    <a:pt x="70612" y="422173"/>
                  </a:lnTo>
                  <a:lnTo>
                    <a:pt x="76962" y="417093"/>
                  </a:lnTo>
                  <a:lnTo>
                    <a:pt x="7696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191759" y="4187444"/>
            <a:ext cx="666115" cy="107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Remaining</a:t>
            </a:r>
            <a:r>
              <a:rPr sz="550" spc="45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550" spc="-10" dirty="0">
                <a:solidFill>
                  <a:srgbClr val="B68150"/>
                </a:solidFill>
                <a:latin typeface="Montserrat"/>
                <a:cs typeface="Montserrat"/>
              </a:rPr>
              <a:t>wealth</a:t>
            </a:r>
            <a:endParaRPr sz="550">
              <a:latin typeface="Montserrat"/>
              <a:cs typeface="Montserrat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4879594" y="2486914"/>
            <a:ext cx="434975" cy="433705"/>
            <a:chOff x="4879594" y="2486914"/>
            <a:chExt cx="434975" cy="433705"/>
          </a:xfrm>
        </p:grpSpPr>
        <p:sp>
          <p:nvSpPr>
            <p:cNvPr id="34" name="object 34"/>
            <p:cNvSpPr/>
            <p:nvPr/>
          </p:nvSpPr>
          <p:spPr>
            <a:xfrm>
              <a:off x="4885944" y="2493264"/>
              <a:ext cx="422275" cy="421005"/>
            </a:xfrm>
            <a:custGeom>
              <a:avLst/>
              <a:gdLst/>
              <a:ahLst/>
              <a:cxnLst/>
              <a:rect l="l" t="t" r="r" b="b"/>
              <a:pathLst>
                <a:path w="422275" h="421005">
                  <a:moveTo>
                    <a:pt x="0" y="210312"/>
                  </a:moveTo>
                  <a:lnTo>
                    <a:pt x="5573" y="162072"/>
                  </a:lnTo>
                  <a:lnTo>
                    <a:pt x="21451" y="117798"/>
                  </a:lnTo>
                  <a:lnTo>
                    <a:pt x="46366" y="78750"/>
                  </a:lnTo>
                  <a:lnTo>
                    <a:pt x="79052" y="46186"/>
                  </a:lnTo>
                  <a:lnTo>
                    <a:pt x="118243" y="21367"/>
                  </a:lnTo>
                  <a:lnTo>
                    <a:pt x="162672" y="5551"/>
                  </a:lnTo>
                  <a:lnTo>
                    <a:pt x="211073" y="0"/>
                  </a:lnTo>
                  <a:lnTo>
                    <a:pt x="259475" y="5551"/>
                  </a:lnTo>
                  <a:lnTo>
                    <a:pt x="303904" y="21367"/>
                  </a:lnTo>
                  <a:lnTo>
                    <a:pt x="343095" y="46186"/>
                  </a:lnTo>
                  <a:lnTo>
                    <a:pt x="375781" y="78750"/>
                  </a:lnTo>
                  <a:lnTo>
                    <a:pt x="400696" y="117798"/>
                  </a:lnTo>
                  <a:lnTo>
                    <a:pt x="416574" y="162072"/>
                  </a:lnTo>
                  <a:lnTo>
                    <a:pt x="422147" y="210312"/>
                  </a:lnTo>
                  <a:lnTo>
                    <a:pt x="416574" y="258551"/>
                  </a:lnTo>
                  <a:lnTo>
                    <a:pt x="400696" y="302825"/>
                  </a:lnTo>
                  <a:lnTo>
                    <a:pt x="375781" y="341873"/>
                  </a:lnTo>
                  <a:lnTo>
                    <a:pt x="343095" y="374437"/>
                  </a:lnTo>
                  <a:lnTo>
                    <a:pt x="303904" y="399256"/>
                  </a:lnTo>
                  <a:lnTo>
                    <a:pt x="259475" y="415072"/>
                  </a:lnTo>
                  <a:lnTo>
                    <a:pt x="211073" y="420624"/>
                  </a:lnTo>
                  <a:lnTo>
                    <a:pt x="162672" y="415072"/>
                  </a:lnTo>
                  <a:lnTo>
                    <a:pt x="118243" y="399256"/>
                  </a:lnTo>
                  <a:lnTo>
                    <a:pt x="79052" y="374437"/>
                  </a:lnTo>
                  <a:lnTo>
                    <a:pt x="46366" y="341873"/>
                  </a:lnTo>
                  <a:lnTo>
                    <a:pt x="21451" y="302825"/>
                  </a:lnTo>
                  <a:lnTo>
                    <a:pt x="5573" y="258551"/>
                  </a:lnTo>
                  <a:lnTo>
                    <a:pt x="0" y="210312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16824" y="2611458"/>
              <a:ext cx="163032" cy="179494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3686047" y="2984372"/>
            <a:ext cx="802005" cy="1187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MR</a:t>
            </a:r>
            <a:r>
              <a:rPr sz="600" b="1" spc="17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dirty="0">
                <a:solidFill>
                  <a:srgbClr val="B68150"/>
                </a:solidFill>
                <a:latin typeface="Montserrat"/>
                <a:cs typeface="Montserrat"/>
              </a:rPr>
              <a:t>JACK</a:t>
            </a:r>
            <a:r>
              <a:rPr sz="600" b="1" spc="150" dirty="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B68150"/>
                </a:solidFill>
                <a:latin typeface="Montserrat"/>
                <a:cs typeface="Montserrat"/>
              </a:rPr>
              <a:t>CITIZEN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876802" y="2486914"/>
            <a:ext cx="434975" cy="433705"/>
            <a:chOff x="3876802" y="2486914"/>
            <a:chExt cx="434975" cy="433705"/>
          </a:xfrm>
        </p:grpSpPr>
        <p:sp>
          <p:nvSpPr>
            <p:cNvPr id="38" name="object 38"/>
            <p:cNvSpPr/>
            <p:nvPr/>
          </p:nvSpPr>
          <p:spPr>
            <a:xfrm>
              <a:off x="3883152" y="2493264"/>
              <a:ext cx="422275" cy="421005"/>
            </a:xfrm>
            <a:custGeom>
              <a:avLst/>
              <a:gdLst/>
              <a:ahLst/>
              <a:cxnLst/>
              <a:rect l="l" t="t" r="r" b="b"/>
              <a:pathLst>
                <a:path w="422275" h="421005">
                  <a:moveTo>
                    <a:pt x="0" y="210312"/>
                  </a:moveTo>
                  <a:lnTo>
                    <a:pt x="5573" y="162072"/>
                  </a:lnTo>
                  <a:lnTo>
                    <a:pt x="21451" y="117798"/>
                  </a:lnTo>
                  <a:lnTo>
                    <a:pt x="46366" y="78750"/>
                  </a:lnTo>
                  <a:lnTo>
                    <a:pt x="79052" y="46186"/>
                  </a:lnTo>
                  <a:lnTo>
                    <a:pt x="118243" y="21367"/>
                  </a:lnTo>
                  <a:lnTo>
                    <a:pt x="162672" y="5551"/>
                  </a:lnTo>
                  <a:lnTo>
                    <a:pt x="211074" y="0"/>
                  </a:lnTo>
                  <a:lnTo>
                    <a:pt x="259475" y="5551"/>
                  </a:lnTo>
                  <a:lnTo>
                    <a:pt x="303904" y="21367"/>
                  </a:lnTo>
                  <a:lnTo>
                    <a:pt x="343095" y="46186"/>
                  </a:lnTo>
                  <a:lnTo>
                    <a:pt x="375781" y="78750"/>
                  </a:lnTo>
                  <a:lnTo>
                    <a:pt x="400696" y="117798"/>
                  </a:lnTo>
                  <a:lnTo>
                    <a:pt x="416574" y="162072"/>
                  </a:lnTo>
                  <a:lnTo>
                    <a:pt x="422148" y="210312"/>
                  </a:lnTo>
                  <a:lnTo>
                    <a:pt x="416574" y="258551"/>
                  </a:lnTo>
                  <a:lnTo>
                    <a:pt x="400696" y="302825"/>
                  </a:lnTo>
                  <a:lnTo>
                    <a:pt x="375781" y="341873"/>
                  </a:lnTo>
                  <a:lnTo>
                    <a:pt x="343095" y="374437"/>
                  </a:lnTo>
                  <a:lnTo>
                    <a:pt x="303904" y="399256"/>
                  </a:lnTo>
                  <a:lnTo>
                    <a:pt x="259475" y="415072"/>
                  </a:lnTo>
                  <a:lnTo>
                    <a:pt x="211074" y="420624"/>
                  </a:lnTo>
                  <a:lnTo>
                    <a:pt x="162672" y="415072"/>
                  </a:lnTo>
                  <a:lnTo>
                    <a:pt x="118243" y="399256"/>
                  </a:lnTo>
                  <a:lnTo>
                    <a:pt x="79052" y="374437"/>
                  </a:lnTo>
                  <a:lnTo>
                    <a:pt x="46366" y="341873"/>
                  </a:lnTo>
                  <a:lnTo>
                    <a:pt x="21451" y="302825"/>
                  </a:lnTo>
                  <a:lnTo>
                    <a:pt x="5573" y="258551"/>
                  </a:lnTo>
                  <a:lnTo>
                    <a:pt x="0" y="210312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05881" y="2604823"/>
              <a:ext cx="179336" cy="187653"/>
            </a:xfrm>
            <a:prstGeom prst="rect">
              <a:avLst/>
            </a:prstGeom>
          </p:spPr>
        </p:pic>
      </p:grpSp>
      <p:sp>
        <p:nvSpPr>
          <p:cNvPr id="40" name="object 40"/>
          <p:cNvSpPr/>
          <p:nvPr/>
        </p:nvSpPr>
        <p:spPr>
          <a:xfrm>
            <a:off x="1493519" y="213817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547" y="0"/>
                </a:lnTo>
              </a:path>
            </a:pathLst>
          </a:custGeom>
          <a:ln w="15875">
            <a:solidFill>
              <a:srgbClr val="B6815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object 4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87945" y="3480739"/>
            <a:ext cx="157840" cy="167346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72986" y="3475050"/>
            <a:ext cx="307902" cy="176824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35330" y="3478803"/>
            <a:ext cx="171858" cy="160441"/>
          </a:xfrm>
          <a:prstGeom prst="rect">
            <a:avLst/>
          </a:prstGeom>
        </p:spPr>
      </p:pic>
      <p:pic>
        <p:nvPicPr>
          <p:cNvPr id="44" name="object 4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79270" y="3478803"/>
            <a:ext cx="171858" cy="160441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919483" y="3475050"/>
            <a:ext cx="308393" cy="176824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980187" y="3475050"/>
            <a:ext cx="307917" cy="176824"/>
          </a:xfrm>
          <a:prstGeom prst="rect">
            <a:avLst/>
          </a:prstGeom>
        </p:spPr>
      </p:pic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fld id="{81D60167-4931-47E6-BA6A-407CBD079E47}" type="slidenum">
              <a:rPr spc="5" dirty="0"/>
              <a:t>3</a:t>
            </a:fld>
            <a:endParaRPr spc="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6B3896-83EB-4212-A45C-5911D46501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E383BA-ED30-4B0E-A52E-A1092828FF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On-screen Show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Montserrat</vt:lpstr>
      <vt:lpstr>Montserrat Medium</vt:lpstr>
      <vt:lpstr>Montserrat SemiBold</vt:lpstr>
      <vt:lpstr>Office Theme</vt:lpstr>
      <vt:lpstr>Mr Citizen Estate Plan Flowchart</vt:lpstr>
      <vt:lpstr>Mrs Citizen Estate Plan Flowchart</vt:lpstr>
      <vt:lpstr>Citizen Estate Plan Flowchart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Structure Diagram</dc:title>
  <dc:creator>Leanne Manning</dc:creator>
  <cp:lastModifiedBy>Leanne Manning</cp:lastModifiedBy>
  <cp:revision>1</cp:revision>
  <dcterms:created xsi:type="dcterms:W3CDTF">2022-11-09T23:06:01Z</dcterms:created>
  <dcterms:modified xsi:type="dcterms:W3CDTF">2022-11-09T23:06:13Z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2022-11-09T00:00:00Z</vt:filetime>
  </property>
  <property fmtid="{D5CDD505-2E9C-101B-9397-08002B2CF9AE}" pid="5" name="Producer">
    <vt:lpwstr>Microsoft® PowerPoint® for Microsoft 365</vt:lpwstr>
  </property>
</Properties>
</file>