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60"/>
  </p:normalViewPr>
  <p:slideViewPr>
    <p:cSldViewPr>
      <p:cViewPr>
        <p:scale>
          <a:sx n="200" d="100"/>
          <a:sy n="200" d="100"/>
        </p:scale>
        <p:origin x="-6" y="-50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C981ACE2-687D-4E80-A8BC-ADE96DD1AD75}"/>
    <pc:docChg chg="custSel modSld">
      <pc:chgData name="Leanne Manning" userId="730c7ce9-f6b4-453e-88a2-34d7f1a5ff9e" providerId="ADAL" clId="{C981ACE2-687D-4E80-A8BC-ADE96DD1AD75}" dt="2022-11-10T03:23:51.560" v="11" actId="20577"/>
      <pc:docMkLst>
        <pc:docMk/>
      </pc:docMkLst>
      <pc:sldChg chg="modSp mod">
        <pc:chgData name="Leanne Manning" userId="730c7ce9-f6b4-453e-88a2-34d7f1a5ff9e" providerId="ADAL" clId="{C981ACE2-687D-4E80-A8BC-ADE96DD1AD75}" dt="2022-11-10T03:17:15.719" v="0" actId="20577"/>
        <pc:sldMkLst>
          <pc:docMk/>
          <pc:sldMk cId="0" sldId="259"/>
        </pc:sldMkLst>
        <pc:spChg chg="mod">
          <ac:chgData name="Leanne Manning" userId="730c7ce9-f6b4-453e-88a2-34d7f1a5ff9e" providerId="ADAL" clId="{C981ACE2-687D-4E80-A8BC-ADE96DD1AD75}" dt="2022-11-10T03:17:15.719" v="0" actId="20577"/>
          <ac:spMkLst>
            <pc:docMk/>
            <pc:sldMk cId="0" sldId="259"/>
            <ac:spMk id="10" creationId="{00000000-0000-0000-0000-000000000000}"/>
          </ac:spMkLst>
        </pc:spChg>
      </pc:sldChg>
      <pc:sldChg chg="delSp modSp mod">
        <pc:chgData name="Leanne Manning" userId="730c7ce9-f6b4-453e-88a2-34d7f1a5ff9e" providerId="ADAL" clId="{C981ACE2-687D-4E80-A8BC-ADE96DD1AD75}" dt="2022-11-10T03:18:17.496" v="3" actId="478"/>
        <pc:sldMkLst>
          <pc:docMk/>
          <pc:sldMk cId="0" sldId="261"/>
        </pc:sldMkLst>
        <pc:spChg chg="mod">
          <ac:chgData name="Leanne Manning" userId="730c7ce9-f6b4-453e-88a2-34d7f1a5ff9e" providerId="ADAL" clId="{C981ACE2-687D-4E80-A8BC-ADE96DD1AD75}" dt="2022-11-10T03:17:53.593" v="1" actId="20577"/>
          <ac:spMkLst>
            <pc:docMk/>
            <pc:sldMk cId="0" sldId="261"/>
            <ac:spMk id="4" creationId="{00000000-0000-0000-0000-000000000000}"/>
          </ac:spMkLst>
        </pc:spChg>
        <pc:spChg chg="del">
          <ac:chgData name="Leanne Manning" userId="730c7ce9-f6b4-453e-88a2-34d7f1a5ff9e" providerId="ADAL" clId="{C981ACE2-687D-4E80-A8BC-ADE96DD1AD75}" dt="2022-11-10T03:18:17.496" v="3" actId="478"/>
          <ac:spMkLst>
            <pc:docMk/>
            <pc:sldMk cId="0" sldId="261"/>
            <ac:spMk id="20" creationId="{00000000-0000-0000-0000-000000000000}"/>
          </ac:spMkLst>
        </pc:spChg>
        <pc:picChg chg="del">
          <ac:chgData name="Leanne Manning" userId="730c7ce9-f6b4-453e-88a2-34d7f1a5ff9e" providerId="ADAL" clId="{C981ACE2-687D-4E80-A8BC-ADE96DD1AD75}" dt="2022-11-10T03:18:14.252" v="2" actId="478"/>
          <ac:picMkLst>
            <pc:docMk/>
            <pc:sldMk cId="0" sldId="261"/>
            <ac:picMk id="19" creationId="{00000000-0000-0000-0000-000000000000}"/>
          </ac:picMkLst>
        </pc:picChg>
      </pc:sldChg>
      <pc:sldChg chg="modSp mod">
        <pc:chgData name="Leanne Manning" userId="730c7ce9-f6b4-453e-88a2-34d7f1a5ff9e" providerId="ADAL" clId="{C981ACE2-687D-4E80-A8BC-ADE96DD1AD75}" dt="2022-11-10T03:19:03.265" v="5" actId="20577"/>
        <pc:sldMkLst>
          <pc:docMk/>
          <pc:sldMk cId="0" sldId="263"/>
        </pc:sldMkLst>
        <pc:spChg chg="mod">
          <ac:chgData name="Leanne Manning" userId="730c7ce9-f6b4-453e-88a2-34d7f1a5ff9e" providerId="ADAL" clId="{C981ACE2-687D-4E80-A8BC-ADE96DD1AD75}" dt="2022-11-10T03:19:03.265" v="5" actId="20577"/>
          <ac:spMkLst>
            <pc:docMk/>
            <pc:sldMk cId="0" sldId="263"/>
            <ac:spMk id="13" creationId="{00000000-0000-0000-0000-000000000000}"/>
          </ac:spMkLst>
        </pc:spChg>
      </pc:sldChg>
      <pc:sldChg chg="modSp mod">
        <pc:chgData name="Leanne Manning" userId="730c7ce9-f6b4-453e-88a2-34d7f1a5ff9e" providerId="ADAL" clId="{C981ACE2-687D-4E80-A8BC-ADE96DD1AD75}" dt="2022-11-10T03:19:49.692" v="7" actId="20577"/>
        <pc:sldMkLst>
          <pc:docMk/>
          <pc:sldMk cId="0" sldId="264"/>
        </pc:sldMkLst>
        <pc:spChg chg="mod">
          <ac:chgData name="Leanne Manning" userId="730c7ce9-f6b4-453e-88a2-34d7f1a5ff9e" providerId="ADAL" clId="{C981ACE2-687D-4E80-A8BC-ADE96DD1AD75}" dt="2022-11-10T03:19:41.766" v="6" actId="20577"/>
          <ac:spMkLst>
            <pc:docMk/>
            <pc:sldMk cId="0" sldId="264"/>
            <ac:spMk id="7" creationId="{00000000-0000-0000-0000-000000000000}"/>
          </ac:spMkLst>
        </pc:spChg>
        <pc:spChg chg="mod">
          <ac:chgData name="Leanne Manning" userId="730c7ce9-f6b4-453e-88a2-34d7f1a5ff9e" providerId="ADAL" clId="{C981ACE2-687D-4E80-A8BC-ADE96DD1AD75}" dt="2022-11-10T03:19:49.692" v="7" actId="20577"/>
          <ac:spMkLst>
            <pc:docMk/>
            <pc:sldMk cId="0" sldId="264"/>
            <ac:spMk id="15" creationId="{00000000-0000-0000-0000-000000000000}"/>
          </ac:spMkLst>
        </pc:spChg>
      </pc:sldChg>
      <pc:sldChg chg="modSp mod">
        <pc:chgData name="Leanne Manning" userId="730c7ce9-f6b4-453e-88a2-34d7f1a5ff9e" providerId="ADAL" clId="{C981ACE2-687D-4E80-A8BC-ADE96DD1AD75}" dt="2022-11-10T03:20:10.645" v="8" actId="20577"/>
        <pc:sldMkLst>
          <pc:docMk/>
          <pc:sldMk cId="0" sldId="265"/>
        </pc:sldMkLst>
        <pc:spChg chg="mod">
          <ac:chgData name="Leanne Manning" userId="730c7ce9-f6b4-453e-88a2-34d7f1a5ff9e" providerId="ADAL" clId="{C981ACE2-687D-4E80-A8BC-ADE96DD1AD75}" dt="2022-11-10T03:20:10.645" v="8" actId="20577"/>
          <ac:spMkLst>
            <pc:docMk/>
            <pc:sldMk cId="0" sldId="265"/>
            <ac:spMk id="7" creationId="{00000000-0000-0000-0000-000000000000}"/>
          </ac:spMkLst>
        </pc:spChg>
      </pc:sldChg>
      <pc:sldChg chg="modSp mod">
        <pc:chgData name="Leanne Manning" userId="730c7ce9-f6b4-453e-88a2-34d7f1a5ff9e" providerId="ADAL" clId="{C981ACE2-687D-4E80-A8BC-ADE96DD1AD75}" dt="2022-11-10T03:22:21.947" v="9" actId="20577"/>
        <pc:sldMkLst>
          <pc:docMk/>
          <pc:sldMk cId="0" sldId="268"/>
        </pc:sldMkLst>
        <pc:spChg chg="mod">
          <ac:chgData name="Leanne Manning" userId="730c7ce9-f6b4-453e-88a2-34d7f1a5ff9e" providerId="ADAL" clId="{C981ACE2-687D-4E80-A8BC-ADE96DD1AD75}" dt="2022-11-10T03:22:21.947" v="9" actId="20577"/>
          <ac:spMkLst>
            <pc:docMk/>
            <pc:sldMk cId="0" sldId="268"/>
            <ac:spMk id="15" creationId="{00000000-0000-0000-0000-000000000000}"/>
          </ac:spMkLst>
        </pc:spChg>
      </pc:sldChg>
      <pc:sldChg chg="modSp mod">
        <pc:chgData name="Leanne Manning" userId="730c7ce9-f6b4-453e-88a2-34d7f1a5ff9e" providerId="ADAL" clId="{C981ACE2-687D-4E80-A8BC-ADE96DD1AD75}" dt="2022-11-10T03:23:51.560" v="11" actId="20577"/>
        <pc:sldMkLst>
          <pc:docMk/>
          <pc:sldMk cId="0" sldId="270"/>
        </pc:sldMkLst>
        <pc:spChg chg="mod">
          <ac:chgData name="Leanne Manning" userId="730c7ce9-f6b4-453e-88a2-34d7f1a5ff9e" providerId="ADAL" clId="{C981ACE2-687D-4E80-A8BC-ADE96DD1AD75}" dt="2022-11-10T03:23:51.560" v="11" actId="20577"/>
          <ac:spMkLst>
            <pc:docMk/>
            <pc:sldMk cId="0" sldId="270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B68150"/>
                </a:solidFill>
                <a:latin typeface="Montserrat"/>
                <a:cs typeface="Montserrat"/>
              </a:defRPr>
            </a:lvl1pPr>
          </a:lstStyle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CITIZEN</a:t>
            </a:r>
            <a:r>
              <a:rPr spc="360" dirty="0"/>
              <a:t> </a:t>
            </a:r>
            <a:r>
              <a:rPr dirty="0"/>
              <a:t>FAMILY</a:t>
            </a:r>
            <a:r>
              <a:rPr spc="360" dirty="0"/>
              <a:t> </a:t>
            </a:r>
            <a:r>
              <a:rPr spc="-10" dirty="0"/>
              <a:t>CONSTITUTION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rgbClr val="B68150"/>
                </a:solidFill>
                <a:latin typeface="Montserrat"/>
                <a:cs typeface="Montserrat"/>
              </a:defRPr>
            </a:lvl1pPr>
          </a:lstStyle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/>
              <a:t>PAGE</a:t>
            </a:r>
            <a:r>
              <a:rPr spc="-25" dirty="0"/>
              <a:t> </a:t>
            </a:r>
            <a:fld id="{81D60167-4931-47E6-BA6A-407CBD079E47}" type="slidenum">
              <a:rPr b="1" spc="-35" dirty="0">
                <a:latin typeface="Montserrat"/>
                <a:cs typeface="Montserrat"/>
              </a:rPr>
              <a:t>‹#›</a:t>
            </a:fld>
            <a:endParaRPr b="1" spc="-35" dirty="0">
              <a:latin typeface="Montserrat"/>
              <a:cs typeface="Montserra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B68150"/>
                </a:solidFill>
                <a:latin typeface="Montserrat"/>
                <a:cs typeface="Montserrat"/>
              </a:defRPr>
            </a:lvl1pPr>
          </a:lstStyle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CITIZEN</a:t>
            </a:r>
            <a:r>
              <a:rPr spc="360" dirty="0"/>
              <a:t> </a:t>
            </a:r>
            <a:r>
              <a:rPr dirty="0"/>
              <a:t>FAMILY</a:t>
            </a:r>
            <a:r>
              <a:rPr spc="360" dirty="0"/>
              <a:t> </a:t>
            </a:r>
            <a:r>
              <a:rPr spc="-10" dirty="0"/>
              <a:t>CONSTITUTION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rgbClr val="B68150"/>
                </a:solidFill>
                <a:latin typeface="Montserrat"/>
                <a:cs typeface="Montserrat"/>
              </a:defRPr>
            </a:lvl1pPr>
          </a:lstStyle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/>
              <a:t>PAGE</a:t>
            </a:r>
            <a:r>
              <a:rPr spc="-25" dirty="0"/>
              <a:t> </a:t>
            </a:r>
            <a:fld id="{81D60167-4931-47E6-BA6A-407CBD079E47}" type="slidenum">
              <a:rPr b="1" spc="-35" dirty="0">
                <a:latin typeface="Montserrat"/>
                <a:cs typeface="Montserrat"/>
              </a:rPr>
              <a:t>‹#›</a:t>
            </a:fld>
            <a:endParaRPr b="1" spc="-35" dirty="0">
              <a:latin typeface="Montserrat"/>
              <a:cs typeface="Montserra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B68150"/>
                </a:solidFill>
                <a:latin typeface="Montserrat"/>
                <a:cs typeface="Montserrat"/>
              </a:defRPr>
            </a:lvl1pPr>
          </a:lstStyle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CITIZEN</a:t>
            </a:r>
            <a:r>
              <a:rPr spc="360" dirty="0"/>
              <a:t> </a:t>
            </a:r>
            <a:r>
              <a:rPr dirty="0"/>
              <a:t>FAMILY</a:t>
            </a:r>
            <a:r>
              <a:rPr spc="360" dirty="0"/>
              <a:t> </a:t>
            </a:r>
            <a:r>
              <a:rPr spc="-10" dirty="0"/>
              <a:t>CONSTITUTION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rgbClr val="B68150"/>
                </a:solidFill>
                <a:latin typeface="Montserrat"/>
                <a:cs typeface="Montserrat"/>
              </a:defRPr>
            </a:lvl1pPr>
          </a:lstStyle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/>
              <a:t>PAGE</a:t>
            </a:r>
            <a:r>
              <a:rPr spc="-25" dirty="0"/>
              <a:t> </a:t>
            </a:r>
            <a:fld id="{81D60167-4931-47E6-BA6A-407CBD079E47}" type="slidenum">
              <a:rPr b="1" spc="-35" dirty="0">
                <a:latin typeface="Montserrat"/>
                <a:cs typeface="Montserrat"/>
              </a:rPr>
              <a:t>‹#›</a:t>
            </a:fld>
            <a:endParaRPr b="1" spc="-35" dirty="0">
              <a:latin typeface="Montserrat"/>
              <a:cs typeface="Montserra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B68150"/>
                </a:solidFill>
                <a:latin typeface="Montserrat"/>
                <a:cs typeface="Montserrat"/>
              </a:defRPr>
            </a:lvl1pPr>
          </a:lstStyle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CITIZEN</a:t>
            </a:r>
            <a:r>
              <a:rPr spc="360" dirty="0"/>
              <a:t> </a:t>
            </a:r>
            <a:r>
              <a:rPr dirty="0"/>
              <a:t>FAMILY</a:t>
            </a:r>
            <a:r>
              <a:rPr spc="360" dirty="0"/>
              <a:t> </a:t>
            </a:r>
            <a:r>
              <a:rPr spc="-10" dirty="0"/>
              <a:t>CONSTITUTION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rgbClr val="B68150"/>
                </a:solidFill>
                <a:latin typeface="Montserrat"/>
                <a:cs typeface="Montserrat"/>
              </a:defRPr>
            </a:lvl1pPr>
          </a:lstStyle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/>
              <a:t>PAGE</a:t>
            </a:r>
            <a:r>
              <a:rPr spc="-25" dirty="0"/>
              <a:t> </a:t>
            </a:r>
            <a:fld id="{81D60167-4931-47E6-BA6A-407CBD079E47}" type="slidenum">
              <a:rPr b="1" spc="-35" dirty="0">
                <a:latin typeface="Montserrat"/>
                <a:cs typeface="Montserrat"/>
              </a:rPr>
              <a:t>‹#›</a:t>
            </a:fld>
            <a:endParaRPr b="1" spc="-35" dirty="0">
              <a:latin typeface="Montserrat"/>
              <a:cs typeface="Montserra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B68150"/>
                </a:solidFill>
                <a:latin typeface="Montserrat"/>
                <a:cs typeface="Montserrat"/>
              </a:defRPr>
            </a:lvl1pPr>
          </a:lstStyle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CITIZEN</a:t>
            </a:r>
            <a:r>
              <a:rPr spc="360" dirty="0"/>
              <a:t> </a:t>
            </a:r>
            <a:r>
              <a:rPr dirty="0"/>
              <a:t>FAMILY</a:t>
            </a:r>
            <a:r>
              <a:rPr spc="360" dirty="0"/>
              <a:t> </a:t>
            </a:r>
            <a:r>
              <a:rPr spc="-10" dirty="0"/>
              <a:t>CONSTITUTION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rgbClr val="B68150"/>
                </a:solidFill>
                <a:latin typeface="Montserrat"/>
                <a:cs typeface="Montserrat"/>
              </a:defRPr>
            </a:lvl1pPr>
          </a:lstStyle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/>
              <a:t>PAGE</a:t>
            </a:r>
            <a:r>
              <a:rPr spc="-25" dirty="0"/>
              <a:t> </a:t>
            </a:r>
            <a:fld id="{81D60167-4931-47E6-BA6A-407CBD079E47}" type="slidenum">
              <a:rPr b="1" spc="-35" dirty="0">
                <a:latin typeface="Montserrat"/>
                <a:cs typeface="Montserrat"/>
              </a:rPr>
              <a:t>‹#›</a:t>
            </a:fld>
            <a:endParaRPr b="1" spc="-35" dirty="0">
              <a:latin typeface="Montserrat"/>
              <a:cs typeface="Montserra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63308" y="10200285"/>
            <a:ext cx="251399" cy="228704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611729" y="10256249"/>
            <a:ext cx="256540" cy="229235"/>
          </a:xfrm>
          <a:custGeom>
            <a:avLst/>
            <a:gdLst/>
            <a:ahLst/>
            <a:cxnLst/>
            <a:rect l="l" t="t" r="r" b="b"/>
            <a:pathLst>
              <a:path w="256540" h="229234">
                <a:moveTo>
                  <a:pt x="149174" y="0"/>
                </a:moveTo>
                <a:lnTo>
                  <a:pt x="112698" y="24339"/>
                </a:lnTo>
                <a:lnTo>
                  <a:pt x="109715" y="39446"/>
                </a:lnTo>
                <a:lnTo>
                  <a:pt x="110472" y="47204"/>
                </a:lnTo>
                <a:lnTo>
                  <a:pt x="112698" y="54554"/>
                </a:lnTo>
                <a:lnTo>
                  <a:pt x="116321" y="61325"/>
                </a:lnTo>
                <a:lnTo>
                  <a:pt x="121272" y="67348"/>
                </a:lnTo>
                <a:lnTo>
                  <a:pt x="132588" y="78663"/>
                </a:lnTo>
                <a:lnTo>
                  <a:pt x="138645" y="78663"/>
                </a:lnTo>
                <a:lnTo>
                  <a:pt x="146113" y="71196"/>
                </a:lnTo>
                <a:lnTo>
                  <a:pt x="146113" y="65138"/>
                </a:lnTo>
                <a:lnTo>
                  <a:pt x="130962" y="49987"/>
                </a:lnTo>
                <a:lnTo>
                  <a:pt x="128841" y="44881"/>
                </a:lnTo>
                <a:lnTo>
                  <a:pt x="128841" y="34023"/>
                </a:lnTo>
                <a:lnTo>
                  <a:pt x="130962" y="28917"/>
                </a:lnTo>
                <a:lnTo>
                  <a:pt x="138633" y="21234"/>
                </a:lnTo>
                <a:lnTo>
                  <a:pt x="143738" y="19126"/>
                </a:lnTo>
                <a:lnTo>
                  <a:pt x="154597" y="19126"/>
                </a:lnTo>
                <a:lnTo>
                  <a:pt x="159702" y="21234"/>
                </a:lnTo>
                <a:lnTo>
                  <a:pt x="214210" y="75730"/>
                </a:lnTo>
                <a:lnTo>
                  <a:pt x="231405" y="101662"/>
                </a:lnTo>
                <a:lnTo>
                  <a:pt x="237137" y="131190"/>
                </a:lnTo>
                <a:lnTo>
                  <a:pt x="231405" y="160719"/>
                </a:lnTo>
                <a:lnTo>
                  <a:pt x="214210" y="186651"/>
                </a:lnTo>
                <a:lnTo>
                  <a:pt x="188278" y="203854"/>
                </a:lnTo>
                <a:lnTo>
                  <a:pt x="158750" y="209588"/>
                </a:lnTo>
                <a:lnTo>
                  <a:pt x="129221" y="203854"/>
                </a:lnTo>
                <a:lnTo>
                  <a:pt x="103289" y="186651"/>
                </a:lnTo>
                <a:lnTo>
                  <a:pt x="25488" y="108838"/>
                </a:lnTo>
                <a:lnTo>
                  <a:pt x="20731" y="101665"/>
                </a:lnTo>
                <a:lnTo>
                  <a:pt x="19145" y="93497"/>
                </a:lnTo>
                <a:lnTo>
                  <a:pt x="20731" y="85328"/>
                </a:lnTo>
                <a:lnTo>
                  <a:pt x="25488" y="78155"/>
                </a:lnTo>
                <a:lnTo>
                  <a:pt x="29222" y="74421"/>
                </a:lnTo>
                <a:lnTo>
                  <a:pt x="29222" y="68364"/>
                </a:lnTo>
                <a:lnTo>
                  <a:pt x="0" y="93497"/>
                </a:lnTo>
                <a:lnTo>
                  <a:pt x="785" y="101526"/>
                </a:lnTo>
                <a:lnTo>
                  <a:pt x="89763" y="200177"/>
                </a:lnTo>
                <a:lnTo>
                  <a:pt x="122023" y="221568"/>
                </a:lnTo>
                <a:lnTo>
                  <a:pt x="158750" y="228701"/>
                </a:lnTo>
                <a:lnTo>
                  <a:pt x="177392" y="226918"/>
                </a:lnTo>
                <a:lnTo>
                  <a:pt x="227736" y="200177"/>
                </a:lnTo>
                <a:lnTo>
                  <a:pt x="249131" y="167923"/>
                </a:lnTo>
                <a:lnTo>
                  <a:pt x="256263" y="131197"/>
                </a:lnTo>
                <a:lnTo>
                  <a:pt x="249131" y="94471"/>
                </a:lnTo>
                <a:lnTo>
                  <a:pt x="227736" y="62217"/>
                </a:lnTo>
                <a:lnTo>
                  <a:pt x="177076" y="11556"/>
                </a:lnTo>
                <a:lnTo>
                  <a:pt x="156932" y="757"/>
                </a:lnTo>
                <a:lnTo>
                  <a:pt x="149174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76580" y="10110206"/>
            <a:ext cx="6559550" cy="13970"/>
          </a:xfrm>
          <a:custGeom>
            <a:avLst/>
            <a:gdLst/>
            <a:ahLst/>
            <a:cxnLst/>
            <a:rect l="l" t="t" r="r" b="b"/>
            <a:pathLst>
              <a:path w="6559550" h="13970">
                <a:moveTo>
                  <a:pt x="6559550" y="0"/>
                </a:moveTo>
                <a:lnTo>
                  <a:pt x="0" y="0"/>
                </a:lnTo>
                <a:lnTo>
                  <a:pt x="0" y="13969"/>
                </a:lnTo>
                <a:lnTo>
                  <a:pt x="6559550" y="13969"/>
                </a:lnTo>
                <a:lnTo>
                  <a:pt x="6559550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08888" y="10291411"/>
            <a:ext cx="1829435" cy="1568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B68150"/>
                </a:solidFill>
                <a:latin typeface="Montserrat"/>
                <a:cs typeface="Montserrat"/>
              </a:defRPr>
            </a:lvl1pPr>
          </a:lstStyle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CITIZEN</a:t>
            </a:r>
            <a:r>
              <a:rPr spc="360" dirty="0"/>
              <a:t> </a:t>
            </a:r>
            <a:r>
              <a:rPr dirty="0"/>
              <a:t>FAMILY</a:t>
            </a:r>
            <a:r>
              <a:rPr spc="360" dirty="0"/>
              <a:t> </a:t>
            </a:r>
            <a:r>
              <a:rPr spc="-10" dirty="0"/>
              <a:t>CONSTITUTION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700467" y="10291502"/>
            <a:ext cx="46482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50" b="0" i="0">
                <a:solidFill>
                  <a:srgbClr val="B68150"/>
                </a:solidFill>
                <a:latin typeface="Montserrat"/>
                <a:cs typeface="Montserrat"/>
              </a:defRPr>
            </a:lvl1pPr>
          </a:lstStyle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/>
              <a:t>PAGE</a:t>
            </a:r>
            <a:r>
              <a:rPr spc="-25" dirty="0"/>
              <a:t> </a:t>
            </a:r>
            <a:fld id="{81D60167-4931-47E6-BA6A-407CBD079E47}" type="slidenum">
              <a:rPr b="1" spc="-35" dirty="0">
                <a:latin typeface="Montserrat"/>
                <a:cs typeface="Montserrat"/>
              </a:rPr>
              <a:t>‹#›</a:t>
            </a:fld>
            <a:endParaRPr b="1" spc="-35" dirty="0">
              <a:latin typeface="Montserrat"/>
              <a:cs typeface="Montserra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3720" y="3437635"/>
            <a:ext cx="2430145" cy="8362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1755" marR="5080" indent="-59690">
              <a:lnSpc>
                <a:spcPct val="110800"/>
              </a:lnSpc>
              <a:spcBef>
                <a:spcPts val="100"/>
              </a:spcBef>
            </a:pPr>
            <a:r>
              <a:rPr sz="2400" b="1" dirty="0">
                <a:solidFill>
                  <a:srgbClr val="2E3841"/>
                </a:solidFill>
                <a:latin typeface="Arial"/>
                <a:cs typeface="Arial"/>
              </a:rPr>
              <a:t>CITIZEN</a:t>
            </a:r>
            <a:r>
              <a:rPr sz="2400" b="1" spc="-20" dirty="0">
                <a:solidFill>
                  <a:srgbClr val="2E384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2E3841"/>
                </a:solidFill>
                <a:latin typeface="Arial"/>
                <a:cs typeface="Arial"/>
              </a:rPr>
              <a:t>FAMILY CONSTITUTION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40475" y="2822749"/>
            <a:ext cx="239887" cy="21349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24894" y="2822749"/>
            <a:ext cx="196204" cy="213494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3060197" y="2351780"/>
            <a:ext cx="952500" cy="696595"/>
            <a:chOff x="3060197" y="2351780"/>
            <a:chExt cx="952500" cy="696595"/>
          </a:xfrm>
        </p:grpSpPr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34551" y="2819087"/>
              <a:ext cx="177854" cy="220818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187286" y="2351780"/>
              <a:ext cx="619760" cy="562610"/>
            </a:xfrm>
            <a:custGeom>
              <a:avLst/>
              <a:gdLst/>
              <a:ahLst/>
              <a:cxnLst/>
              <a:rect l="l" t="t" r="r" b="b"/>
              <a:pathLst>
                <a:path w="619760" h="562610">
                  <a:moveTo>
                    <a:pt x="240269" y="0"/>
                  </a:moveTo>
                  <a:lnTo>
                    <a:pt x="194329" y="4385"/>
                  </a:lnTo>
                  <a:lnTo>
                    <a:pt x="149766" y="17541"/>
                  </a:lnTo>
                  <a:lnTo>
                    <a:pt x="107960" y="39467"/>
                  </a:lnTo>
                  <a:lnTo>
                    <a:pt x="70289" y="70164"/>
                  </a:lnTo>
                  <a:lnTo>
                    <a:pt x="39537" y="107759"/>
                  </a:lnTo>
                  <a:lnTo>
                    <a:pt x="17572" y="149481"/>
                  </a:lnTo>
                  <a:lnTo>
                    <a:pt x="4393" y="193953"/>
                  </a:lnTo>
                  <a:lnTo>
                    <a:pt x="0" y="239801"/>
                  </a:lnTo>
                  <a:lnTo>
                    <a:pt x="4393" y="285648"/>
                  </a:lnTo>
                  <a:lnTo>
                    <a:pt x="17572" y="330121"/>
                  </a:lnTo>
                  <a:lnTo>
                    <a:pt x="39537" y="371842"/>
                  </a:lnTo>
                  <a:lnTo>
                    <a:pt x="70289" y="409438"/>
                  </a:lnTo>
                  <a:lnTo>
                    <a:pt x="195129" y="534027"/>
                  </a:lnTo>
                  <a:lnTo>
                    <a:pt x="244761" y="560585"/>
                  </a:lnTo>
                  <a:lnTo>
                    <a:pt x="263872" y="562447"/>
                  </a:lnTo>
                  <a:lnTo>
                    <a:pt x="282982" y="560585"/>
                  </a:lnTo>
                  <a:lnTo>
                    <a:pt x="332615" y="534027"/>
                  </a:lnTo>
                  <a:lnTo>
                    <a:pt x="359227" y="484494"/>
                  </a:lnTo>
                  <a:lnTo>
                    <a:pt x="361094" y="465422"/>
                  </a:lnTo>
                  <a:lnTo>
                    <a:pt x="359227" y="446350"/>
                  </a:lnTo>
                  <a:lnTo>
                    <a:pt x="332615" y="396818"/>
                  </a:lnTo>
                  <a:lnTo>
                    <a:pt x="297289" y="371301"/>
                  </a:lnTo>
                  <a:lnTo>
                    <a:pt x="275449" y="403667"/>
                  </a:lnTo>
                  <a:lnTo>
                    <a:pt x="299292" y="430074"/>
                  </a:lnTo>
                  <a:lnTo>
                    <a:pt x="310274" y="446600"/>
                  </a:lnTo>
                  <a:lnTo>
                    <a:pt x="299292" y="500771"/>
                  </a:lnTo>
                  <a:lnTo>
                    <a:pt x="263872" y="515400"/>
                  </a:lnTo>
                  <a:lnTo>
                    <a:pt x="254023" y="514442"/>
                  </a:lnTo>
                  <a:lnTo>
                    <a:pt x="103611" y="376183"/>
                  </a:lnTo>
                  <a:lnTo>
                    <a:pt x="75933" y="341336"/>
                  </a:lnTo>
                  <a:lnTo>
                    <a:pt x="57480" y="302367"/>
                  </a:lnTo>
                  <a:lnTo>
                    <a:pt x="48254" y="260925"/>
                  </a:lnTo>
                  <a:lnTo>
                    <a:pt x="48254" y="218660"/>
                  </a:lnTo>
                  <a:lnTo>
                    <a:pt x="57480" y="177221"/>
                  </a:lnTo>
                  <a:lnTo>
                    <a:pt x="75933" y="138258"/>
                  </a:lnTo>
                  <a:lnTo>
                    <a:pt x="103611" y="103418"/>
                  </a:lnTo>
                  <a:lnTo>
                    <a:pt x="138522" y="75795"/>
                  </a:lnTo>
                  <a:lnTo>
                    <a:pt x="177567" y="57380"/>
                  </a:lnTo>
                  <a:lnTo>
                    <a:pt x="219093" y="48172"/>
                  </a:lnTo>
                  <a:lnTo>
                    <a:pt x="261445" y="48172"/>
                  </a:lnTo>
                  <a:lnTo>
                    <a:pt x="302971" y="57380"/>
                  </a:lnTo>
                  <a:lnTo>
                    <a:pt x="342016" y="75795"/>
                  </a:lnTo>
                  <a:lnTo>
                    <a:pt x="376927" y="103418"/>
                  </a:lnTo>
                  <a:lnTo>
                    <a:pt x="556690" y="282820"/>
                  </a:lnTo>
                  <a:lnTo>
                    <a:pt x="572324" y="320543"/>
                  </a:lnTo>
                  <a:lnTo>
                    <a:pt x="568415" y="340628"/>
                  </a:lnTo>
                  <a:lnTo>
                    <a:pt x="551512" y="366048"/>
                  </a:lnTo>
                  <a:lnTo>
                    <a:pt x="549786" y="374895"/>
                  </a:lnTo>
                  <a:lnTo>
                    <a:pt x="551512" y="383743"/>
                  </a:lnTo>
                  <a:lnTo>
                    <a:pt x="556690" y="391523"/>
                  </a:lnTo>
                  <a:lnTo>
                    <a:pt x="564486" y="396691"/>
                  </a:lnTo>
                  <a:lnTo>
                    <a:pt x="573351" y="398413"/>
                  </a:lnTo>
                  <a:lnTo>
                    <a:pt x="582217" y="396691"/>
                  </a:lnTo>
                  <a:lnTo>
                    <a:pt x="611870" y="358971"/>
                  </a:lnTo>
                  <a:lnTo>
                    <a:pt x="619477" y="320533"/>
                  </a:lnTo>
                  <a:lnTo>
                    <a:pt x="617545" y="300797"/>
                  </a:lnTo>
                  <a:lnTo>
                    <a:pt x="602632" y="264865"/>
                  </a:lnTo>
                  <a:lnTo>
                    <a:pt x="410249" y="70164"/>
                  </a:lnTo>
                  <a:lnTo>
                    <a:pt x="372578" y="39467"/>
                  </a:lnTo>
                  <a:lnTo>
                    <a:pt x="330772" y="17541"/>
                  </a:lnTo>
                  <a:lnTo>
                    <a:pt x="286210" y="4385"/>
                  </a:lnTo>
                  <a:lnTo>
                    <a:pt x="240269" y="0"/>
                  </a:lnTo>
                  <a:close/>
                </a:path>
              </a:pathLst>
            </a:custGeom>
            <a:solidFill>
              <a:srgbClr val="B5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60197" y="2489397"/>
              <a:ext cx="631825" cy="558800"/>
            </a:xfrm>
            <a:custGeom>
              <a:avLst/>
              <a:gdLst/>
              <a:ahLst/>
              <a:cxnLst/>
              <a:rect l="l" t="t" r="r" b="b"/>
              <a:pathLst>
                <a:path w="631825" h="558800">
                  <a:moveTo>
                    <a:pt x="46125" y="152084"/>
                  </a:moveTo>
                  <a:lnTo>
                    <a:pt x="7607" y="191526"/>
                  </a:lnTo>
                  <a:lnTo>
                    <a:pt x="0" y="229965"/>
                  </a:lnTo>
                  <a:lnTo>
                    <a:pt x="1931" y="249701"/>
                  </a:lnTo>
                  <a:lnTo>
                    <a:pt x="16844" y="285633"/>
                  </a:lnTo>
                  <a:lnTo>
                    <a:pt x="221202" y="492285"/>
                  </a:lnTo>
                  <a:lnTo>
                    <a:pt x="258869" y="522979"/>
                  </a:lnTo>
                  <a:lnTo>
                    <a:pt x="300674" y="544902"/>
                  </a:lnTo>
                  <a:lnTo>
                    <a:pt x="345236" y="558054"/>
                  </a:lnTo>
                  <a:lnTo>
                    <a:pt x="350981" y="558603"/>
                  </a:lnTo>
                  <a:lnTo>
                    <a:pt x="431371" y="558603"/>
                  </a:lnTo>
                  <a:lnTo>
                    <a:pt x="437117" y="558054"/>
                  </a:lnTo>
                  <a:lnTo>
                    <a:pt x="481680" y="544902"/>
                  </a:lnTo>
                  <a:lnTo>
                    <a:pt x="523487" y="522979"/>
                  </a:lnTo>
                  <a:lnTo>
                    <a:pt x="534170" y="514276"/>
                  </a:lnTo>
                  <a:lnTo>
                    <a:pt x="369985" y="514276"/>
                  </a:lnTo>
                  <a:lnTo>
                    <a:pt x="328460" y="505068"/>
                  </a:lnTo>
                  <a:lnTo>
                    <a:pt x="289415" y="486653"/>
                  </a:lnTo>
                  <a:lnTo>
                    <a:pt x="254504" y="459030"/>
                  </a:lnTo>
                  <a:lnTo>
                    <a:pt x="62787" y="267677"/>
                  </a:lnTo>
                  <a:lnTo>
                    <a:pt x="47153" y="229954"/>
                  </a:lnTo>
                  <a:lnTo>
                    <a:pt x="51061" y="209870"/>
                  </a:lnTo>
                  <a:lnTo>
                    <a:pt x="67966" y="184450"/>
                  </a:lnTo>
                  <a:lnTo>
                    <a:pt x="69692" y="175602"/>
                  </a:lnTo>
                  <a:lnTo>
                    <a:pt x="67966" y="166754"/>
                  </a:lnTo>
                  <a:lnTo>
                    <a:pt x="62787" y="158974"/>
                  </a:lnTo>
                  <a:lnTo>
                    <a:pt x="54991" y="153807"/>
                  </a:lnTo>
                  <a:lnTo>
                    <a:pt x="46125" y="152084"/>
                  </a:lnTo>
                  <a:close/>
                </a:path>
                <a:path w="631825" h="558800">
                  <a:moveTo>
                    <a:pt x="454987" y="47048"/>
                  </a:moveTo>
                  <a:lnTo>
                    <a:pt x="367558" y="47048"/>
                  </a:lnTo>
                  <a:lnTo>
                    <a:pt x="377407" y="48006"/>
                  </a:lnTo>
                  <a:lnTo>
                    <a:pt x="386739" y="50823"/>
                  </a:lnTo>
                  <a:lnTo>
                    <a:pt x="527819" y="186265"/>
                  </a:lnTo>
                  <a:lnTo>
                    <a:pt x="555498" y="221112"/>
                  </a:lnTo>
                  <a:lnTo>
                    <a:pt x="573950" y="260081"/>
                  </a:lnTo>
                  <a:lnTo>
                    <a:pt x="583050" y="300955"/>
                  </a:lnTo>
                  <a:lnTo>
                    <a:pt x="583177" y="343788"/>
                  </a:lnTo>
                  <a:lnTo>
                    <a:pt x="573950" y="385227"/>
                  </a:lnTo>
                  <a:lnTo>
                    <a:pt x="555498" y="424190"/>
                  </a:lnTo>
                  <a:lnTo>
                    <a:pt x="527819" y="459030"/>
                  </a:lnTo>
                  <a:lnTo>
                    <a:pt x="492908" y="486653"/>
                  </a:lnTo>
                  <a:lnTo>
                    <a:pt x="453863" y="505068"/>
                  </a:lnTo>
                  <a:lnTo>
                    <a:pt x="412338" y="514276"/>
                  </a:lnTo>
                  <a:lnTo>
                    <a:pt x="534170" y="514276"/>
                  </a:lnTo>
                  <a:lnTo>
                    <a:pt x="591914" y="454689"/>
                  </a:lnTo>
                  <a:lnTo>
                    <a:pt x="613880" y="412967"/>
                  </a:lnTo>
                  <a:lnTo>
                    <a:pt x="627059" y="368495"/>
                  </a:lnTo>
                  <a:lnTo>
                    <a:pt x="631452" y="322647"/>
                  </a:lnTo>
                  <a:lnTo>
                    <a:pt x="627059" y="276799"/>
                  </a:lnTo>
                  <a:lnTo>
                    <a:pt x="613880" y="232326"/>
                  </a:lnTo>
                  <a:lnTo>
                    <a:pt x="591914" y="190605"/>
                  </a:lnTo>
                  <a:lnTo>
                    <a:pt x="561163" y="153009"/>
                  </a:lnTo>
                  <a:lnTo>
                    <a:pt x="454987" y="47048"/>
                  </a:lnTo>
                  <a:close/>
                </a:path>
                <a:path w="631825" h="558800">
                  <a:moveTo>
                    <a:pt x="367579" y="0"/>
                  </a:moveTo>
                  <a:lnTo>
                    <a:pt x="313668" y="16245"/>
                  </a:lnTo>
                  <a:lnTo>
                    <a:pt x="286637" y="43231"/>
                  </a:lnTo>
                  <a:lnTo>
                    <a:pt x="270358" y="97025"/>
                  </a:lnTo>
                  <a:lnTo>
                    <a:pt x="272228" y="116100"/>
                  </a:lnTo>
                  <a:lnTo>
                    <a:pt x="298837" y="165629"/>
                  </a:lnTo>
                  <a:lnTo>
                    <a:pt x="334162" y="191160"/>
                  </a:lnTo>
                  <a:lnTo>
                    <a:pt x="343027" y="189436"/>
                  </a:lnTo>
                  <a:lnTo>
                    <a:pt x="350823" y="151022"/>
                  </a:lnTo>
                  <a:lnTo>
                    <a:pt x="332139" y="132374"/>
                  </a:lnTo>
                  <a:lnTo>
                    <a:pt x="325858" y="124747"/>
                  </a:lnTo>
                  <a:lnTo>
                    <a:pt x="321262" y="116167"/>
                  </a:lnTo>
                  <a:lnTo>
                    <a:pt x="318440" y="106854"/>
                  </a:lnTo>
                  <a:lnTo>
                    <a:pt x="317479" y="97025"/>
                  </a:lnTo>
                  <a:lnTo>
                    <a:pt x="318440" y="87196"/>
                  </a:lnTo>
                  <a:lnTo>
                    <a:pt x="339781" y="55409"/>
                  </a:lnTo>
                  <a:lnTo>
                    <a:pt x="367558" y="47048"/>
                  </a:lnTo>
                  <a:lnTo>
                    <a:pt x="454987" y="47048"/>
                  </a:lnTo>
                  <a:lnTo>
                    <a:pt x="436322" y="28421"/>
                  </a:lnTo>
                  <a:lnTo>
                    <a:pt x="421482" y="16245"/>
                  </a:lnTo>
                  <a:lnTo>
                    <a:pt x="404797" y="7335"/>
                  </a:lnTo>
                  <a:lnTo>
                    <a:pt x="386690" y="1862"/>
                  </a:lnTo>
                  <a:lnTo>
                    <a:pt x="367579" y="0"/>
                  </a:lnTo>
                  <a:close/>
                </a:path>
              </a:pathLst>
            </a:custGeom>
            <a:solidFill>
              <a:srgbClr val="2E38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310896" y="310895"/>
            <a:ext cx="6958965" cy="10098405"/>
          </a:xfrm>
          <a:custGeom>
            <a:avLst/>
            <a:gdLst/>
            <a:ahLst/>
            <a:cxnLst/>
            <a:rect l="l" t="t" r="r" b="b"/>
            <a:pathLst>
              <a:path w="6958965" h="10098405">
                <a:moveTo>
                  <a:pt x="3976611" y="4201591"/>
                </a:moveTo>
                <a:lnTo>
                  <a:pt x="3201911" y="4201591"/>
                </a:lnTo>
                <a:lnTo>
                  <a:pt x="3201911" y="4215562"/>
                </a:lnTo>
                <a:lnTo>
                  <a:pt x="3976611" y="4215562"/>
                </a:lnTo>
                <a:lnTo>
                  <a:pt x="3976611" y="4201591"/>
                </a:lnTo>
                <a:close/>
              </a:path>
              <a:path w="6958965" h="10098405">
                <a:moveTo>
                  <a:pt x="6958584" y="0"/>
                </a:moveTo>
                <a:lnTo>
                  <a:pt x="6952488" y="0"/>
                </a:lnTo>
                <a:lnTo>
                  <a:pt x="6952488" y="6096"/>
                </a:lnTo>
                <a:lnTo>
                  <a:pt x="6952488" y="10091928"/>
                </a:lnTo>
                <a:lnTo>
                  <a:pt x="6096" y="10091928"/>
                </a:lnTo>
                <a:lnTo>
                  <a:pt x="6096" y="6096"/>
                </a:lnTo>
                <a:lnTo>
                  <a:pt x="6952488" y="6096"/>
                </a:lnTo>
                <a:lnTo>
                  <a:pt x="6952488" y="0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lnTo>
                  <a:pt x="0" y="10091928"/>
                </a:lnTo>
                <a:lnTo>
                  <a:pt x="0" y="10098024"/>
                </a:lnTo>
                <a:lnTo>
                  <a:pt x="6096" y="10098024"/>
                </a:lnTo>
                <a:lnTo>
                  <a:pt x="6952488" y="10098024"/>
                </a:lnTo>
                <a:lnTo>
                  <a:pt x="6958584" y="10098024"/>
                </a:lnTo>
                <a:lnTo>
                  <a:pt x="6958584" y="10091928"/>
                </a:lnTo>
                <a:lnTo>
                  <a:pt x="6958584" y="6096"/>
                </a:lnTo>
                <a:lnTo>
                  <a:pt x="6958584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8255" y="618235"/>
            <a:ext cx="5539105" cy="11176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72110" indent="-359410">
              <a:lnSpc>
                <a:spcPct val="100000"/>
              </a:lnSpc>
              <a:spcBef>
                <a:spcPts val="110"/>
              </a:spcBef>
              <a:buAutoNum type="alphaLcParenBoth" startAt="3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include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copy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Proposed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Member’s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will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(if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any);</a:t>
            </a:r>
            <a:endParaRPr sz="900">
              <a:latin typeface="Arial"/>
              <a:cs typeface="Arial"/>
            </a:endParaRPr>
          </a:p>
          <a:p>
            <a:pPr marL="372110" marR="58419" indent="-359410">
              <a:lnSpc>
                <a:spcPct val="144400"/>
              </a:lnSpc>
              <a:spcBef>
                <a:spcPts val="660"/>
              </a:spcBef>
              <a:buAutoNum type="alphaLcParenBoth" startAt="3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include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summary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asset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protection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strategies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employed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respect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Proposed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Member’s assets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(if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any);</a:t>
            </a:r>
            <a:endParaRPr sz="900">
              <a:latin typeface="Arial"/>
              <a:cs typeface="Arial"/>
            </a:endParaRPr>
          </a:p>
          <a:p>
            <a:pPr marL="372110" marR="5080" indent="-359410">
              <a:lnSpc>
                <a:spcPct val="142200"/>
              </a:lnSpc>
              <a:spcBef>
                <a:spcPts val="650"/>
              </a:spcBef>
              <a:buAutoNum type="alphaLcParenBoth" startAt="3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includes</a:t>
            </a:r>
            <a:r>
              <a:rPr sz="900" spc="1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copies</a:t>
            </a:r>
            <a:r>
              <a:rPr sz="900" spc="1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policy</a:t>
            </a:r>
            <a:r>
              <a:rPr sz="900" spc="1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documents</a:t>
            </a:r>
            <a:r>
              <a:rPr sz="900" spc="1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certificates</a:t>
            </a:r>
            <a:r>
              <a:rPr sz="900" spc="1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currency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all</a:t>
            </a:r>
            <a:r>
              <a:rPr sz="900" spc="1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insurances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held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respect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Proposed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(if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any);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8255" y="1861820"/>
            <a:ext cx="1289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5" dirty="0">
                <a:latin typeface="Arial"/>
                <a:cs typeface="Arial"/>
              </a:rPr>
              <a:t>(f)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38300" y="1861820"/>
            <a:ext cx="402717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Arial"/>
                <a:cs typeface="Arial"/>
              </a:rPr>
              <a:t>include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such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other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information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its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absolute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discretion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requires.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5965" y="2279395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8.4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8240" y="2279395"/>
            <a:ext cx="1599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Acceptance</a:t>
            </a:r>
            <a:r>
              <a:rPr sz="1000" b="1" spc="-8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of</a:t>
            </a:r>
            <a:r>
              <a:rPr sz="1000" b="1" spc="-5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Application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8255" y="2587244"/>
            <a:ext cx="5667375" cy="93599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Arial"/>
                <a:cs typeface="Arial"/>
              </a:rPr>
              <a:t>If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satisfied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Proposed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satisfies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Eligibility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Requirements,</a:t>
            </a:r>
            <a:r>
              <a:rPr lang="en-AU" sz="900" spc="-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-10" dirty="0">
                <a:latin typeface="Arial"/>
                <a:cs typeface="Arial"/>
              </a:rPr>
              <a:t> must: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 dirty="0">
              <a:latin typeface="Arial"/>
              <a:cs typeface="Arial"/>
            </a:endParaRPr>
          </a:p>
          <a:p>
            <a:pPr marL="372110" indent="-359410">
              <a:lnSpc>
                <a:spcPct val="100000"/>
              </a:lnSpc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grant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applicant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status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Member;</a:t>
            </a:r>
            <a:r>
              <a:rPr sz="900" spc="-25" dirty="0">
                <a:latin typeface="Arial"/>
                <a:cs typeface="Arial"/>
              </a:rPr>
              <a:t> and</a:t>
            </a:r>
            <a:endParaRPr sz="900" dirty="0">
              <a:latin typeface="Arial"/>
              <a:cs typeface="Arial"/>
            </a:endParaRPr>
          </a:p>
          <a:p>
            <a:pPr marL="372110" marR="5080" indent="-359410">
              <a:lnSpc>
                <a:spcPct val="144500"/>
              </a:lnSpc>
              <a:spcBef>
                <a:spcPts val="770"/>
              </a:spcBef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issue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Current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(1)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ordinary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share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Trustee,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upon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payment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Current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subscription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price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share,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determined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0" dirty="0">
                <a:latin typeface="Arial"/>
                <a:cs typeface="Arial"/>
              </a:rPr>
              <a:t> Trustee.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5965" y="3730244"/>
            <a:ext cx="153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9.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78204" y="3730244"/>
            <a:ext cx="14249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DISENTITLING</a:t>
            </a:r>
            <a:r>
              <a:rPr sz="1200" b="1" dirty="0">
                <a:latin typeface="Arial"/>
                <a:cs typeface="Arial"/>
              </a:rPr>
              <a:t> </a:t>
            </a:r>
            <a:r>
              <a:rPr sz="1200" b="1" spc="-25" dirty="0">
                <a:latin typeface="Arial"/>
                <a:cs typeface="Arial"/>
              </a:rPr>
              <a:t>ACT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5965" y="4208780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9.1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78240" y="4208780"/>
            <a:ext cx="833119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First</a:t>
            </a:r>
            <a:r>
              <a:rPr sz="1000" b="1" spc="-6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Warning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78255" y="4513580"/>
            <a:ext cx="5057140" cy="9569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Arial"/>
                <a:cs typeface="Arial"/>
              </a:rPr>
              <a:t>If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commits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Disentitling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Act,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give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written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notice: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Arial"/>
              <a:cs typeface="Arial"/>
            </a:endParaRPr>
          </a:p>
          <a:p>
            <a:pPr marL="372110" indent="-359410">
              <a:lnSpc>
                <a:spcPct val="100000"/>
              </a:lnSpc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outlining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details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Disentitling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Act;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and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AutoNum type="alphaLcParenBoth"/>
            </a:pPr>
            <a:endParaRPr sz="1100">
              <a:latin typeface="Arial"/>
              <a:cs typeface="Arial"/>
            </a:endParaRPr>
          </a:p>
          <a:p>
            <a:pPr marL="372110" indent="-359410">
              <a:lnSpc>
                <a:spcPct val="100000"/>
              </a:lnSpc>
              <a:spcBef>
                <a:spcPts val="5"/>
              </a:spcBef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requiring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(if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possible)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remedy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Disentitling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Act</a:t>
            </a:r>
            <a:r>
              <a:rPr sz="900" spc="1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within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fourteen</a:t>
            </a:r>
            <a:endParaRPr sz="900">
              <a:latin typeface="Arial"/>
              <a:cs typeface="Arial"/>
            </a:endParaRPr>
          </a:p>
          <a:p>
            <a:pPr marL="372745">
              <a:lnSpc>
                <a:spcPct val="100000"/>
              </a:lnSpc>
              <a:spcBef>
                <a:spcPts val="645"/>
              </a:spcBef>
            </a:pPr>
            <a:r>
              <a:rPr sz="900" dirty="0">
                <a:latin typeface="Arial"/>
                <a:cs typeface="Arial"/>
              </a:rPr>
              <a:t>(14)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days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date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notice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</a:t>
            </a:r>
            <a:r>
              <a:rPr sz="900" b="1" i="1" dirty="0">
                <a:latin typeface="Arial"/>
                <a:cs typeface="Arial"/>
              </a:rPr>
              <a:t>First</a:t>
            </a:r>
            <a:r>
              <a:rPr sz="900" b="1" i="1" spc="-30" dirty="0">
                <a:latin typeface="Arial"/>
                <a:cs typeface="Arial"/>
              </a:rPr>
              <a:t> </a:t>
            </a:r>
            <a:r>
              <a:rPr sz="900" b="1" i="1" spc="-10" dirty="0">
                <a:latin typeface="Arial"/>
                <a:cs typeface="Arial"/>
              </a:rPr>
              <a:t>Warning</a:t>
            </a:r>
            <a:r>
              <a:rPr sz="900" spc="-10" dirty="0">
                <a:latin typeface="Arial"/>
                <a:cs typeface="Arial"/>
              </a:rPr>
              <a:t>).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5965" y="5601716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9.2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78240" y="5601716"/>
            <a:ext cx="1017269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0" dirty="0">
                <a:latin typeface="Arial"/>
                <a:cs typeface="Arial"/>
              </a:rPr>
              <a:t>Second</a:t>
            </a:r>
            <a:r>
              <a:rPr sz="1000" b="1" spc="-10" dirty="0">
                <a:latin typeface="Arial"/>
                <a:cs typeface="Arial"/>
              </a:rPr>
              <a:t> Warning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78255" y="5850377"/>
            <a:ext cx="5666740" cy="1211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35" marR="5080" indent="-635">
              <a:lnSpc>
                <a:spcPct val="1445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If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Current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fails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remedy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Disentitling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Act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which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First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Warning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relates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within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time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specified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First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Warning,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give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further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written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notice: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Arial"/>
              <a:cs typeface="Arial"/>
            </a:endParaRPr>
          </a:p>
          <a:p>
            <a:pPr marL="372110" indent="-359410">
              <a:lnSpc>
                <a:spcPct val="100000"/>
              </a:lnSpc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stating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failed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comply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First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Warning;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and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AutoNum type="alphaLcParenBoth"/>
            </a:pPr>
            <a:endParaRPr sz="1050">
              <a:latin typeface="Arial"/>
              <a:cs typeface="Arial"/>
            </a:endParaRPr>
          </a:p>
          <a:p>
            <a:pPr marL="372110" indent="-359410">
              <a:lnSpc>
                <a:spcPct val="100000"/>
              </a:lnSpc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requiring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(if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possible)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remedy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Disentitling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Act</a:t>
            </a:r>
            <a:r>
              <a:rPr sz="900" spc="1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within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fourteen</a:t>
            </a:r>
            <a:endParaRPr sz="900">
              <a:latin typeface="Arial"/>
              <a:cs typeface="Arial"/>
            </a:endParaRPr>
          </a:p>
          <a:p>
            <a:pPr marL="372745">
              <a:lnSpc>
                <a:spcPct val="100000"/>
              </a:lnSpc>
              <a:spcBef>
                <a:spcPts val="645"/>
              </a:spcBef>
            </a:pPr>
            <a:r>
              <a:rPr sz="900" dirty="0">
                <a:latin typeface="Arial"/>
                <a:cs typeface="Arial"/>
              </a:rPr>
              <a:t>(14)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days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date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further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notice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</a:t>
            </a:r>
            <a:r>
              <a:rPr sz="900" b="1" i="1" dirty="0">
                <a:latin typeface="Arial"/>
                <a:cs typeface="Arial"/>
              </a:rPr>
              <a:t>Second</a:t>
            </a:r>
            <a:r>
              <a:rPr sz="900" b="1" i="1" spc="-25" dirty="0">
                <a:latin typeface="Arial"/>
                <a:cs typeface="Arial"/>
              </a:rPr>
              <a:t> </a:t>
            </a:r>
            <a:r>
              <a:rPr sz="900" b="1" i="1" spc="-10" dirty="0">
                <a:latin typeface="Arial"/>
                <a:cs typeface="Arial"/>
              </a:rPr>
              <a:t>Warning</a:t>
            </a:r>
            <a:r>
              <a:rPr sz="900" spc="-10" dirty="0">
                <a:latin typeface="Arial"/>
                <a:cs typeface="Arial"/>
              </a:rPr>
              <a:t>).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5965" y="7195820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9.3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35965" y="7994384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9.4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78255" y="7195820"/>
            <a:ext cx="172593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Removal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as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Current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Member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78889" y="7443152"/>
            <a:ext cx="566610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44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If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fails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remedy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Disentitling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Act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which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Second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Warning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relates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within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time </a:t>
            </a:r>
            <a:r>
              <a:rPr sz="900" dirty="0">
                <a:latin typeface="Arial"/>
                <a:cs typeface="Arial"/>
              </a:rPr>
              <a:t>specified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Second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Warning,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its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discretion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remove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Member.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78889" y="7994396"/>
            <a:ext cx="12769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Incapable</a:t>
            </a:r>
            <a:r>
              <a:rPr sz="1000" b="1" spc="-5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of</a:t>
            </a:r>
            <a:r>
              <a:rPr sz="1000" b="1" spc="-5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Remedy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78889" y="8213280"/>
            <a:ext cx="5824855" cy="883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563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Despite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1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other</a:t>
            </a:r>
            <a:r>
              <a:rPr sz="900" spc="1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clause</a:t>
            </a:r>
            <a:r>
              <a:rPr sz="900" spc="1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1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1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Constitution,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if</a:t>
            </a:r>
            <a:r>
              <a:rPr sz="900" spc="1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Disentitling</a:t>
            </a:r>
            <a:r>
              <a:rPr sz="900" spc="1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Act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1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type</a:t>
            </a:r>
            <a:r>
              <a:rPr sz="900" spc="1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20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229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incapable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remedy,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its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discretion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remove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immediately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upon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occurrence</a:t>
            </a:r>
            <a:r>
              <a:rPr sz="900" spc="-25" dirty="0">
                <a:latin typeface="Arial"/>
                <a:cs typeface="Arial"/>
              </a:rPr>
              <a:t> of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Disentitling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Act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without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regard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 </a:t>
            </a:r>
            <a:r>
              <a:rPr sz="900" spc="-10" dirty="0">
                <a:latin typeface="Arial"/>
                <a:cs typeface="Arial"/>
              </a:rPr>
              <a:t>clauses</a:t>
            </a:r>
            <a:endParaRPr sz="9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610"/>
              </a:spcBef>
            </a:pPr>
            <a:r>
              <a:rPr sz="900" dirty="0">
                <a:latin typeface="Arial"/>
                <a:cs typeface="Arial"/>
              </a:rPr>
              <a:t>9.1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9.2.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53108" y="4074227"/>
            <a:ext cx="6155690" cy="0"/>
          </a:xfrm>
          <a:custGeom>
            <a:avLst/>
            <a:gdLst/>
            <a:ahLst/>
            <a:cxnLst/>
            <a:rect l="l" t="t" r="r" b="b"/>
            <a:pathLst>
              <a:path w="6155690">
                <a:moveTo>
                  <a:pt x="0" y="0"/>
                </a:moveTo>
                <a:lnTo>
                  <a:pt x="6155089" y="0"/>
                </a:lnTo>
              </a:path>
            </a:pathLst>
          </a:custGeom>
          <a:ln w="19548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CITIZEN</a:t>
            </a:r>
            <a:r>
              <a:rPr spc="360" dirty="0"/>
              <a:t> </a:t>
            </a:r>
            <a:r>
              <a:rPr dirty="0"/>
              <a:t>FAMILY</a:t>
            </a:r>
            <a:r>
              <a:rPr spc="360" dirty="0"/>
              <a:t> </a:t>
            </a:r>
            <a:r>
              <a:rPr spc="-10" dirty="0"/>
              <a:t>CONSTITUTION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/>
              <a:t>PAGE</a:t>
            </a:r>
            <a:r>
              <a:rPr spc="-25" dirty="0"/>
              <a:t> </a:t>
            </a:r>
            <a:r>
              <a:rPr b="1" spc="-35" dirty="0">
                <a:latin typeface="Montserrat"/>
                <a:cs typeface="Montserrat"/>
              </a:rPr>
              <a:t>7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5965" y="618236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9.5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8880" y="618236"/>
            <a:ext cx="130810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Cancellation</a:t>
            </a:r>
            <a:r>
              <a:rPr sz="1000" b="1" spc="-3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of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Share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78255" y="926084"/>
            <a:ext cx="5665470" cy="11341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Arial"/>
                <a:cs typeface="Arial"/>
              </a:rPr>
              <a:t>If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removed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accordance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clause:</a:t>
            </a:r>
            <a:endParaRPr sz="900">
              <a:latin typeface="Arial"/>
              <a:cs typeface="Arial"/>
            </a:endParaRPr>
          </a:p>
          <a:p>
            <a:pPr marL="372110" marR="5080" indent="-360045">
              <a:lnSpc>
                <a:spcPct val="144500"/>
              </a:lnSpc>
              <a:spcBef>
                <a:spcPts val="770"/>
              </a:spcBef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any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loan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owing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from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Trustee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will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become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immediately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due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and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payable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Trustee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take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all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reasonable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steps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2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recover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payment</a:t>
            </a:r>
            <a:r>
              <a:rPr sz="900" spc="2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loan;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and</a:t>
            </a:r>
            <a:endParaRPr sz="900">
              <a:latin typeface="Arial"/>
              <a:cs typeface="Arial"/>
            </a:endParaRPr>
          </a:p>
          <a:p>
            <a:pPr marL="372110" marR="6350" indent="-359410">
              <a:lnSpc>
                <a:spcPct val="144500"/>
              </a:lnSpc>
              <a:spcBef>
                <a:spcPts val="620"/>
              </a:spcBef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cancel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share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held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repay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subscription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fee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paid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share.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5965" y="2172716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9.6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8889" y="2172716"/>
            <a:ext cx="175133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Procedure</a:t>
            </a:r>
            <a:r>
              <a:rPr sz="1000" b="1" spc="-6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for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Re-application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8255" y="2407857"/>
            <a:ext cx="572071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44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A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who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removed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re-apply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Membership </a:t>
            </a:r>
            <a:r>
              <a:rPr sz="900" dirty="0">
                <a:latin typeface="Arial"/>
                <a:cs typeface="Arial"/>
              </a:rPr>
              <a:t>at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time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accordance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clause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8.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5965" y="3050540"/>
            <a:ext cx="2374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10.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78966" y="3050540"/>
            <a:ext cx="17722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FINANCIAL</a:t>
            </a:r>
            <a:r>
              <a:rPr sz="1200" b="1" spc="-5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EDUCATION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5965" y="3522980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0" dirty="0">
                <a:latin typeface="Arial"/>
                <a:cs typeface="Arial"/>
              </a:rPr>
              <a:t>10.1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78889" y="3522980"/>
            <a:ext cx="136334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0" dirty="0">
                <a:latin typeface="Arial"/>
                <a:cs typeface="Arial"/>
              </a:rPr>
              <a:t>Education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to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Members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78255" y="3761169"/>
            <a:ext cx="5187315" cy="10052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35" marR="5080">
              <a:lnSpc>
                <a:spcPct val="1444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At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least once</a:t>
            </a:r>
            <a:r>
              <a:rPr sz="900" spc="2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2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six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(6)</a:t>
            </a:r>
            <a:r>
              <a:rPr sz="900" spc="2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month</a:t>
            </a:r>
            <a:r>
              <a:rPr sz="900" spc="2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period,</a:t>
            </a:r>
            <a:r>
              <a:rPr sz="900" spc="2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2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2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provide</a:t>
            </a:r>
            <a:r>
              <a:rPr sz="900" spc="2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2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workshop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of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following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topics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</a:t>
            </a:r>
            <a:r>
              <a:rPr sz="900" b="1" i="1" dirty="0">
                <a:latin typeface="Arial"/>
                <a:cs typeface="Arial"/>
              </a:rPr>
              <a:t>Education</a:t>
            </a:r>
            <a:r>
              <a:rPr sz="900" b="1" i="1" spc="-20" dirty="0">
                <a:latin typeface="Arial"/>
                <a:cs typeface="Arial"/>
              </a:rPr>
              <a:t> </a:t>
            </a:r>
            <a:r>
              <a:rPr sz="900" b="1" i="1" spc="-10" dirty="0">
                <a:latin typeface="Arial"/>
                <a:cs typeface="Arial"/>
              </a:rPr>
              <a:t>Session</a:t>
            </a:r>
            <a:r>
              <a:rPr sz="900" spc="-10" dirty="0">
                <a:latin typeface="Arial"/>
                <a:cs typeface="Arial"/>
              </a:rPr>
              <a:t>):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>
              <a:latin typeface="Arial"/>
              <a:cs typeface="Arial"/>
            </a:endParaRPr>
          </a:p>
          <a:p>
            <a:pPr marL="372110" indent="-359410">
              <a:lnSpc>
                <a:spcPct val="100000"/>
              </a:lnSpc>
              <a:buAutoNum type="alphaLcParenBoth"/>
              <a:tabLst>
                <a:tab pos="372110" algn="l"/>
                <a:tab pos="372745" algn="l"/>
              </a:tabLst>
            </a:pPr>
            <a:r>
              <a:rPr sz="900" spc="-10" dirty="0">
                <a:latin typeface="Arial"/>
                <a:cs typeface="Arial"/>
              </a:rPr>
              <a:t>asset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protection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strategies;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and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AutoNum type="alphaLcParenBoth"/>
            </a:pPr>
            <a:endParaRPr sz="1050">
              <a:latin typeface="Arial"/>
              <a:cs typeface="Arial"/>
            </a:endParaRPr>
          </a:p>
          <a:p>
            <a:pPr marL="372110" indent="-359410">
              <a:lnSpc>
                <a:spcPct val="100000"/>
              </a:lnSpc>
              <a:buAutoNum type="alphaLcParenBoth"/>
              <a:tabLst>
                <a:tab pos="372110" algn="l"/>
                <a:tab pos="372745" algn="l"/>
              </a:tabLst>
            </a:pPr>
            <a:r>
              <a:rPr sz="900" spc="-10" dirty="0">
                <a:latin typeface="Arial"/>
                <a:cs typeface="Arial"/>
              </a:rPr>
              <a:t>financial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planning;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5965" y="4976876"/>
            <a:ext cx="2374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11.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78966" y="4976876"/>
            <a:ext cx="18211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CONFLICT</a:t>
            </a:r>
            <a:r>
              <a:rPr sz="1200" b="1" spc="-8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RESOLUTION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35965" y="5452364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0" dirty="0">
                <a:latin typeface="Arial"/>
                <a:cs typeface="Arial"/>
              </a:rPr>
              <a:t>11.1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78889" y="5452364"/>
            <a:ext cx="105981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Notice</a:t>
            </a:r>
            <a:r>
              <a:rPr sz="1000" b="1" spc="-4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of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Dispute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78889" y="5731700"/>
            <a:ext cx="5662930" cy="1674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33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If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2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0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2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Family,</a:t>
            </a:r>
            <a:r>
              <a:rPr sz="900" spc="2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shareholder</a:t>
            </a:r>
            <a:r>
              <a:rPr sz="900" spc="1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2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180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165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155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50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enters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into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dispute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other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Family,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shareholder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Board, </a:t>
            </a:r>
            <a:r>
              <a:rPr sz="900" dirty="0">
                <a:latin typeface="Arial"/>
                <a:cs typeface="Arial"/>
              </a:rPr>
              <a:t>each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party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give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other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party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notice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setting</a:t>
            </a:r>
            <a:r>
              <a:rPr sz="900" spc="-20" dirty="0">
                <a:latin typeface="Arial"/>
                <a:cs typeface="Arial"/>
              </a:rPr>
              <a:t> out: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>
              <a:latin typeface="Arial"/>
              <a:cs typeface="Arial"/>
            </a:endParaRPr>
          </a:p>
          <a:p>
            <a:pPr marL="371475" indent="-358775">
              <a:lnSpc>
                <a:spcPct val="100000"/>
              </a:lnSpc>
              <a:buAutoNum type="alphaLcParenBoth"/>
              <a:tabLst>
                <a:tab pos="371475" algn="l"/>
                <a:tab pos="372110" algn="l"/>
              </a:tabLst>
            </a:pPr>
            <a:r>
              <a:rPr sz="900" dirty="0">
                <a:latin typeface="Arial"/>
                <a:cs typeface="Arial"/>
              </a:rPr>
              <a:t>what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party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considers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dispute;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and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AutoNum type="alphaLcParenBoth"/>
            </a:pPr>
            <a:endParaRPr sz="950">
              <a:latin typeface="Arial"/>
              <a:cs typeface="Arial"/>
            </a:endParaRPr>
          </a:p>
          <a:p>
            <a:pPr marL="371475" indent="-358775">
              <a:lnSpc>
                <a:spcPct val="100000"/>
              </a:lnSpc>
              <a:buAutoNum type="alphaLcParenBoth"/>
              <a:tabLst>
                <a:tab pos="371475" algn="l"/>
                <a:tab pos="372110" algn="l"/>
              </a:tabLst>
            </a:pPr>
            <a:r>
              <a:rPr sz="900" dirty="0">
                <a:latin typeface="Arial"/>
                <a:cs typeface="Arial"/>
              </a:rPr>
              <a:t>what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party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requires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done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resolve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dispute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grounds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it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has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for</a:t>
            </a:r>
            <a:endParaRPr sz="900">
              <a:latin typeface="Arial"/>
              <a:cs typeface="Arial"/>
            </a:endParaRPr>
          </a:p>
          <a:p>
            <a:pPr marL="371475">
              <a:lnSpc>
                <a:spcPct val="100000"/>
              </a:lnSpc>
              <a:spcBef>
                <a:spcPts val="480"/>
              </a:spcBef>
            </a:pPr>
            <a:r>
              <a:rPr sz="900" dirty="0">
                <a:latin typeface="Arial"/>
                <a:cs typeface="Arial"/>
              </a:rPr>
              <a:t>those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requirements.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900" spc="-10" dirty="0">
                <a:latin typeface="Arial"/>
                <a:cs typeface="Arial"/>
              </a:rPr>
              <a:t>(</a:t>
            </a:r>
            <a:r>
              <a:rPr sz="900" b="1" i="1" spc="-10" dirty="0">
                <a:latin typeface="Arial"/>
                <a:cs typeface="Arial"/>
              </a:rPr>
              <a:t>Dispute</a:t>
            </a:r>
            <a:r>
              <a:rPr sz="900" b="1" i="1" spc="5" dirty="0">
                <a:latin typeface="Arial"/>
                <a:cs typeface="Arial"/>
              </a:rPr>
              <a:t> </a:t>
            </a:r>
            <a:r>
              <a:rPr sz="900" b="1" i="1" spc="-10" dirty="0">
                <a:latin typeface="Arial"/>
                <a:cs typeface="Arial"/>
              </a:rPr>
              <a:t>Notice</a:t>
            </a:r>
            <a:r>
              <a:rPr sz="900" spc="-10" dirty="0">
                <a:latin typeface="Arial"/>
                <a:cs typeface="Arial"/>
              </a:rPr>
              <a:t>)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5965" y="7567676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0" dirty="0">
                <a:latin typeface="Arial"/>
                <a:cs typeface="Arial"/>
              </a:rPr>
              <a:t>11.2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78880" y="7567676"/>
            <a:ext cx="138938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0" dirty="0">
                <a:latin typeface="Arial"/>
                <a:cs typeface="Arial"/>
              </a:rPr>
              <a:t>Settlement</a:t>
            </a:r>
            <a:r>
              <a:rPr sz="1000" b="1" spc="2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Conference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78542" y="7822513"/>
            <a:ext cx="5666740" cy="6140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algn="just">
              <a:lnSpc>
                <a:spcPct val="143300"/>
              </a:lnSpc>
              <a:spcBef>
                <a:spcPts val="85"/>
              </a:spcBef>
            </a:pPr>
            <a:r>
              <a:rPr sz="900" dirty="0">
                <a:latin typeface="Arial"/>
                <a:cs typeface="Arial"/>
              </a:rPr>
              <a:t>If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dispute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resolved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within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fourteen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(14)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days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delivery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first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–mentioned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Dispute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Notice,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the </a:t>
            </a:r>
            <a:r>
              <a:rPr sz="900" dirty="0">
                <a:latin typeface="Arial"/>
                <a:cs typeface="Arial"/>
              </a:rPr>
              <a:t>parties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attempt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resolve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dispute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mediation</a:t>
            </a:r>
            <a:r>
              <a:rPr sz="900" spc="2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</a:t>
            </a:r>
            <a:r>
              <a:rPr sz="900" spc="2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mediator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approved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both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parties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mediator </a:t>
            </a:r>
            <a:r>
              <a:rPr sz="900" dirty="0">
                <a:latin typeface="Arial"/>
                <a:cs typeface="Arial"/>
              </a:rPr>
              <a:t>appointed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President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Queensland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Law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Society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Incorporated.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35965" y="8549132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0" dirty="0">
                <a:latin typeface="Arial"/>
                <a:cs typeface="Arial"/>
              </a:rPr>
              <a:t>11.3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78880" y="8549132"/>
            <a:ext cx="160464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0" dirty="0">
                <a:latin typeface="Arial"/>
                <a:cs typeface="Arial"/>
              </a:rPr>
              <a:t>Commencing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Proceedings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78889" y="8800921"/>
            <a:ext cx="5666105" cy="6140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algn="just">
              <a:lnSpc>
                <a:spcPct val="143300"/>
              </a:lnSpc>
              <a:spcBef>
                <a:spcPts val="85"/>
              </a:spcBef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parties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shall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commence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proceedings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court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relation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matter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subject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mediation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unless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a</a:t>
            </a:r>
            <a:r>
              <a:rPr sz="900" dirty="0">
                <a:latin typeface="Arial"/>
                <a:cs typeface="Arial"/>
              </a:rPr>
              <a:t> written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notice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first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provided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other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parties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mediation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party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giving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notice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abandoned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mediation.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53108" y="3392916"/>
            <a:ext cx="6155690" cy="0"/>
          </a:xfrm>
          <a:custGeom>
            <a:avLst/>
            <a:gdLst/>
            <a:ahLst/>
            <a:cxnLst/>
            <a:rect l="l" t="t" r="r" b="b"/>
            <a:pathLst>
              <a:path w="6155690">
                <a:moveTo>
                  <a:pt x="0" y="0"/>
                </a:moveTo>
                <a:lnTo>
                  <a:pt x="6155089" y="0"/>
                </a:lnTo>
              </a:path>
            </a:pathLst>
          </a:custGeom>
          <a:ln w="19548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53108" y="5319059"/>
            <a:ext cx="6155690" cy="0"/>
          </a:xfrm>
          <a:custGeom>
            <a:avLst/>
            <a:gdLst/>
            <a:ahLst/>
            <a:cxnLst/>
            <a:rect l="l" t="t" r="r" b="b"/>
            <a:pathLst>
              <a:path w="6155690">
                <a:moveTo>
                  <a:pt x="0" y="0"/>
                </a:moveTo>
                <a:lnTo>
                  <a:pt x="6155089" y="0"/>
                </a:lnTo>
              </a:path>
            </a:pathLst>
          </a:custGeom>
          <a:ln w="19548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CITIZEN</a:t>
            </a:r>
            <a:r>
              <a:rPr spc="360" dirty="0"/>
              <a:t> </a:t>
            </a:r>
            <a:r>
              <a:rPr dirty="0"/>
              <a:t>FAMILY</a:t>
            </a:r>
            <a:r>
              <a:rPr spc="360" dirty="0"/>
              <a:t> </a:t>
            </a:r>
            <a:r>
              <a:rPr spc="-10" dirty="0"/>
              <a:t>CONSTITUTION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/>
              <a:t>PAGE</a:t>
            </a:r>
            <a:r>
              <a:rPr spc="-25" dirty="0"/>
              <a:t> </a:t>
            </a:r>
            <a:r>
              <a:rPr b="1" spc="-35" dirty="0">
                <a:latin typeface="Montserrat"/>
                <a:cs typeface="Montserrat"/>
              </a:rPr>
              <a:t>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5965" y="618236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0" dirty="0">
                <a:latin typeface="Arial"/>
                <a:cs typeface="Arial"/>
              </a:rPr>
              <a:t>11.4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8880" y="618236"/>
            <a:ext cx="186372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Negotiations</a:t>
            </a:r>
            <a:r>
              <a:rPr sz="1000" b="1" spc="-45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without </a:t>
            </a:r>
            <a:r>
              <a:rPr sz="1000" b="1" spc="-10" dirty="0">
                <a:latin typeface="Arial"/>
                <a:cs typeface="Arial"/>
              </a:rPr>
              <a:t>Prejudice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78889" y="866898"/>
            <a:ext cx="5662930" cy="422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>
              <a:lnSpc>
                <a:spcPct val="1445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Evidence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anything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said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done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course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attempting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settle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dispute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admissible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any </a:t>
            </a:r>
            <a:r>
              <a:rPr sz="900" dirty="0">
                <a:latin typeface="Arial"/>
                <a:cs typeface="Arial"/>
              </a:rPr>
              <a:t>subsequent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proceedings.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5965" y="1398524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0" dirty="0">
                <a:latin typeface="Arial"/>
                <a:cs typeface="Arial"/>
              </a:rPr>
              <a:t>11.5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8880" y="1398524"/>
            <a:ext cx="144399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0" dirty="0">
                <a:latin typeface="Arial"/>
                <a:cs typeface="Arial"/>
              </a:rPr>
              <a:t>Continued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Performance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8774" y="1653361"/>
            <a:ext cx="5666105" cy="415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22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During</a:t>
            </a:r>
            <a:r>
              <a:rPr sz="900" spc="2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dispute</a:t>
            </a:r>
            <a:r>
              <a:rPr sz="900" spc="2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resolution</a:t>
            </a:r>
            <a:r>
              <a:rPr sz="900" spc="2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process</a:t>
            </a:r>
            <a:r>
              <a:rPr sz="900" spc="2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parties</a:t>
            </a:r>
            <a:r>
              <a:rPr sz="900" spc="2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2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continue</a:t>
            </a:r>
            <a:r>
              <a:rPr sz="900" spc="2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2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perform</a:t>
            </a:r>
            <a:r>
              <a:rPr sz="900" spc="2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their</a:t>
            </a:r>
            <a:r>
              <a:rPr sz="900" spc="2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obligations</a:t>
            </a:r>
            <a:r>
              <a:rPr sz="900" spc="2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under</a:t>
            </a:r>
            <a:r>
              <a:rPr sz="900" spc="24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this </a:t>
            </a:r>
            <a:r>
              <a:rPr sz="900" spc="-10" dirty="0">
                <a:latin typeface="Arial"/>
                <a:cs typeface="Arial"/>
              </a:rPr>
              <a:t>Constitution.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5965" y="2300732"/>
            <a:ext cx="2374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12.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78966" y="2300732"/>
            <a:ext cx="12795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INCONSISTENCY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5965" y="2788411"/>
            <a:ext cx="24892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0" dirty="0">
                <a:latin typeface="Arial"/>
                <a:cs typeface="Arial"/>
              </a:rPr>
              <a:t>12.1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5965" y="3571730"/>
            <a:ext cx="24892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0" dirty="0">
                <a:latin typeface="Arial"/>
                <a:cs typeface="Arial"/>
              </a:rPr>
              <a:t>12.2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78889" y="2776219"/>
            <a:ext cx="145796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0" dirty="0">
                <a:latin typeface="Arial"/>
                <a:cs typeface="Arial"/>
              </a:rPr>
              <a:t>Constitution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Will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Prevail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78889" y="3011359"/>
            <a:ext cx="559879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44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To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extent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which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there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inconsistency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between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Deeds,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Constitution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and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Constitution,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Constitution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will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prevail.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78889" y="3559555"/>
            <a:ext cx="76009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Amendment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78889" y="3794697"/>
            <a:ext cx="566547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44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all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things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necessary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ensure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25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Deeds,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Constitution</a:t>
            </a:r>
            <a:r>
              <a:rPr sz="900" spc="-25" dirty="0">
                <a:latin typeface="Arial"/>
                <a:cs typeface="Arial"/>
              </a:rPr>
              <a:t> and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Constitution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are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amended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from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time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time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appropriate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remain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consistent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each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other.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5965" y="4507484"/>
            <a:ext cx="2374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13.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78204" y="4507484"/>
            <a:ext cx="7708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GENERAL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5965" y="4982972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0" dirty="0">
                <a:latin typeface="Arial"/>
                <a:cs typeface="Arial"/>
              </a:rPr>
              <a:t>13.1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78240" y="4982972"/>
            <a:ext cx="1742439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0" dirty="0">
                <a:latin typeface="Arial"/>
                <a:cs typeface="Arial"/>
              </a:rPr>
              <a:t>Amendments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to</a:t>
            </a:r>
            <a:r>
              <a:rPr sz="1000" b="1" spc="-10" dirty="0">
                <a:latin typeface="Arial"/>
                <a:cs typeface="Arial"/>
              </a:rPr>
              <a:t> Constitution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78889" y="5290820"/>
            <a:ext cx="280416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-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amend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Constitution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resolution.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35965" y="5662676"/>
            <a:ext cx="2374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14.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78204" y="5662676"/>
            <a:ext cx="16027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INVESTMENT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POLICY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35965" y="6150356"/>
            <a:ext cx="24892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0" dirty="0">
                <a:latin typeface="Arial"/>
                <a:cs typeface="Arial"/>
              </a:rPr>
              <a:t>14.1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35965" y="6936685"/>
            <a:ext cx="24892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0" dirty="0">
                <a:latin typeface="Arial"/>
                <a:cs typeface="Arial"/>
              </a:rPr>
              <a:t>14.2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78255" y="6138164"/>
            <a:ext cx="79883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Consultation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78889" y="6373304"/>
            <a:ext cx="551180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44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consult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Private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Wealth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Firm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(or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successor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nominated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Private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Wealth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Firm)</a:t>
            </a:r>
            <a:r>
              <a:rPr sz="900" spc="-25" dirty="0">
                <a:latin typeface="Arial"/>
                <a:cs typeface="Arial"/>
              </a:rPr>
              <a:t> in </a:t>
            </a:r>
            <a:r>
              <a:rPr sz="900" dirty="0">
                <a:latin typeface="Arial"/>
                <a:cs typeface="Arial"/>
              </a:rPr>
              <a:t>making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investment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decisions.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78255" y="6909549"/>
            <a:ext cx="5357495" cy="1057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0" dirty="0">
                <a:latin typeface="Arial"/>
                <a:cs typeface="Arial"/>
              </a:rPr>
              <a:t>Minimum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Investments</a:t>
            </a:r>
            <a:r>
              <a:rPr sz="1000" b="1" spc="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Standards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50">
              <a:latin typeface="Arial"/>
              <a:cs typeface="Arial"/>
            </a:endParaRPr>
          </a:p>
          <a:p>
            <a:pPr marL="372110" indent="-358775">
              <a:lnSpc>
                <a:spcPct val="100000"/>
              </a:lnSpc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not,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its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investment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activities: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AutoNum type="alphaLcParenBoth"/>
            </a:pPr>
            <a:endParaRPr sz="1050">
              <a:latin typeface="Arial"/>
              <a:cs typeface="Arial"/>
            </a:endParaRPr>
          </a:p>
          <a:p>
            <a:pPr marL="731520" lvl="1" indent="-361950">
              <a:lnSpc>
                <a:spcPct val="100000"/>
              </a:lnSpc>
              <a:buAutoNum type="romanLcParenBoth"/>
              <a:tabLst>
                <a:tab pos="731520" algn="l"/>
                <a:tab pos="732155" algn="l"/>
              </a:tabLst>
            </a:pPr>
            <a:r>
              <a:rPr sz="900" dirty="0">
                <a:latin typeface="Arial"/>
                <a:cs typeface="Arial"/>
              </a:rPr>
              <a:t>maintain</a:t>
            </a:r>
            <a:r>
              <a:rPr sz="900" spc="2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borrowings</a:t>
            </a:r>
            <a:r>
              <a:rPr sz="900" spc="2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exceeding</a:t>
            </a:r>
            <a:r>
              <a:rPr sz="900" spc="20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thirty</a:t>
            </a:r>
            <a:r>
              <a:rPr sz="900" spc="20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(30)</a:t>
            </a:r>
            <a:r>
              <a:rPr sz="900" spc="2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percent</a:t>
            </a:r>
            <a:r>
              <a:rPr sz="900" spc="2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value</a:t>
            </a:r>
            <a:r>
              <a:rPr sz="900" spc="2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Capital;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or</a:t>
            </a:r>
            <a:endParaRPr sz="9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Arial"/>
              <a:buAutoNum type="romanLcParenBoth"/>
            </a:pPr>
            <a:endParaRPr sz="950">
              <a:latin typeface="Arial"/>
              <a:cs typeface="Arial"/>
            </a:endParaRPr>
          </a:p>
          <a:p>
            <a:pPr marL="731520" lvl="1" indent="-387985">
              <a:lnSpc>
                <a:spcPct val="100000"/>
              </a:lnSpc>
              <a:spcBef>
                <a:spcPts val="5"/>
              </a:spcBef>
              <a:buAutoNum type="romanLcParenBoth"/>
              <a:tabLst>
                <a:tab pos="731520" algn="l"/>
                <a:tab pos="732155" algn="l"/>
              </a:tabLst>
            </a:pPr>
            <a:r>
              <a:rPr sz="900" dirty="0">
                <a:latin typeface="Arial"/>
                <a:cs typeface="Arial"/>
              </a:rPr>
              <a:t>exceed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risk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volatility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target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eight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(8)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percent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annum.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79067" y="8022273"/>
            <a:ext cx="5664200" cy="619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1475" marR="5080" indent="-359410" algn="just">
              <a:lnSpc>
                <a:spcPct val="1444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(b)</a:t>
            </a:r>
            <a:r>
              <a:rPr sz="900" spc="310" dirty="0">
                <a:latin typeface="Arial"/>
                <a:cs typeface="Arial"/>
              </a:rPr>
              <a:t>  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review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investments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regularly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but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event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less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once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any </a:t>
            </a:r>
            <a:r>
              <a:rPr sz="900" dirty="0">
                <a:latin typeface="Arial"/>
                <a:cs typeface="Arial"/>
              </a:rPr>
              <a:t>twelve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(12)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month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period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assess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compliance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minimum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investment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standards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out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clause 14.2(a).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53108" y="4852691"/>
            <a:ext cx="6155690" cy="0"/>
          </a:xfrm>
          <a:custGeom>
            <a:avLst/>
            <a:gdLst/>
            <a:ahLst/>
            <a:cxnLst/>
            <a:rect l="l" t="t" r="r" b="b"/>
            <a:pathLst>
              <a:path w="6155690">
                <a:moveTo>
                  <a:pt x="0" y="0"/>
                </a:moveTo>
                <a:lnTo>
                  <a:pt x="6155089" y="0"/>
                </a:lnTo>
              </a:path>
            </a:pathLst>
          </a:custGeom>
          <a:ln w="19548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3108" y="6006100"/>
            <a:ext cx="6155690" cy="0"/>
          </a:xfrm>
          <a:custGeom>
            <a:avLst/>
            <a:gdLst/>
            <a:ahLst/>
            <a:cxnLst/>
            <a:rect l="l" t="t" r="r" b="b"/>
            <a:pathLst>
              <a:path w="6155690">
                <a:moveTo>
                  <a:pt x="0" y="0"/>
                </a:moveTo>
                <a:lnTo>
                  <a:pt x="6155089" y="0"/>
                </a:lnTo>
              </a:path>
            </a:pathLst>
          </a:custGeom>
          <a:ln w="19548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53108" y="2643040"/>
            <a:ext cx="6155690" cy="0"/>
          </a:xfrm>
          <a:custGeom>
            <a:avLst/>
            <a:gdLst/>
            <a:ahLst/>
            <a:cxnLst/>
            <a:rect l="l" t="t" r="r" b="b"/>
            <a:pathLst>
              <a:path w="6155690">
                <a:moveTo>
                  <a:pt x="0" y="0"/>
                </a:moveTo>
                <a:lnTo>
                  <a:pt x="6155089" y="0"/>
                </a:lnTo>
              </a:path>
            </a:pathLst>
          </a:custGeom>
          <a:ln w="19548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CITIZEN</a:t>
            </a:r>
            <a:r>
              <a:rPr spc="360" dirty="0"/>
              <a:t> </a:t>
            </a:r>
            <a:r>
              <a:rPr dirty="0"/>
              <a:t>FAMILY</a:t>
            </a:r>
            <a:r>
              <a:rPr spc="360" dirty="0"/>
              <a:t> </a:t>
            </a:r>
            <a:r>
              <a:rPr spc="-10" dirty="0"/>
              <a:t>CONSTITUTION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/>
              <a:t>PAGE</a:t>
            </a:r>
            <a:r>
              <a:rPr spc="-25" dirty="0"/>
              <a:t> </a:t>
            </a:r>
            <a:r>
              <a:rPr b="1" spc="-35" dirty="0">
                <a:latin typeface="Montserrat"/>
                <a:cs typeface="Montserrat"/>
              </a:rPr>
              <a:t>9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5965" y="618235"/>
            <a:ext cx="2374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15.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8204" y="618235"/>
            <a:ext cx="168846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USE</a:t>
            </a:r>
            <a:r>
              <a:rPr sz="1200" b="1" spc="-6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OF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FAMILY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spc="-20" dirty="0">
                <a:latin typeface="Arial"/>
                <a:cs typeface="Arial"/>
              </a:rPr>
              <a:t>HOME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5965" y="1096772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0" dirty="0">
                <a:latin typeface="Arial"/>
                <a:cs typeface="Arial"/>
              </a:rPr>
              <a:t>15.1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5965" y="1681933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0" dirty="0">
                <a:latin typeface="Arial"/>
                <a:cs typeface="Arial"/>
              </a:rPr>
              <a:t>15.2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5965" y="2462190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0" dirty="0">
                <a:latin typeface="Arial"/>
                <a:cs typeface="Arial"/>
              </a:rPr>
              <a:t>15.3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5965" y="3495407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0" dirty="0">
                <a:latin typeface="Arial"/>
                <a:cs typeface="Arial"/>
              </a:rPr>
              <a:t>15.4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5965" y="4278738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0" dirty="0">
                <a:latin typeface="Arial"/>
                <a:cs typeface="Arial"/>
              </a:rPr>
              <a:t>15.5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5965" y="4955430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0" dirty="0">
                <a:latin typeface="Arial"/>
                <a:cs typeface="Arial"/>
              </a:rPr>
              <a:t>15.6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78255" y="1096772"/>
            <a:ext cx="7143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Application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78255" y="1401572"/>
            <a:ext cx="468884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Arial"/>
                <a:cs typeface="Arial"/>
              </a:rPr>
              <a:t>This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clause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will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only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apply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if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neither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Jack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Jane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occupy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Home.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78255" y="1681988"/>
            <a:ext cx="56388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Intention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78889" y="1914081"/>
            <a:ext cx="568007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44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1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intention</a:t>
            </a:r>
            <a:r>
              <a:rPr sz="900" spc="20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20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clause</a:t>
            </a:r>
            <a:r>
              <a:rPr sz="900" spc="1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20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use</a:t>
            </a:r>
            <a:r>
              <a:rPr sz="900" spc="1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</a:t>
            </a:r>
            <a:r>
              <a:rPr sz="900" spc="1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Home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2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shared</a:t>
            </a:r>
            <a:r>
              <a:rPr sz="900" spc="20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fairly</a:t>
            </a:r>
            <a:r>
              <a:rPr sz="900" spc="1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among</a:t>
            </a:r>
            <a:r>
              <a:rPr sz="900" spc="2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Members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their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families.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78255" y="2462276"/>
            <a:ext cx="64008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Allocation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78889" y="2683700"/>
            <a:ext cx="5706745" cy="670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567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will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its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discretion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allocate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period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during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which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each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lang="en-AU" sz="9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member’s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family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occupy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Family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Home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cost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Member.</a:t>
            </a:r>
            <a:endParaRPr sz="9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900" dirty="0">
                <a:latin typeface="Arial"/>
                <a:cs typeface="Arial"/>
              </a:rPr>
              <a:t>Any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decision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under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clause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final.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78255" y="3495548"/>
            <a:ext cx="53340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Transfer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78889" y="3730688"/>
            <a:ext cx="577151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44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A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transfer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member’s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entitlement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occupy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Home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2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allocated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period</a:t>
            </a:r>
            <a:r>
              <a:rPr sz="900" spc="-25" dirty="0">
                <a:latin typeface="Arial"/>
                <a:cs typeface="Arial"/>
              </a:rPr>
              <a:t> to </a:t>
            </a:r>
            <a:r>
              <a:rPr sz="900" dirty="0">
                <a:latin typeface="Arial"/>
                <a:cs typeface="Arial"/>
              </a:rPr>
              <a:t>another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Member.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78255" y="4278884"/>
            <a:ext cx="79565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Maintenance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78889" y="4586732"/>
            <a:ext cx="416496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will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insure,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keep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maintain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Family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Home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from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Funds.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78255" y="4955540"/>
            <a:ext cx="4857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Interest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78889" y="5196776"/>
            <a:ext cx="5530215" cy="415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22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For the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removal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doubt,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will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have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 legal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equitable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right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occupy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Family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Home, </a:t>
            </a:r>
            <a:r>
              <a:rPr sz="900" dirty="0">
                <a:latin typeface="Arial"/>
                <a:cs typeface="Arial"/>
              </a:rPr>
              <a:t>except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Trustee’s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consent.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35965" y="5894324"/>
            <a:ext cx="2374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16.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78204" y="5894324"/>
            <a:ext cx="12172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CHARITY</a:t>
            </a:r>
            <a:r>
              <a:rPr sz="1200" b="1" spc="-90" dirty="0">
                <a:latin typeface="Arial"/>
                <a:cs typeface="Arial"/>
              </a:rPr>
              <a:t> </a:t>
            </a:r>
            <a:r>
              <a:rPr sz="1200" b="1" spc="-20" dirty="0">
                <a:latin typeface="Arial"/>
                <a:cs typeface="Arial"/>
              </a:rPr>
              <a:t>WORK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78889" y="6300153"/>
            <a:ext cx="5626100" cy="415925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900" dirty="0">
                <a:latin typeface="Arial"/>
                <a:cs typeface="Arial"/>
              </a:rPr>
              <a:t>A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complete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aggregate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five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(5)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days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charity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work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volunteer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basis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twelve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900" dirty="0">
                <a:latin typeface="Arial"/>
                <a:cs typeface="Arial"/>
              </a:rPr>
              <a:t>(12)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month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period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which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they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are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 </a:t>
            </a:r>
            <a:r>
              <a:rPr sz="900" spc="-10" dirty="0">
                <a:latin typeface="Arial"/>
                <a:cs typeface="Arial"/>
              </a:rPr>
              <a:t>Member.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35965" y="6997700"/>
            <a:ext cx="2374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17.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78204" y="6997700"/>
            <a:ext cx="27146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DEFINITION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AND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INTERPRETATIONS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35965" y="7473188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0" dirty="0">
                <a:latin typeface="Arial"/>
                <a:cs typeface="Arial"/>
              </a:rPr>
              <a:t>17.1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78255" y="7473188"/>
            <a:ext cx="67881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Definitions</a:t>
            </a:r>
            <a:endParaRPr sz="1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78889" y="7781035"/>
            <a:ext cx="5339715" cy="18643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Arial"/>
                <a:cs typeface="Arial"/>
              </a:rPr>
              <a:t>In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Constitution,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these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terms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have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following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meanings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unless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context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otherwise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requires:</a:t>
            </a:r>
            <a:endParaRPr sz="900">
              <a:latin typeface="Arial"/>
              <a:cs typeface="Arial"/>
            </a:endParaRPr>
          </a:p>
          <a:p>
            <a:pPr marL="12700" marR="65405">
              <a:lnSpc>
                <a:spcPct val="142200"/>
              </a:lnSpc>
              <a:spcBef>
                <a:spcPts val="540"/>
              </a:spcBef>
            </a:pPr>
            <a:r>
              <a:rPr sz="900" b="1" i="1" dirty="0">
                <a:latin typeface="Arial"/>
                <a:cs typeface="Arial"/>
              </a:rPr>
              <a:t>Act</a:t>
            </a:r>
            <a:r>
              <a:rPr sz="900" b="1" i="1" spc="1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means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Income</a:t>
            </a:r>
            <a:r>
              <a:rPr sz="900" i="1" spc="15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Tax</a:t>
            </a:r>
            <a:r>
              <a:rPr sz="900" i="1" spc="130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Assessment</a:t>
            </a:r>
            <a:r>
              <a:rPr sz="900" i="1" spc="15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Act</a:t>
            </a:r>
            <a:r>
              <a:rPr sz="900" i="1" spc="15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1936</a:t>
            </a:r>
            <a:r>
              <a:rPr sz="900" i="1" spc="1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</a:t>
            </a:r>
            <a:r>
              <a:rPr sz="900" b="1" i="1" dirty="0">
                <a:latin typeface="Arial"/>
                <a:cs typeface="Arial"/>
              </a:rPr>
              <a:t>1936</a:t>
            </a:r>
            <a:r>
              <a:rPr sz="900" b="1" i="1" spc="150" dirty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Act</a:t>
            </a:r>
            <a:r>
              <a:rPr sz="900" dirty="0">
                <a:latin typeface="Arial"/>
                <a:cs typeface="Arial"/>
              </a:rPr>
              <a:t>)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Income</a:t>
            </a:r>
            <a:r>
              <a:rPr sz="900" i="1" spc="130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Tax</a:t>
            </a:r>
            <a:r>
              <a:rPr sz="900" i="1" spc="-20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Assessment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i="1" spc="-25" dirty="0">
                <a:latin typeface="Arial"/>
                <a:cs typeface="Arial"/>
              </a:rPr>
              <a:t>Act </a:t>
            </a:r>
            <a:r>
              <a:rPr sz="900" i="1" dirty="0">
                <a:latin typeface="Arial"/>
                <a:cs typeface="Arial"/>
              </a:rPr>
              <a:t>1997</a:t>
            </a:r>
            <a:r>
              <a:rPr sz="900" i="1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</a:t>
            </a:r>
            <a:r>
              <a:rPr sz="900" b="1" i="1" dirty="0">
                <a:latin typeface="Arial"/>
                <a:cs typeface="Arial"/>
              </a:rPr>
              <a:t>1997</a:t>
            </a:r>
            <a:r>
              <a:rPr sz="900" b="1" i="1" spc="-25" dirty="0">
                <a:latin typeface="Arial"/>
                <a:cs typeface="Arial"/>
              </a:rPr>
              <a:t> </a:t>
            </a:r>
            <a:r>
              <a:rPr sz="900" b="1" i="1" spc="-10" dirty="0">
                <a:latin typeface="Arial"/>
                <a:cs typeface="Arial"/>
              </a:rPr>
              <a:t>Act</a:t>
            </a:r>
            <a:r>
              <a:rPr sz="900" spc="-10" dirty="0">
                <a:latin typeface="Arial"/>
                <a:cs typeface="Arial"/>
              </a:rPr>
              <a:t>);</a:t>
            </a:r>
            <a:endParaRPr sz="900">
              <a:latin typeface="Arial"/>
              <a:cs typeface="Arial"/>
            </a:endParaRPr>
          </a:p>
          <a:p>
            <a:pPr marL="12700" marR="5080">
              <a:lnSpc>
                <a:spcPct val="144400"/>
              </a:lnSpc>
              <a:spcBef>
                <a:spcPts val="625"/>
              </a:spcBef>
            </a:pPr>
            <a:r>
              <a:rPr sz="900" b="1" i="1" dirty="0">
                <a:latin typeface="Arial"/>
                <a:cs typeface="Arial"/>
              </a:rPr>
              <a:t>Board</a:t>
            </a:r>
            <a:r>
              <a:rPr sz="900" b="1" i="1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means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directors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established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Constitution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through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which</a:t>
            </a:r>
            <a:r>
              <a:rPr sz="900" spc="2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Trustee </a:t>
            </a:r>
            <a:r>
              <a:rPr sz="900" dirty="0">
                <a:latin typeface="Arial"/>
                <a:cs typeface="Arial"/>
              </a:rPr>
              <a:t>makes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decisions;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00" b="1" i="1" spc="-10" dirty="0">
                <a:latin typeface="Arial"/>
                <a:cs typeface="Arial"/>
              </a:rPr>
              <a:t>Constitution </a:t>
            </a:r>
            <a:r>
              <a:rPr sz="900" dirty="0">
                <a:latin typeface="Arial"/>
                <a:cs typeface="Arial"/>
              </a:rPr>
              <a:t>means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deed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includes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schedules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annexures;</a:t>
            </a:r>
            <a:endParaRPr sz="900">
              <a:latin typeface="Arial"/>
              <a:cs typeface="Arial"/>
            </a:endParaRPr>
          </a:p>
          <a:p>
            <a:pPr marL="12700" marR="149225">
              <a:lnSpc>
                <a:spcPct val="142200"/>
              </a:lnSpc>
              <a:spcBef>
                <a:spcPts val="710"/>
              </a:spcBef>
            </a:pPr>
            <a:r>
              <a:rPr sz="900" b="1" i="1" dirty="0">
                <a:latin typeface="Arial"/>
                <a:cs typeface="Arial"/>
              </a:rPr>
              <a:t>Current</a:t>
            </a:r>
            <a:r>
              <a:rPr sz="900" b="1" i="1" spc="75" dirty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Member</a:t>
            </a:r>
            <a:r>
              <a:rPr sz="900" b="1" i="1" spc="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means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accepted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accordance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with </a:t>
            </a:r>
            <a:r>
              <a:rPr sz="900" dirty="0">
                <a:latin typeface="Arial"/>
                <a:cs typeface="Arial"/>
              </a:rPr>
              <a:t>clause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8.4;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753108" y="962646"/>
            <a:ext cx="6155690" cy="0"/>
          </a:xfrm>
          <a:custGeom>
            <a:avLst/>
            <a:gdLst/>
            <a:ahLst/>
            <a:cxnLst/>
            <a:rect l="l" t="t" r="r" b="b"/>
            <a:pathLst>
              <a:path w="6155690">
                <a:moveTo>
                  <a:pt x="0" y="0"/>
                </a:moveTo>
                <a:lnTo>
                  <a:pt x="6155089" y="0"/>
                </a:lnTo>
              </a:path>
            </a:pathLst>
          </a:custGeom>
          <a:ln w="19548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53108" y="6238448"/>
            <a:ext cx="6155690" cy="0"/>
          </a:xfrm>
          <a:custGeom>
            <a:avLst/>
            <a:gdLst/>
            <a:ahLst/>
            <a:cxnLst/>
            <a:rect l="l" t="t" r="r" b="b"/>
            <a:pathLst>
              <a:path w="6155690">
                <a:moveTo>
                  <a:pt x="0" y="0"/>
                </a:moveTo>
                <a:lnTo>
                  <a:pt x="6155089" y="0"/>
                </a:lnTo>
              </a:path>
            </a:pathLst>
          </a:custGeom>
          <a:ln w="19548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53108" y="7342012"/>
            <a:ext cx="6155690" cy="0"/>
          </a:xfrm>
          <a:custGeom>
            <a:avLst/>
            <a:gdLst/>
            <a:ahLst/>
            <a:cxnLst/>
            <a:rect l="l" t="t" r="r" b="b"/>
            <a:pathLst>
              <a:path w="6155690">
                <a:moveTo>
                  <a:pt x="0" y="0"/>
                </a:moveTo>
                <a:lnTo>
                  <a:pt x="6155089" y="0"/>
                </a:lnTo>
              </a:path>
            </a:pathLst>
          </a:custGeom>
          <a:ln w="19548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CITIZEN</a:t>
            </a:r>
            <a:r>
              <a:rPr spc="360" dirty="0"/>
              <a:t> </a:t>
            </a:r>
            <a:r>
              <a:rPr dirty="0"/>
              <a:t>FAMILY</a:t>
            </a:r>
            <a:r>
              <a:rPr spc="360" dirty="0"/>
              <a:t> </a:t>
            </a:r>
            <a:r>
              <a:rPr spc="-10" dirty="0"/>
              <a:t>CONSTITUTION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/>
              <a:t>PAGE</a:t>
            </a:r>
            <a:r>
              <a:rPr spc="-25" dirty="0"/>
              <a:t> </a:t>
            </a:r>
            <a:r>
              <a:rPr b="1" spc="-35" dirty="0">
                <a:latin typeface="Montserrat"/>
                <a:cs typeface="Montserrat"/>
              </a:rPr>
              <a:t>10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6986" y="618235"/>
            <a:ext cx="4946650" cy="132905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10"/>
              </a:spcBef>
            </a:pPr>
            <a:r>
              <a:rPr sz="900" b="1" i="1" dirty="0">
                <a:latin typeface="Arial"/>
                <a:cs typeface="Arial"/>
              </a:rPr>
              <a:t>Defacto</a:t>
            </a:r>
            <a:r>
              <a:rPr sz="900" b="1" i="1" spc="-40" dirty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Relationship</a:t>
            </a:r>
            <a:r>
              <a:rPr sz="900" b="1" i="1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means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defacto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relationship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defined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Family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Law</a:t>
            </a:r>
            <a:r>
              <a:rPr sz="900" i="1" spc="-35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Act</a:t>
            </a:r>
            <a:r>
              <a:rPr sz="900" i="1" spc="-20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1975</a:t>
            </a:r>
            <a:r>
              <a:rPr sz="900" i="1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(Cth);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85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</a:pPr>
            <a:r>
              <a:rPr sz="900" b="1" i="1" dirty="0">
                <a:latin typeface="Arial"/>
                <a:cs typeface="Arial"/>
              </a:rPr>
              <a:t>Disentitling</a:t>
            </a:r>
            <a:r>
              <a:rPr sz="900" b="1" i="1" spc="-45" dirty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Act</a:t>
            </a:r>
            <a:r>
              <a:rPr sz="900" b="1" i="1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means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following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acts: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Arial"/>
              <a:cs typeface="Arial"/>
            </a:endParaRPr>
          </a:p>
          <a:p>
            <a:pPr marL="373380" indent="-360045">
              <a:lnSpc>
                <a:spcPct val="100000"/>
              </a:lnSpc>
              <a:buAutoNum type="alphaLcParenBoth"/>
              <a:tabLst>
                <a:tab pos="373380" algn="l"/>
                <a:tab pos="374015" algn="l"/>
              </a:tabLst>
            </a:pPr>
            <a:r>
              <a:rPr sz="900" spc="-10" dirty="0">
                <a:latin typeface="Arial"/>
                <a:cs typeface="Arial"/>
              </a:rPr>
              <a:t>commission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 a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criminal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offence;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AutoNum type="alphaLcParenBoth"/>
            </a:pPr>
            <a:endParaRPr sz="1100">
              <a:latin typeface="Arial"/>
              <a:cs typeface="Arial"/>
            </a:endParaRPr>
          </a:p>
          <a:p>
            <a:pPr marL="373380" indent="-360045">
              <a:lnSpc>
                <a:spcPct val="100000"/>
              </a:lnSpc>
              <a:buAutoNum type="alphaLcParenBoth"/>
              <a:tabLst>
                <a:tab pos="373380" algn="l"/>
                <a:tab pos="374015" algn="l"/>
              </a:tabLst>
            </a:pPr>
            <a:r>
              <a:rPr sz="900" spc="-10" dirty="0">
                <a:latin typeface="Arial"/>
                <a:cs typeface="Arial"/>
              </a:rPr>
              <a:t>possession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illegal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drug;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AutoNum type="alphaLcParenBoth"/>
            </a:pPr>
            <a:endParaRPr sz="1100">
              <a:latin typeface="Arial"/>
              <a:cs typeface="Arial"/>
            </a:endParaRPr>
          </a:p>
          <a:p>
            <a:pPr marL="373380" indent="-360680">
              <a:lnSpc>
                <a:spcPct val="100000"/>
              </a:lnSpc>
              <a:buAutoNum type="alphaLcParenBoth"/>
              <a:tabLst>
                <a:tab pos="373380" algn="l"/>
                <a:tab pos="374015" algn="l"/>
              </a:tabLst>
            </a:pPr>
            <a:r>
              <a:rPr sz="900" dirty="0">
                <a:latin typeface="Arial"/>
                <a:cs typeface="Arial"/>
              </a:rPr>
              <a:t>maintaining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alcohol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addiction;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CITIZEN</a:t>
            </a:r>
            <a:r>
              <a:rPr spc="360" dirty="0"/>
              <a:t> </a:t>
            </a:r>
            <a:r>
              <a:rPr dirty="0"/>
              <a:t>FAMILY</a:t>
            </a:r>
            <a:r>
              <a:rPr spc="360" dirty="0"/>
              <a:t> </a:t>
            </a:r>
            <a:r>
              <a:rPr spc="-10" dirty="0"/>
              <a:t>CONSTITUTION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/>
              <a:t>PAGE</a:t>
            </a:r>
            <a:r>
              <a:rPr spc="-25" dirty="0"/>
              <a:t> </a:t>
            </a:r>
            <a:r>
              <a:rPr b="1" spc="-35" dirty="0">
                <a:latin typeface="Montserrat"/>
                <a:cs typeface="Montserrat"/>
              </a:rPr>
              <a:t>11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8097" y="2078228"/>
            <a:ext cx="16002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5" dirty="0">
                <a:latin typeface="Arial"/>
                <a:cs typeface="Arial"/>
              </a:rPr>
              <a:t>(d)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38301" y="1997730"/>
            <a:ext cx="4358640" cy="464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>
              <a:lnSpc>
                <a:spcPct val="1600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engaging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conduct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that,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Trustee’s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opinion,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befitting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the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Family;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or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2855" y="2593340"/>
            <a:ext cx="5736590" cy="67741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6830">
              <a:lnSpc>
                <a:spcPct val="100000"/>
              </a:lnSpc>
              <a:spcBef>
                <a:spcPts val="110"/>
              </a:spcBef>
              <a:tabLst>
                <a:tab pos="397510" algn="l"/>
              </a:tabLst>
            </a:pPr>
            <a:r>
              <a:rPr sz="900" spc="-25" dirty="0">
                <a:latin typeface="Arial"/>
                <a:cs typeface="Arial"/>
              </a:rPr>
              <a:t>(e)</a:t>
            </a:r>
            <a:r>
              <a:rPr sz="900" dirty="0">
                <a:latin typeface="Arial"/>
                <a:cs typeface="Arial"/>
              </a:rPr>
              <a:t>	failing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comply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clause</a:t>
            </a:r>
            <a:r>
              <a:rPr sz="900" spc="-25" dirty="0">
                <a:latin typeface="Arial"/>
                <a:cs typeface="Arial"/>
              </a:rPr>
              <a:t> 16.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5"/>
              </a:spcBef>
            </a:pPr>
            <a:r>
              <a:rPr sz="900" b="1" i="1" spc="-10" dirty="0">
                <a:latin typeface="Arial"/>
                <a:cs typeface="Arial"/>
              </a:rPr>
              <a:t>Eligibility</a:t>
            </a:r>
            <a:r>
              <a:rPr sz="900" b="1" i="1" spc="10" dirty="0">
                <a:latin typeface="Arial"/>
                <a:cs typeface="Arial"/>
              </a:rPr>
              <a:t> </a:t>
            </a:r>
            <a:r>
              <a:rPr sz="900" b="1" i="1" spc="-10" dirty="0">
                <a:latin typeface="Arial"/>
                <a:cs typeface="Arial"/>
              </a:rPr>
              <a:t>Requirements</a:t>
            </a:r>
            <a:r>
              <a:rPr sz="900" b="1" i="1" spc="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means: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Arial"/>
              <a:cs typeface="Arial"/>
            </a:endParaRPr>
          </a:p>
          <a:p>
            <a:pPr marL="372110" indent="-334010">
              <a:lnSpc>
                <a:spcPct val="100000"/>
              </a:lnSpc>
              <a:buAutoNum type="alphaLcParenBoth"/>
              <a:tabLst>
                <a:tab pos="372110" algn="l"/>
                <a:tab pos="373380" algn="l"/>
              </a:tabLst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Proposed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Family;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AutoNum type="alphaLcParenBoth"/>
            </a:pPr>
            <a:endParaRPr sz="1050">
              <a:latin typeface="Arial"/>
              <a:cs typeface="Arial"/>
            </a:endParaRPr>
          </a:p>
          <a:p>
            <a:pPr marL="372745" indent="-335280" algn="just">
              <a:lnSpc>
                <a:spcPct val="100000"/>
              </a:lnSpc>
              <a:buAutoNum type="alphaLcParenBoth"/>
              <a:tabLst>
                <a:tab pos="373380" algn="l"/>
              </a:tabLst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Proposed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submitted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application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accordance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clause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8;</a:t>
            </a:r>
            <a:endParaRPr sz="900">
              <a:latin typeface="Arial"/>
              <a:cs typeface="Arial"/>
            </a:endParaRPr>
          </a:p>
          <a:p>
            <a:pPr marL="372110" marR="5080" indent="-334010" algn="just">
              <a:lnSpc>
                <a:spcPct val="143300"/>
              </a:lnSpc>
              <a:spcBef>
                <a:spcPts val="675"/>
              </a:spcBef>
              <a:buAutoNum type="alphaLcParenBoth"/>
              <a:tabLst>
                <a:tab pos="373380" algn="l"/>
              </a:tabLst>
            </a:pPr>
            <a:r>
              <a:rPr sz="900" dirty="0">
                <a:latin typeface="Arial"/>
                <a:cs typeface="Arial"/>
              </a:rPr>
              <a:t>in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respect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Proposed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are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married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Defacto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Relationship,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has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place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binding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financial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agreement,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cohabitation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agreement,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their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spouse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or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partner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on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terms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satisfactory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 </a:t>
            </a:r>
            <a:r>
              <a:rPr sz="900" spc="-10" dirty="0">
                <a:latin typeface="Arial"/>
                <a:cs typeface="Arial"/>
              </a:rPr>
              <a:t>Board;</a:t>
            </a:r>
            <a:endParaRPr sz="900">
              <a:latin typeface="Arial"/>
              <a:cs typeface="Arial"/>
            </a:endParaRPr>
          </a:p>
          <a:p>
            <a:pPr marL="372110" marR="34925" indent="-334010" algn="just">
              <a:lnSpc>
                <a:spcPct val="142200"/>
              </a:lnSpc>
              <a:spcBef>
                <a:spcPts val="670"/>
              </a:spcBef>
              <a:buAutoNum type="alphaLcParenBoth"/>
              <a:tabLst>
                <a:tab pos="373380" algn="l"/>
              </a:tabLst>
            </a:pPr>
            <a:r>
              <a:rPr sz="900" dirty="0">
                <a:latin typeface="Arial"/>
                <a:cs typeface="Arial"/>
              </a:rPr>
              <a:t>in</a:t>
            </a:r>
            <a:r>
              <a:rPr sz="900" spc="1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respect</a:t>
            </a:r>
            <a:r>
              <a:rPr sz="900" spc="1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Proposed</a:t>
            </a:r>
            <a:r>
              <a:rPr sz="900" spc="1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1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1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are</a:t>
            </a:r>
            <a:r>
              <a:rPr sz="900" spc="1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eighteen</a:t>
            </a:r>
            <a:r>
              <a:rPr sz="900" spc="175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(18)</a:t>
            </a:r>
            <a:r>
              <a:rPr sz="900" spc="1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years</a:t>
            </a:r>
            <a:r>
              <a:rPr sz="900" spc="180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old</a:t>
            </a:r>
            <a:r>
              <a:rPr sz="900" spc="1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1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older,</a:t>
            </a:r>
            <a:r>
              <a:rPr sz="900" spc="175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1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1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has</a:t>
            </a:r>
            <a:r>
              <a:rPr sz="900" spc="17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 </a:t>
            </a:r>
            <a:r>
              <a:rPr sz="900" dirty="0">
                <a:latin typeface="Arial"/>
                <a:cs typeface="Arial"/>
              </a:rPr>
              <a:t>appropriate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succession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plan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place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terms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satisfactory</a:t>
            </a:r>
            <a:r>
              <a:rPr sz="900" spc="2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25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Board;</a:t>
            </a:r>
            <a:endParaRPr sz="900">
              <a:latin typeface="Arial"/>
              <a:cs typeface="Arial"/>
            </a:endParaRPr>
          </a:p>
          <a:p>
            <a:pPr marL="372110" marR="31115" indent="-334010" algn="just">
              <a:lnSpc>
                <a:spcPct val="142200"/>
              </a:lnSpc>
              <a:spcBef>
                <a:spcPts val="650"/>
              </a:spcBef>
              <a:buAutoNum type="alphaLcParenBoth"/>
              <a:tabLst>
                <a:tab pos="373380" algn="l"/>
              </a:tabLst>
            </a:pPr>
            <a:r>
              <a:rPr sz="900" dirty="0">
                <a:latin typeface="Arial"/>
                <a:cs typeface="Arial"/>
              </a:rPr>
              <a:t>in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respect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Proposed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are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eighteen</a:t>
            </a:r>
            <a:r>
              <a:rPr sz="900" spc="2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(18)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years</a:t>
            </a:r>
            <a:r>
              <a:rPr sz="900" spc="2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old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older,</a:t>
            </a:r>
            <a:r>
              <a:rPr sz="900" spc="2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appropriate </a:t>
            </a:r>
            <a:r>
              <a:rPr sz="900" dirty="0">
                <a:latin typeface="Arial"/>
                <a:cs typeface="Arial"/>
              </a:rPr>
              <a:t>powers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attorney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place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terms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satisfactory</a:t>
            </a:r>
            <a:r>
              <a:rPr sz="900" spc="2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2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Board;</a:t>
            </a:r>
            <a:endParaRPr sz="900">
              <a:latin typeface="Arial"/>
              <a:cs typeface="Arial"/>
            </a:endParaRPr>
          </a:p>
          <a:p>
            <a:pPr marL="372110" marR="36195" indent="-334010" algn="just">
              <a:lnSpc>
                <a:spcPct val="144400"/>
              </a:lnSpc>
              <a:spcBef>
                <a:spcPts val="625"/>
              </a:spcBef>
              <a:buAutoNum type="alphaLcParenBoth"/>
              <a:tabLst>
                <a:tab pos="373380" algn="l"/>
              </a:tabLst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Proposed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has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place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asset</a:t>
            </a:r>
            <a:r>
              <a:rPr sz="900" spc="3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protection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strategies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3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are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appropriate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given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nature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of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member’s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risk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his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her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level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nature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0" dirty="0">
                <a:latin typeface="Arial"/>
                <a:cs typeface="Arial"/>
              </a:rPr>
              <a:t> assets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which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are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satisfactory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Board;</a:t>
            </a:r>
            <a:endParaRPr sz="900">
              <a:latin typeface="Arial"/>
              <a:cs typeface="Arial"/>
            </a:endParaRPr>
          </a:p>
          <a:p>
            <a:pPr marL="372110" marR="11430" indent="-334010" algn="just">
              <a:lnSpc>
                <a:spcPct val="142200"/>
              </a:lnSpc>
              <a:spcBef>
                <a:spcPts val="650"/>
              </a:spcBef>
              <a:buAutoNum type="alphaLcParenBoth"/>
              <a:tabLst>
                <a:tab pos="373380" algn="l"/>
              </a:tabLst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Proposed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has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place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all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reasonable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insurances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prudent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person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position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the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would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have,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terms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satisfactory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Board;</a:t>
            </a:r>
            <a:endParaRPr sz="900">
              <a:latin typeface="Arial"/>
              <a:cs typeface="Arial"/>
            </a:endParaRPr>
          </a:p>
          <a:p>
            <a:pPr marL="372110" marR="29209" indent="-334010" algn="just">
              <a:lnSpc>
                <a:spcPct val="143300"/>
              </a:lnSpc>
              <a:spcBef>
                <a:spcPts val="635"/>
              </a:spcBef>
              <a:buAutoNum type="alphaLcParenBoth"/>
              <a:tabLst>
                <a:tab pos="373380" algn="l"/>
              </a:tabLst>
            </a:pPr>
            <a:r>
              <a:rPr sz="900" dirty="0">
                <a:latin typeface="Arial"/>
                <a:cs typeface="Arial"/>
              </a:rPr>
              <a:t>the Proposed Member has not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committed a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Disentitling Act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 five (5)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years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preceding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 date of </a:t>
            </a:r>
            <a:r>
              <a:rPr sz="900" spc="-25" dirty="0">
                <a:latin typeface="Arial"/>
                <a:cs typeface="Arial"/>
              </a:rPr>
              <a:t>the </a:t>
            </a:r>
            <a:r>
              <a:rPr sz="900" spc="-10" dirty="0">
                <a:latin typeface="Arial"/>
                <a:cs typeface="Arial"/>
              </a:rPr>
              <a:t>application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under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clause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8.2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8.3,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such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longer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shorter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time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as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Trustee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its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absolute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discretion </a:t>
            </a:r>
            <a:r>
              <a:rPr sz="900" dirty="0">
                <a:latin typeface="Arial"/>
                <a:cs typeface="Arial"/>
              </a:rPr>
              <a:t>determines;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and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AutoNum type="alphaLcParenBoth"/>
            </a:pPr>
            <a:endParaRPr sz="1000">
              <a:latin typeface="Arial"/>
              <a:cs typeface="Arial"/>
            </a:endParaRPr>
          </a:p>
          <a:p>
            <a:pPr marL="372745" indent="-335280" algn="just">
              <a:lnSpc>
                <a:spcPct val="100000"/>
              </a:lnSpc>
              <a:buAutoNum type="alphaLcParenBoth"/>
              <a:tabLst>
                <a:tab pos="373380" algn="l"/>
              </a:tabLst>
            </a:pPr>
            <a:r>
              <a:rPr sz="900" dirty="0">
                <a:latin typeface="Arial"/>
                <a:cs typeface="Arial"/>
              </a:rPr>
              <a:t>the Proposed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has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attended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least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Education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Session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past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twelve</a:t>
            </a:r>
            <a:endParaRPr sz="900">
              <a:latin typeface="Arial"/>
              <a:cs typeface="Arial"/>
            </a:endParaRPr>
          </a:p>
          <a:p>
            <a:pPr marL="371475">
              <a:lnSpc>
                <a:spcPct val="100000"/>
              </a:lnSpc>
              <a:spcBef>
                <a:spcPts val="650"/>
              </a:spcBef>
            </a:pPr>
            <a:r>
              <a:rPr sz="900" dirty="0">
                <a:latin typeface="Arial"/>
                <a:cs typeface="Arial"/>
              </a:rPr>
              <a:t>(12)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months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00" b="1" i="1" dirty="0">
                <a:latin typeface="Arial"/>
                <a:cs typeface="Arial"/>
              </a:rPr>
              <a:t>Family</a:t>
            </a:r>
            <a:r>
              <a:rPr sz="900" b="1" i="1" spc="215" dirty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Home</a:t>
            </a:r>
            <a:r>
              <a:rPr sz="900" b="1" i="1" spc="2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means</a:t>
            </a:r>
            <a:r>
              <a:rPr sz="900" spc="229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property</a:t>
            </a:r>
            <a:r>
              <a:rPr sz="900" spc="2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located</a:t>
            </a:r>
            <a:r>
              <a:rPr sz="900" spc="2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</a:t>
            </a:r>
            <a:r>
              <a:rPr sz="900" spc="229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80</a:t>
            </a:r>
            <a:r>
              <a:rPr sz="900" spc="229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Ocean</a:t>
            </a:r>
            <a:r>
              <a:rPr sz="900" spc="2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Rd,</a:t>
            </a:r>
            <a:r>
              <a:rPr sz="900" spc="2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Bronte,</a:t>
            </a:r>
            <a:r>
              <a:rPr sz="900" spc="2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New</a:t>
            </a:r>
            <a:r>
              <a:rPr sz="900" spc="2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South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Wales;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00" b="1" i="1" dirty="0">
                <a:latin typeface="Arial"/>
                <a:cs typeface="Arial"/>
              </a:rPr>
              <a:t>Citizen</a:t>
            </a:r>
            <a:r>
              <a:rPr sz="900" b="1" i="1" spc="-45" dirty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Family</a:t>
            </a:r>
            <a:r>
              <a:rPr sz="900" b="1" i="1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means: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Arial"/>
              <a:cs typeface="Arial"/>
            </a:endParaRPr>
          </a:p>
          <a:p>
            <a:pPr marL="375285" indent="-337185" algn="just">
              <a:lnSpc>
                <a:spcPct val="100000"/>
              </a:lnSpc>
              <a:buAutoNum type="alphaLcParenBoth"/>
              <a:tabLst>
                <a:tab pos="375285" algn="l"/>
              </a:tabLst>
            </a:pPr>
            <a:r>
              <a:rPr sz="900" dirty="0">
                <a:latin typeface="Arial"/>
                <a:cs typeface="Arial"/>
              </a:rPr>
              <a:t>Jack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2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Jane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;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AutoNum type="alphaLcParenBoth"/>
            </a:pPr>
            <a:endParaRPr sz="1050">
              <a:latin typeface="Arial"/>
              <a:cs typeface="Arial"/>
            </a:endParaRPr>
          </a:p>
          <a:p>
            <a:pPr marL="372110" indent="-334010" algn="just">
              <a:lnSpc>
                <a:spcPct val="100000"/>
              </a:lnSpc>
              <a:buAutoNum type="alphaLcParenBoth"/>
              <a:tabLst>
                <a:tab pos="372110" algn="l"/>
              </a:tabLst>
            </a:pPr>
            <a:r>
              <a:rPr sz="900" dirty="0">
                <a:latin typeface="Arial"/>
                <a:cs typeface="Arial"/>
              </a:rPr>
              <a:t>their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lineal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descendants;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50">
              <a:latin typeface="Arial"/>
              <a:cs typeface="Arial"/>
            </a:endParaRPr>
          </a:p>
          <a:p>
            <a:pPr marL="12700" marR="89535">
              <a:lnSpc>
                <a:spcPct val="146700"/>
              </a:lnSpc>
            </a:pPr>
            <a:r>
              <a:rPr sz="900" b="1" i="1" dirty="0">
                <a:latin typeface="Arial"/>
                <a:cs typeface="Arial"/>
              </a:rPr>
              <a:t>Impaired</a:t>
            </a:r>
            <a:r>
              <a:rPr sz="900" b="1" i="1" spc="114" dirty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Capacity</a:t>
            </a:r>
            <a:r>
              <a:rPr sz="900" dirty="0">
                <a:latin typeface="Arial"/>
                <a:cs typeface="Arial"/>
              </a:rPr>
              <a:t>,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respect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Family,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means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incapable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of </a:t>
            </a:r>
            <a:r>
              <a:rPr sz="900" dirty="0">
                <a:latin typeface="Arial"/>
                <a:cs typeface="Arial"/>
              </a:rPr>
              <a:t>making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his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 her own decisions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relation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financial matters.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-10" dirty="0">
                <a:latin typeface="Arial"/>
                <a:cs typeface="Arial"/>
              </a:rPr>
              <a:t> certification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doctor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effect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will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be </a:t>
            </a:r>
            <a:r>
              <a:rPr sz="900" spc="-10" dirty="0">
                <a:latin typeface="Arial"/>
                <a:cs typeface="Arial"/>
              </a:rPr>
              <a:t>final;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2855" y="651764"/>
            <a:ext cx="5699125" cy="88505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i="1" spc="-10" dirty="0">
                <a:latin typeface="Arial"/>
                <a:cs typeface="Arial"/>
              </a:rPr>
              <a:t>Nominated</a:t>
            </a:r>
            <a:r>
              <a:rPr sz="900" b="1" i="1" spc="-25" dirty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Charities</a:t>
            </a:r>
            <a:r>
              <a:rPr sz="900" b="1" i="1" spc="-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means: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 dirty="0">
              <a:latin typeface="Arial"/>
              <a:cs typeface="Arial"/>
            </a:endParaRPr>
          </a:p>
          <a:p>
            <a:pPr marL="371475" indent="-333375">
              <a:lnSpc>
                <a:spcPct val="100000"/>
              </a:lnSpc>
              <a:buAutoNum type="alphaLcParenBoth"/>
              <a:tabLst>
                <a:tab pos="371475" algn="l"/>
                <a:tab pos="372110" algn="l"/>
              </a:tabLst>
            </a:pPr>
            <a:r>
              <a:rPr sz="900" dirty="0">
                <a:latin typeface="Arial"/>
                <a:cs typeface="Arial"/>
              </a:rPr>
              <a:t>Bronte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Football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Club;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AutoNum type="alphaLcParenBoth"/>
            </a:pPr>
            <a:endParaRPr sz="1050" dirty="0">
              <a:latin typeface="Arial"/>
              <a:cs typeface="Arial"/>
            </a:endParaRPr>
          </a:p>
          <a:p>
            <a:pPr marL="372110" indent="-342265">
              <a:lnSpc>
                <a:spcPct val="100000"/>
              </a:lnSpc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Treasure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House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Orphanage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(Fiji);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AutoNum type="alphaLcParenBoth"/>
            </a:pPr>
            <a:endParaRPr sz="850" dirty="0">
              <a:latin typeface="Arial"/>
              <a:cs typeface="Arial"/>
            </a:endParaRPr>
          </a:p>
          <a:p>
            <a:pPr marL="372110" indent="-334010">
              <a:lnSpc>
                <a:spcPct val="100000"/>
              </a:lnSpc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Bronte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Surf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Club;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AutoNum type="alphaLcParenBoth"/>
            </a:pPr>
            <a:endParaRPr sz="850" dirty="0">
              <a:latin typeface="Arial"/>
              <a:cs typeface="Arial"/>
            </a:endParaRPr>
          </a:p>
          <a:p>
            <a:pPr marL="372110" indent="-342265">
              <a:lnSpc>
                <a:spcPct val="100000"/>
              </a:lnSpc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Bronte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Grammar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School;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AutoNum type="alphaLcParenBoth"/>
            </a:pPr>
            <a:endParaRPr sz="850" dirty="0">
              <a:latin typeface="Arial"/>
              <a:cs typeface="Arial"/>
            </a:endParaRPr>
          </a:p>
          <a:p>
            <a:pPr marL="372110" indent="-334010" algn="just">
              <a:lnSpc>
                <a:spcPct val="100000"/>
              </a:lnSpc>
              <a:buAutoNum type="alphaLcParenBoth"/>
              <a:tabLst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Any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charitable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organisation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my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children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jointly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agree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upon;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and</a:t>
            </a:r>
            <a:endParaRPr sz="900" dirty="0">
              <a:latin typeface="Arial"/>
              <a:cs typeface="Arial"/>
            </a:endParaRPr>
          </a:p>
          <a:p>
            <a:pPr marL="375920" marR="5080" indent="-320040" algn="just">
              <a:lnSpc>
                <a:spcPct val="144500"/>
              </a:lnSpc>
              <a:spcBef>
                <a:spcPts val="770"/>
              </a:spcBef>
              <a:buAutoNum type="alphaLcParenBoth"/>
              <a:tabLst>
                <a:tab pos="373380" algn="l"/>
              </a:tabLst>
            </a:pPr>
            <a:r>
              <a:rPr sz="900" dirty="0">
                <a:latin typeface="Arial"/>
                <a:cs typeface="Arial"/>
              </a:rPr>
              <a:t>Any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sporting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institution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charitable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organisation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its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absolute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discretion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determine </a:t>
            </a:r>
            <a:r>
              <a:rPr sz="900" dirty="0">
                <a:latin typeface="Arial"/>
                <a:cs typeface="Arial"/>
              </a:rPr>
              <a:t>from</a:t>
            </a:r>
            <a:r>
              <a:rPr sz="900" spc="2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time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10" dirty="0">
                <a:latin typeface="Arial"/>
                <a:cs typeface="Arial"/>
              </a:rPr>
              <a:t> time.</a:t>
            </a:r>
            <a:endParaRPr sz="900" dirty="0">
              <a:latin typeface="Arial"/>
              <a:cs typeface="Arial"/>
            </a:endParaRPr>
          </a:p>
          <a:p>
            <a:pPr marL="13335" marR="9525" indent="-635" algn="just">
              <a:lnSpc>
                <a:spcPct val="144500"/>
              </a:lnSpc>
              <a:spcBef>
                <a:spcPts val="600"/>
              </a:spcBef>
            </a:pPr>
            <a:r>
              <a:rPr sz="900" b="1" i="1" dirty="0">
                <a:latin typeface="Arial"/>
                <a:cs typeface="Arial"/>
              </a:rPr>
              <a:t>Proposed</a:t>
            </a:r>
            <a:r>
              <a:rPr sz="900" b="1" i="1" spc="5" dirty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Member</a:t>
            </a:r>
            <a:r>
              <a:rPr sz="900" b="1" i="1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means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who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makes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application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3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Membership </a:t>
            </a:r>
            <a:r>
              <a:rPr sz="900" dirty="0">
                <a:latin typeface="Arial"/>
                <a:cs typeface="Arial"/>
              </a:rPr>
              <a:t>(in</a:t>
            </a:r>
            <a:r>
              <a:rPr sz="900" spc="2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3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case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clause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8.1)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3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respect</a:t>
            </a:r>
            <a:r>
              <a:rPr sz="900" spc="3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whom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</a:t>
            </a:r>
            <a:r>
              <a:rPr sz="900" spc="2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application</a:t>
            </a:r>
            <a:r>
              <a:rPr lang="en-AU" sz="9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made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Membership (in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the </a:t>
            </a:r>
            <a:r>
              <a:rPr sz="900" dirty="0">
                <a:latin typeface="Arial"/>
                <a:cs typeface="Arial"/>
              </a:rPr>
              <a:t>case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clause</a:t>
            </a:r>
            <a:r>
              <a:rPr sz="900" spc="-20" dirty="0">
                <a:latin typeface="Arial"/>
                <a:cs typeface="Arial"/>
              </a:rPr>
              <a:t> 8.2).</a:t>
            </a:r>
            <a:endParaRPr sz="900" dirty="0">
              <a:latin typeface="Arial"/>
              <a:cs typeface="Arial"/>
            </a:endParaRPr>
          </a:p>
          <a:p>
            <a:pPr marL="12700" marR="13335" algn="just">
              <a:lnSpc>
                <a:spcPct val="143000"/>
              </a:lnSpc>
              <a:spcBef>
                <a:spcPts val="615"/>
              </a:spcBef>
            </a:pPr>
            <a:r>
              <a:rPr sz="900" b="1" i="1" dirty="0">
                <a:latin typeface="Arial"/>
                <a:cs typeface="Arial"/>
              </a:rPr>
              <a:t>Tax</a:t>
            </a:r>
            <a:r>
              <a:rPr sz="900" b="1" i="1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means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income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tax,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capital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gains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tax,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fringe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benefits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tax,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consumption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tax,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value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added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tax,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goods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and </a:t>
            </a:r>
            <a:r>
              <a:rPr sz="900" dirty="0">
                <a:latin typeface="Arial"/>
                <a:cs typeface="Arial"/>
              </a:rPr>
              <a:t>services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tax,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provisional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tax,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additional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tax,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penalty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tax,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stamp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duty,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fine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late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payment,</a:t>
            </a:r>
            <a:r>
              <a:rPr sz="900" spc="4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tax</a:t>
            </a:r>
            <a:r>
              <a:rPr sz="900" spc="4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deposit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or </a:t>
            </a:r>
            <a:r>
              <a:rPr sz="900" dirty="0">
                <a:latin typeface="Arial"/>
                <a:cs typeface="Arial"/>
              </a:rPr>
              <a:t>withdrawal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funds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from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account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other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tax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imposition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payable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government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government instrumentality;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00" b="1" i="1" dirty="0">
                <a:latin typeface="Arial"/>
                <a:cs typeface="Arial"/>
              </a:rPr>
              <a:t>Termination</a:t>
            </a:r>
            <a:r>
              <a:rPr sz="900" b="1" i="1" spc="-20" dirty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Date</a:t>
            </a:r>
            <a:r>
              <a:rPr sz="900" b="1" i="1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means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vesting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date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last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Trusts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vest;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 dirty="0">
              <a:latin typeface="Arial"/>
              <a:cs typeface="Arial"/>
            </a:endParaRPr>
          </a:p>
          <a:p>
            <a:pPr marL="12700" marR="14604" algn="just">
              <a:lnSpc>
                <a:spcPts val="1060"/>
              </a:lnSpc>
            </a:pPr>
            <a:r>
              <a:rPr sz="900" b="1" i="1" spc="-10" dirty="0">
                <a:latin typeface="Arial"/>
                <a:cs typeface="Arial"/>
              </a:rPr>
              <a:t>Trustee</a:t>
            </a:r>
            <a:r>
              <a:rPr sz="900" b="1" i="1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means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original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Trustee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-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J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&amp;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J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Citizen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Pty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Ltd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ACN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XXX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XXX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XXX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any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substitute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Trustee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appointed </a:t>
            </a:r>
            <a:r>
              <a:rPr sz="900" dirty="0">
                <a:latin typeface="Arial"/>
                <a:cs typeface="Arial"/>
              </a:rPr>
              <a:t>from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time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10" dirty="0">
                <a:latin typeface="Arial"/>
                <a:cs typeface="Arial"/>
              </a:rPr>
              <a:t> time;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b="1" i="1" dirty="0">
                <a:latin typeface="Arial"/>
                <a:cs typeface="Arial"/>
              </a:rPr>
              <a:t>Trusts</a:t>
            </a:r>
            <a:r>
              <a:rPr sz="900" b="1" i="1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means: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 dirty="0">
              <a:latin typeface="Arial"/>
              <a:cs typeface="Arial"/>
            </a:endParaRPr>
          </a:p>
          <a:p>
            <a:pPr marL="372110" indent="-333375" algn="just">
              <a:lnSpc>
                <a:spcPct val="100000"/>
              </a:lnSpc>
              <a:buAutoNum type="alphaLcParenBoth"/>
              <a:tabLst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any</a:t>
            </a:r>
            <a:r>
              <a:rPr sz="900" spc="1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testamentary</a:t>
            </a:r>
            <a:r>
              <a:rPr sz="900" spc="1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2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established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under</a:t>
            </a:r>
            <a:r>
              <a:rPr sz="900" spc="20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wills</a:t>
            </a:r>
            <a:r>
              <a:rPr sz="900" spc="2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Jack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>
                <a:latin typeface="Arial"/>
                <a:cs typeface="Arial"/>
              </a:rPr>
              <a:t>and</a:t>
            </a:r>
            <a:r>
              <a:rPr sz="900" spc="-15">
                <a:latin typeface="Arial"/>
                <a:cs typeface="Arial"/>
              </a:rPr>
              <a:t> </a:t>
            </a:r>
            <a:r>
              <a:rPr sz="900" spc="-10">
                <a:latin typeface="Arial"/>
                <a:cs typeface="Arial"/>
              </a:rPr>
              <a:t>Jane</a:t>
            </a:r>
            <a:r>
              <a:rPr lang="en-AU" sz="900" spc="-10">
                <a:latin typeface="Arial"/>
                <a:cs typeface="Arial"/>
              </a:rPr>
              <a:t> </a:t>
            </a:r>
            <a:r>
              <a:rPr sz="900" spc="-10">
                <a:latin typeface="Arial"/>
                <a:cs typeface="Arial"/>
              </a:rPr>
              <a:t>Citizen</a:t>
            </a:r>
            <a:r>
              <a:rPr sz="900" spc="-2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;</a:t>
            </a:r>
            <a:endParaRPr sz="900" dirty="0">
              <a:latin typeface="Arial"/>
              <a:cs typeface="Arial"/>
            </a:endParaRPr>
          </a:p>
          <a:p>
            <a:pPr marL="371475" marR="196850" indent="-332105">
              <a:lnSpc>
                <a:spcPct val="142200"/>
              </a:lnSpc>
              <a:spcBef>
                <a:spcPts val="520"/>
              </a:spcBef>
              <a:buAutoNum type="alphaLcParenBoth"/>
              <a:tabLst>
                <a:tab pos="371475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established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deed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dated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11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2001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between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William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Smith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as </a:t>
            </a:r>
            <a:r>
              <a:rPr sz="900" dirty="0">
                <a:latin typeface="Arial"/>
                <a:cs typeface="Arial"/>
              </a:rPr>
              <a:t>settlor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trustee;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AutoNum type="alphaLcParenBoth"/>
            </a:pPr>
            <a:endParaRPr sz="950" dirty="0">
              <a:latin typeface="Arial"/>
              <a:cs typeface="Arial"/>
            </a:endParaRPr>
          </a:p>
          <a:p>
            <a:pPr marL="371475" indent="-326390">
              <a:lnSpc>
                <a:spcPct val="100000"/>
              </a:lnSpc>
              <a:spcBef>
                <a:spcPts val="5"/>
              </a:spcBef>
              <a:buAutoNum type="alphaLcParenBoth"/>
              <a:tabLst>
                <a:tab pos="371475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Grand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Property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established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deed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dated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30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January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2006</a:t>
            </a:r>
            <a:r>
              <a:rPr sz="900" spc="2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between</a:t>
            </a:r>
            <a:endParaRPr sz="900" dirty="0">
              <a:latin typeface="Arial"/>
              <a:cs typeface="Arial"/>
            </a:endParaRPr>
          </a:p>
          <a:p>
            <a:pPr marL="372110">
              <a:lnSpc>
                <a:spcPct val="100000"/>
              </a:lnSpc>
              <a:spcBef>
                <a:spcPts val="430"/>
              </a:spcBef>
            </a:pPr>
            <a:r>
              <a:rPr sz="900" dirty="0">
                <a:latin typeface="Arial"/>
                <a:cs typeface="Arial"/>
              </a:rPr>
              <a:t>Louise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Hand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settlor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2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Advisory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Pty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Ltd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trustee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 dirty="0">
              <a:latin typeface="Arial"/>
              <a:cs typeface="Arial"/>
            </a:endParaRPr>
          </a:p>
          <a:p>
            <a:pPr marL="371475" indent="-332740">
              <a:lnSpc>
                <a:spcPct val="100000"/>
              </a:lnSpc>
              <a:buAutoNum type="alphaLcParenBoth" startAt="4"/>
              <a:tabLst>
                <a:tab pos="371475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any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other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which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have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entitlement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interest.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8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00" b="1" i="1" dirty="0">
                <a:latin typeface="Arial"/>
                <a:cs typeface="Arial"/>
              </a:rPr>
              <a:t>Trust</a:t>
            </a:r>
            <a:r>
              <a:rPr sz="900" b="1" i="1" spc="-40" dirty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Capital</a:t>
            </a:r>
            <a:r>
              <a:rPr sz="900" b="1" i="1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means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capital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Trusts;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900" b="1" i="1" dirty="0">
                <a:latin typeface="Arial"/>
                <a:cs typeface="Arial"/>
              </a:rPr>
              <a:t>Trust</a:t>
            </a:r>
            <a:r>
              <a:rPr sz="900" b="1" i="1" spc="-25" dirty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Deeds</a:t>
            </a:r>
            <a:r>
              <a:rPr sz="900" b="1" i="1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means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deeds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establishing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Trusts,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varied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from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time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time;</a:t>
            </a:r>
            <a:endParaRPr sz="900" dirty="0">
              <a:latin typeface="Arial"/>
              <a:cs typeface="Arial"/>
            </a:endParaRPr>
          </a:p>
          <a:p>
            <a:pPr marL="12700" marR="10160" algn="just">
              <a:lnSpc>
                <a:spcPct val="143700"/>
              </a:lnSpc>
              <a:spcBef>
                <a:spcPts val="645"/>
              </a:spcBef>
            </a:pPr>
            <a:r>
              <a:rPr sz="900" b="1" i="1" dirty="0">
                <a:latin typeface="Arial"/>
                <a:cs typeface="Arial"/>
              </a:rPr>
              <a:t>Trust</a:t>
            </a:r>
            <a:r>
              <a:rPr sz="900" b="1" i="1" spc="25" dirty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Income</a:t>
            </a:r>
            <a:r>
              <a:rPr sz="900" b="1" i="1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means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income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each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Trusts,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however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it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defined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3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Deed</a:t>
            </a:r>
            <a:r>
              <a:rPr sz="900" spc="3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32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that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3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(and</a:t>
            </a:r>
            <a:r>
              <a:rPr sz="900" spc="3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3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avoidance</a:t>
            </a:r>
            <a:r>
              <a:rPr sz="900" spc="3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3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doubt,</a:t>
            </a:r>
            <a:r>
              <a:rPr sz="900" spc="3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it</a:t>
            </a:r>
            <a:r>
              <a:rPr sz="900" spc="3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3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defined</a:t>
            </a:r>
            <a:r>
              <a:rPr sz="900" spc="3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3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“income”</a:t>
            </a:r>
            <a:r>
              <a:rPr sz="900" spc="3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2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testamentary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trusts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established </a:t>
            </a:r>
            <a:r>
              <a:rPr sz="900" dirty="0">
                <a:latin typeface="Arial"/>
                <a:cs typeface="Arial"/>
              </a:rPr>
              <a:t>under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wills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Jack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Jane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,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established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deed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dated </a:t>
            </a:r>
            <a:r>
              <a:rPr sz="900" dirty="0">
                <a:latin typeface="Arial"/>
                <a:cs typeface="Arial"/>
              </a:rPr>
              <a:t>11</a:t>
            </a:r>
            <a:r>
              <a:rPr sz="900" spc="1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2001,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Grand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Property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3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established</a:t>
            </a:r>
            <a:r>
              <a:rPr sz="900" spc="3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3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3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3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deed</a:t>
            </a:r>
            <a:r>
              <a:rPr sz="900" spc="3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dated</a:t>
            </a:r>
            <a:r>
              <a:rPr sz="900" spc="3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30</a:t>
            </a:r>
            <a:r>
              <a:rPr sz="900" spc="3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January</a:t>
            </a:r>
            <a:r>
              <a:rPr sz="900" spc="3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2006,</a:t>
            </a:r>
            <a:r>
              <a:rPr sz="900" spc="3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32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any </a:t>
            </a:r>
            <a:r>
              <a:rPr sz="900" dirty="0">
                <a:latin typeface="Arial"/>
                <a:cs typeface="Arial"/>
              </a:rPr>
              <a:t>other</a:t>
            </a:r>
            <a:r>
              <a:rPr sz="900" spc="1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which</a:t>
            </a:r>
            <a:r>
              <a:rPr sz="900" spc="225" dirty="0">
                <a:latin typeface="Arial"/>
                <a:cs typeface="Arial"/>
              </a:rPr>
              <a:t> </a:t>
            </a:r>
            <a:r>
              <a:rPr sz="900" spc="80" dirty="0">
                <a:latin typeface="Arial"/>
                <a:cs typeface="Arial"/>
              </a:rPr>
              <a:t>any</a:t>
            </a:r>
            <a:r>
              <a:rPr sz="900" spc="2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1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1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</a:t>
            </a:r>
            <a:r>
              <a:rPr sz="900" spc="4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4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have</a:t>
            </a:r>
            <a:r>
              <a:rPr sz="900" spc="4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</a:t>
            </a:r>
            <a:r>
              <a:rPr sz="900" spc="4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entitlement</a:t>
            </a:r>
            <a:r>
              <a:rPr sz="900" spc="4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4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</a:t>
            </a:r>
            <a:r>
              <a:rPr sz="900" spc="1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interest)</a:t>
            </a:r>
            <a:r>
              <a:rPr sz="900" spc="135" dirty="0">
                <a:latin typeface="Arial"/>
                <a:cs typeface="Arial"/>
              </a:rPr>
              <a:t>  </a:t>
            </a:r>
            <a:r>
              <a:rPr sz="900" spc="-25" dirty="0">
                <a:latin typeface="Arial"/>
                <a:cs typeface="Arial"/>
              </a:rPr>
              <a:t>and </a:t>
            </a:r>
            <a:r>
              <a:rPr sz="900" spc="-20" dirty="0">
                <a:latin typeface="Arial"/>
                <a:cs typeface="Arial"/>
              </a:rPr>
              <a:t>in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event</a:t>
            </a:r>
            <a:r>
              <a:rPr sz="900" spc="4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220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inconsistency</a:t>
            </a:r>
            <a:r>
              <a:rPr sz="900" spc="225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between</a:t>
            </a:r>
            <a:r>
              <a:rPr sz="900" spc="225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20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following</a:t>
            </a:r>
            <a:r>
              <a:rPr sz="900" spc="225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definition</a:t>
            </a:r>
            <a:r>
              <a:rPr sz="900" spc="220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2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definitions</a:t>
            </a:r>
            <a:r>
              <a:rPr sz="900" spc="2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2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7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 </a:t>
            </a:r>
            <a:r>
              <a:rPr sz="900" dirty="0">
                <a:latin typeface="Arial"/>
                <a:cs typeface="Arial"/>
              </a:rPr>
              <a:t>Deeds,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following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definition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will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prevail:</a:t>
            </a:r>
            <a:endParaRPr sz="900" dirty="0">
              <a:latin typeface="Arial"/>
              <a:cs typeface="Arial"/>
            </a:endParaRPr>
          </a:p>
          <a:p>
            <a:pPr marL="374650" marR="15875" indent="-361950" algn="just">
              <a:lnSpc>
                <a:spcPct val="144500"/>
              </a:lnSpc>
              <a:spcBef>
                <a:spcPts val="730"/>
              </a:spcBef>
              <a:buAutoNum type="alphaLcParenBoth"/>
              <a:tabLst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all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amounts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taken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into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account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calculating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net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income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Trusts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tax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purposes,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exempt </a:t>
            </a:r>
            <a:r>
              <a:rPr sz="900" dirty="0">
                <a:latin typeface="Arial"/>
                <a:cs typeface="Arial"/>
              </a:rPr>
              <a:t>income,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defined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section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95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1936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Act;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CITIZEN</a:t>
            </a:r>
            <a:r>
              <a:rPr spc="360" dirty="0"/>
              <a:t> </a:t>
            </a:r>
            <a:r>
              <a:rPr dirty="0"/>
              <a:t>FAMILY</a:t>
            </a:r>
            <a:r>
              <a:rPr spc="360" dirty="0"/>
              <a:t> </a:t>
            </a:r>
            <a:r>
              <a:rPr spc="-10" dirty="0"/>
              <a:t>CONSTITUTION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/>
              <a:t>PAGE</a:t>
            </a:r>
            <a:r>
              <a:rPr spc="-25" dirty="0"/>
              <a:t> </a:t>
            </a:r>
            <a:r>
              <a:rPr b="1" spc="-35" dirty="0">
                <a:latin typeface="Montserrat"/>
                <a:cs typeface="Montserrat"/>
              </a:rPr>
              <a:t>12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2218" y="559049"/>
            <a:ext cx="5693410" cy="1961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2110" marR="6985" indent="-360045" algn="just">
              <a:lnSpc>
                <a:spcPct val="144500"/>
              </a:lnSpc>
              <a:spcBef>
                <a:spcPts val="95"/>
              </a:spcBef>
              <a:buAutoNum type="alphaLcParenBoth" startAt="2"/>
              <a:tabLst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if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section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95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1936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Act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does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apply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Trusts,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amount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remaining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after </a:t>
            </a:r>
            <a:r>
              <a:rPr sz="900" dirty="0">
                <a:latin typeface="Arial"/>
                <a:cs typeface="Arial"/>
              </a:rPr>
              <a:t>payment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due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allowance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all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income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tax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assessable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against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Trustee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respect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income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of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Fund;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and</a:t>
            </a:r>
            <a:endParaRPr sz="900">
              <a:latin typeface="Arial"/>
              <a:cs typeface="Arial"/>
            </a:endParaRPr>
          </a:p>
          <a:p>
            <a:pPr marL="372110" marR="5080" indent="-360045" algn="just">
              <a:lnSpc>
                <a:spcPct val="143900"/>
              </a:lnSpc>
              <a:spcBef>
                <a:spcPts val="605"/>
              </a:spcBef>
              <a:buAutoNum type="alphaLcParenBoth" startAt="2"/>
              <a:tabLst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if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declare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writing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above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definitions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Income,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Income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do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apply,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then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by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relation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financial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year,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income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calculated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manner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described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Trustee </a:t>
            </a:r>
            <a:r>
              <a:rPr sz="900" dirty="0">
                <a:latin typeface="Arial"/>
                <a:cs typeface="Arial"/>
              </a:rPr>
              <a:t>or,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absence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description,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income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produced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from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investment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Fund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the </a:t>
            </a:r>
            <a:r>
              <a:rPr sz="900" dirty="0">
                <a:latin typeface="Arial"/>
                <a:cs typeface="Arial"/>
              </a:rPr>
              <a:t>efforts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less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amounts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which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entitled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reimburse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itself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out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such</a:t>
            </a:r>
            <a:r>
              <a:rPr sz="900" spc="36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income, </a:t>
            </a:r>
            <a:r>
              <a:rPr sz="900" dirty="0">
                <a:latin typeface="Arial"/>
                <a:cs typeface="Arial"/>
              </a:rPr>
              <a:t>calculated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according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ordinary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meaning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term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law;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and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5"/>
              </a:spcBef>
            </a:pPr>
            <a:r>
              <a:rPr sz="900" b="1" i="1" dirty="0">
                <a:latin typeface="Arial"/>
                <a:cs typeface="Arial"/>
              </a:rPr>
              <a:t>Trust</a:t>
            </a:r>
            <a:r>
              <a:rPr sz="900" b="1" i="1" spc="-25" dirty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Fund</a:t>
            </a:r>
            <a:r>
              <a:rPr sz="900" b="1" i="1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means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sum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funds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each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Trusts;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CITIZEN</a:t>
            </a:r>
            <a:r>
              <a:rPr spc="360" dirty="0"/>
              <a:t> </a:t>
            </a:r>
            <a:r>
              <a:rPr dirty="0"/>
              <a:t>FAMILY</a:t>
            </a:r>
            <a:r>
              <a:rPr spc="360" dirty="0"/>
              <a:t> </a:t>
            </a:r>
            <a:r>
              <a:rPr spc="-10" dirty="0"/>
              <a:t>CONSTITUTION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/>
              <a:t>PAGE</a:t>
            </a:r>
            <a:r>
              <a:rPr spc="-25" dirty="0"/>
              <a:t> </a:t>
            </a:r>
            <a:r>
              <a:rPr b="1" spc="-35" dirty="0">
                <a:latin typeface="Montserrat"/>
                <a:cs typeface="Montserrat"/>
              </a:rPr>
              <a:t>13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1201" y="2632964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0" dirty="0">
                <a:latin typeface="Arial"/>
                <a:cs typeface="Arial"/>
              </a:rPr>
              <a:t>17.2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4117" y="2632964"/>
            <a:ext cx="8445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Interpretation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2219" y="2940811"/>
            <a:ext cx="3345815" cy="10483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Arial"/>
                <a:cs typeface="Arial"/>
              </a:rPr>
              <a:t>In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interpretation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Constitution: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Arial"/>
              <a:cs typeface="Arial"/>
            </a:endParaRPr>
          </a:p>
          <a:p>
            <a:pPr marL="372110" indent="-359410">
              <a:lnSpc>
                <a:spcPct val="100000"/>
              </a:lnSpc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references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to: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AutoNum type="alphaLcParenBoth"/>
            </a:pPr>
            <a:endParaRPr sz="1050">
              <a:latin typeface="Arial"/>
              <a:cs typeface="Arial"/>
            </a:endParaRPr>
          </a:p>
          <a:p>
            <a:pPr marL="731520" lvl="1" indent="-360680">
              <a:lnSpc>
                <a:spcPct val="100000"/>
              </a:lnSpc>
              <a:spcBef>
                <a:spcPts val="5"/>
              </a:spcBef>
              <a:buAutoNum type="romanLcParenBoth"/>
              <a:tabLst>
                <a:tab pos="731520" algn="l"/>
                <a:tab pos="732155" algn="l"/>
              </a:tabLst>
            </a:pPr>
            <a:r>
              <a:rPr sz="900" dirty="0">
                <a:latin typeface="Arial"/>
                <a:cs typeface="Arial"/>
              </a:rPr>
              <a:t>a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party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includes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party’s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successors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assigns;</a:t>
            </a:r>
            <a:endParaRPr sz="9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Arial"/>
              <a:buAutoNum type="romanLcParenBoth"/>
            </a:pPr>
            <a:endParaRPr sz="1050">
              <a:latin typeface="Arial"/>
              <a:cs typeface="Arial"/>
            </a:endParaRPr>
          </a:p>
          <a:p>
            <a:pPr marL="731520" lvl="1" indent="-386715">
              <a:lnSpc>
                <a:spcPct val="100000"/>
              </a:lnSpc>
              <a:spcBef>
                <a:spcPts val="5"/>
              </a:spcBef>
              <a:buAutoNum type="romanLcParenBoth"/>
              <a:tabLst>
                <a:tab pos="731520" algn="l"/>
                <a:tab pos="732155" algn="l"/>
              </a:tabLst>
            </a:pPr>
            <a:r>
              <a:rPr sz="900" spc="-10" dirty="0">
                <a:latin typeface="Arial"/>
                <a:cs typeface="Arial"/>
              </a:rPr>
              <a:t>anything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includes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part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-10" dirty="0">
                <a:latin typeface="Arial"/>
                <a:cs typeface="Arial"/>
              </a:rPr>
              <a:t> thing;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59393" y="4106812"/>
            <a:ext cx="17653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10" dirty="0">
                <a:latin typeface="Arial"/>
                <a:cs typeface="Arial"/>
              </a:rPr>
              <a:t>(iii)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71673" y="4050729"/>
            <a:ext cx="4916170" cy="415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22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persons</a:t>
            </a:r>
            <a:r>
              <a:rPr sz="900" spc="3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include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individuals,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companies,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associations,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partnerships,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bodies</a:t>
            </a:r>
            <a:r>
              <a:rPr sz="900" spc="3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corporate,</a:t>
            </a:r>
            <a:r>
              <a:rPr sz="900" spc="31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and </a:t>
            </a:r>
            <a:r>
              <a:rPr sz="900" dirty="0">
                <a:latin typeface="Arial"/>
                <a:cs typeface="Arial"/>
              </a:rPr>
              <a:t>governments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governmental, semi-</a:t>
            </a:r>
            <a:r>
              <a:rPr sz="900" dirty="0">
                <a:latin typeface="Arial"/>
                <a:cs typeface="Arial"/>
              </a:rPr>
              <a:t>governmental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localgovernment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agencies;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54643" y="4592828"/>
            <a:ext cx="18097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0" dirty="0">
                <a:latin typeface="Arial"/>
                <a:cs typeface="Arial"/>
              </a:rPr>
              <a:t>(iv)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71673" y="4592828"/>
            <a:ext cx="382714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Arial"/>
                <a:cs typeface="Arial"/>
              </a:rPr>
              <a:t>documents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include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document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changed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replaced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from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time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time;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80183" y="4879340"/>
            <a:ext cx="15557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5" dirty="0">
                <a:latin typeface="Arial"/>
                <a:cs typeface="Arial"/>
              </a:rPr>
              <a:t>(v)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71673" y="4879340"/>
            <a:ext cx="1983739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10" dirty="0">
                <a:latin typeface="Arial"/>
                <a:cs typeface="Arial"/>
              </a:rPr>
              <a:t>currencies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mean</a:t>
            </a:r>
            <a:r>
              <a:rPr sz="900" spc="-10" dirty="0">
                <a:latin typeface="Arial"/>
                <a:cs typeface="Arial"/>
              </a:rPr>
              <a:t> Australian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currencies;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54643" y="5158371"/>
            <a:ext cx="18097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0" dirty="0">
                <a:latin typeface="Arial"/>
                <a:cs typeface="Arial"/>
              </a:rPr>
              <a:t>(vi)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71673" y="5099240"/>
            <a:ext cx="485711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44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a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party,</a:t>
            </a:r>
            <a:r>
              <a:rPr sz="900" spc="1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where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party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1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more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than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one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person,</a:t>
            </a:r>
            <a:r>
              <a:rPr sz="900" spc="1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means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all</a:t>
            </a:r>
            <a:r>
              <a:rPr sz="900" spc="1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them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together</a:t>
            </a:r>
            <a:r>
              <a:rPr sz="900" spc="229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each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of </a:t>
            </a:r>
            <a:r>
              <a:rPr sz="900" dirty="0">
                <a:latin typeface="Arial"/>
                <a:cs typeface="Arial"/>
              </a:rPr>
              <a:t>them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separately;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29104" y="5644388"/>
            <a:ext cx="20637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0" dirty="0">
                <a:latin typeface="Arial"/>
                <a:cs typeface="Arial"/>
              </a:rPr>
              <a:t>(vii)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71673" y="5644388"/>
            <a:ext cx="362839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Arial"/>
                <a:cs typeface="Arial"/>
              </a:rPr>
              <a:t>a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clause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schedules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refers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clause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schedule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-10" dirty="0">
                <a:latin typeface="Arial"/>
                <a:cs typeface="Arial"/>
              </a:rPr>
              <a:t> Constitution;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52218" y="5940044"/>
            <a:ext cx="5704205" cy="32277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63525">
              <a:lnSpc>
                <a:spcPct val="100000"/>
              </a:lnSpc>
              <a:spcBef>
                <a:spcPts val="110"/>
              </a:spcBef>
              <a:tabLst>
                <a:tab pos="731520" algn="l"/>
              </a:tabLst>
            </a:pPr>
            <a:r>
              <a:rPr sz="900" spc="-10" dirty="0">
                <a:latin typeface="Arial"/>
                <a:cs typeface="Arial"/>
              </a:rPr>
              <a:t>(viii)</a:t>
            </a:r>
            <a:r>
              <a:rPr sz="900" dirty="0">
                <a:latin typeface="Arial"/>
                <a:cs typeface="Arial"/>
              </a:rPr>
              <a:t>	a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statute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includes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all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statutes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amending,</a:t>
            </a:r>
            <a:r>
              <a:rPr sz="900" spc="-10" dirty="0">
                <a:latin typeface="Arial"/>
                <a:cs typeface="Arial"/>
              </a:rPr>
              <a:t> consolidating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replacing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statute.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Arial"/>
              <a:cs typeface="Arial"/>
            </a:endParaRPr>
          </a:p>
          <a:p>
            <a:pPr marL="372110" indent="-359410">
              <a:lnSpc>
                <a:spcPct val="100000"/>
              </a:lnSpc>
              <a:buAutoNum type="alphaLcParenBoth" startAt="2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singular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includes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plural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vice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versa;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AutoNum type="alphaLcParenBoth" startAt="2"/>
            </a:pPr>
            <a:endParaRPr sz="1050">
              <a:latin typeface="Arial"/>
              <a:cs typeface="Arial"/>
            </a:endParaRPr>
          </a:p>
          <a:p>
            <a:pPr marL="372110" indent="-359410">
              <a:lnSpc>
                <a:spcPct val="100000"/>
              </a:lnSpc>
              <a:buAutoNum type="alphaLcParenBoth" startAt="2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words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including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gender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shall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include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all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other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genders;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AutoNum type="alphaLcParenBoth" startAt="2"/>
            </a:pPr>
            <a:endParaRPr sz="1050">
              <a:latin typeface="Arial"/>
              <a:cs typeface="Arial"/>
            </a:endParaRPr>
          </a:p>
          <a:p>
            <a:pPr marL="372110" indent="-359410">
              <a:lnSpc>
                <a:spcPct val="100000"/>
              </a:lnSpc>
              <a:buAutoNum type="alphaLcParenBoth" startAt="2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headings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do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affect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meaning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Constitution;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AutoNum type="alphaLcParenBoth" startAt="2"/>
            </a:pPr>
            <a:endParaRPr sz="1050">
              <a:latin typeface="Arial"/>
              <a:cs typeface="Arial"/>
            </a:endParaRPr>
          </a:p>
          <a:p>
            <a:pPr marL="372745" indent="-360045" algn="just">
              <a:lnSpc>
                <a:spcPct val="100000"/>
              </a:lnSpc>
              <a:spcBef>
                <a:spcPts val="5"/>
              </a:spcBef>
              <a:buAutoNum type="alphaLcParenBoth" startAt="2"/>
              <a:tabLst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if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word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phrase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defined,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variation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word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phrase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has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similar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meaning;</a:t>
            </a:r>
            <a:endParaRPr sz="900">
              <a:latin typeface="Arial"/>
              <a:cs typeface="Arial"/>
            </a:endParaRPr>
          </a:p>
          <a:p>
            <a:pPr marL="372110" marR="5080" indent="-360045" algn="just">
              <a:lnSpc>
                <a:spcPct val="143300"/>
              </a:lnSpc>
              <a:spcBef>
                <a:spcPts val="145"/>
              </a:spcBef>
              <a:buAutoNum type="alphaLcParenBoth" startAt="2"/>
              <a:tabLst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a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reference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‘indemnity’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means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person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giving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indemnity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will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indemnify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keep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indemnified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person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given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indemnity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against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loss,</a:t>
            </a:r>
            <a:r>
              <a:rPr sz="900" spc="3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damage,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claims,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actions,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demands,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costs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expenses </a:t>
            </a:r>
            <a:r>
              <a:rPr sz="900" dirty="0">
                <a:latin typeface="Arial"/>
                <a:cs typeface="Arial"/>
              </a:rPr>
              <a:t>suffered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2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sustained</a:t>
            </a:r>
            <a:r>
              <a:rPr sz="900" spc="190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because</a:t>
            </a:r>
            <a:r>
              <a:rPr sz="900" spc="195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00" dirty="0">
                <a:latin typeface="Arial"/>
                <a:cs typeface="Arial"/>
              </a:rPr>
              <a:t>  </a:t>
            </a:r>
            <a:r>
              <a:rPr sz="900" spc="-60" dirty="0">
                <a:latin typeface="Arial"/>
                <a:cs typeface="Arial"/>
              </a:rPr>
              <a:t>the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event</a:t>
            </a:r>
            <a:r>
              <a:rPr sz="900" spc="3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indemnified</a:t>
            </a:r>
            <a:r>
              <a:rPr sz="900" spc="3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against.</a:t>
            </a:r>
            <a:r>
              <a:rPr sz="900" spc="3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2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means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3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if</a:t>
            </a:r>
            <a:r>
              <a:rPr sz="900" spc="2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8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person </a:t>
            </a:r>
            <a:r>
              <a:rPr sz="900" dirty="0">
                <a:latin typeface="Arial"/>
                <a:cs typeface="Arial"/>
              </a:rPr>
              <a:t>indemnified</a:t>
            </a:r>
            <a:r>
              <a:rPr sz="900" spc="1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suffers</a:t>
            </a:r>
            <a:r>
              <a:rPr sz="900" spc="1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1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lossor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pay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money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(whether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it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actually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paid)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because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 </a:t>
            </a:r>
            <a:r>
              <a:rPr sz="900" dirty="0">
                <a:latin typeface="Arial"/>
                <a:cs typeface="Arial"/>
              </a:rPr>
              <a:t>indemnified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event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party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giving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indemnity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pay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amount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loss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amount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liability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to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indemnified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party.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If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it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does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not,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indemnified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party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can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recoverthe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amount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liquidated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claim; </a:t>
            </a:r>
            <a:r>
              <a:rPr sz="900" spc="-25" dirty="0">
                <a:latin typeface="Arial"/>
                <a:cs typeface="Arial"/>
              </a:rPr>
              <a:t>and</a:t>
            </a:r>
            <a:endParaRPr sz="900">
              <a:latin typeface="Arial"/>
              <a:cs typeface="Arial"/>
            </a:endParaRPr>
          </a:p>
          <a:p>
            <a:pPr marL="13335" marR="18415" algn="just">
              <a:lnSpc>
                <a:spcPct val="142200"/>
              </a:lnSpc>
              <a:spcBef>
                <a:spcPts val="755"/>
              </a:spcBef>
            </a:pPr>
            <a:r>
              <a:rPr sz="900" dirty="0">
                <a:latin typeface="Arial"/>
                <a:cs typeface="Arial"/>
              </a:rPr>
              <a:t>if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anything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done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under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Constitution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falls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date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which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Business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Day,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then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it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done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on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next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Business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Day.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9930" y="923035"/>
            <a:ext cx="36175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SCHEDULE</a:t>
            </a:r>
            <a:r>
              <a:rPr sz="1200" b="1" spc="-6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1</a:t>
            </a:r>
            <a:r>
              <a:rPr sz="1200" b="1" spc="-4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–</a:t>
            </a:r>
            <a:r>
              <a:rPr sz="1200" b="1" spc="-5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CONSTITUTION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OF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THE</a:t>
            </a:r>
            <a:r>
              <a:rPr sz="1200" b="1" spc="-4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TRUSTEE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27708" y="1268078"/>
            <a:ext cx="6155690" cy="0"/>
          </a:xfrm>
          <a:custGeom>
            <a:avLst/>
            <a:gdLst/>
            <a:ahLst/>
            <a:cxnLst/>
            <a:rect l="l" t="t" r="r" b="b"/>
            <a:pathLst>
              <a:path w="6155690">
                <a:moveTo>
                  <a:pt x="0" y="0"/>
                </a:moveTo>
                <a:lnTo>
                  <a:pt x="6155089" y="0"/>
                </a:lnTo>
              </a:path>
            </a:pathLst>
          </a:custGeom>
          <a:ln w="19548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CITIZEN</a:t>
            </a:r>
            <a:r>
              <a:rPr spc="360" dirty="0"/>
              <a:t> </a:t>
            </a:r>
            <a:r>
              <a:rPr dirty="0"/>
              <a:t>FAMILY</a:t>
            </a:r>
            <a:r>
              <a:rPr spc="360" dirty="0"/>
              <a:t> </a:t>
            </a:r>
            <a:r>
              <a:rPr spc="-10" dirty="0"/>
              <a:t>CONSTITUTION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/>
              <a:t>PAGE</a:t>
            </a:r>
            <a:r>
              <a:rPr spc="-25" dirty="0"/>
              <a:t> </a:t>
            </a:r>
            <a:r>
              <a:rPr b="1" spc="-35" dirty="0">
                <a:latin typeface="Montserrat"/>
                <a:cs typeface="Montserrat"/>
              </a:rPr>
              <a:t>14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25236" y="770636"/>
            <a:ext cx="19323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dirty="0">
                <a:latin typeface="Arial"/>
                <a:cs typeface="Arial"/>
              </a:rPr>
              <a:t>TABLE</a:t>
            </a:r>
            <a:r>
              <a:rPr sz="1400" b="1" spc="-6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OF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CONTENTS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1180" y="1134568"/>
            <a:ext cx="131445" cy="470534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1000" b="1" spc="-25" dirty="0">
                <a:latin typeface="Arial"/>
                <a:cs typeface="Arial"/>
              </a:rPr>
              <a:t>1.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000" b="1" spc="-25" dirty="0">
                <a:latin typeface="Arial"/>
                <a:cs typeface="Arial"/>
              </a:rPr>
              <a:t>2.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8380" y="1134568"/>
            <a:ext cx="6191885" cy="470534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1000" b="1" spc="-20" dirty="0">
                <a:latin typeface="Arial"/>
                <a:cs typeface="Arial"/>
              </a:rPr>
              <a:t>TRUSTEE</a:t>
            </a:r>
            <a:r>
              <a:rPr sz="1000" b="1" spc="235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ACKNOWLEDGEMENTS</a:t>
            </a:r>
            <a:r>
              <a:rPr sz="1000" b="1" spc="-7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.................................................................................................................</a:t>
            </a:r>
            <a:r>
              <a:rPr sz="1000" b="1" spc="185" dirty="0">
                <a:latin typeface="Arial"/>
                <a:cs typeface="Arial"/>
              </a:rPr>
              <a:t> </a:t>
            </a:r>
            <a:r>
              <a:rPr sz="1000" b="1" spc="-50" dirty="0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000" b="1" spc="-10" dirty="0">
                <a:latin typeface="Arial"/>
                <a:cs typeface="Arial"/>
              </a:rPr>
              <a:t>STATEMENTS</a:t>
            </a:r>
            <a:r>
              <a:rPr sz="1000" b="1" spc="6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OF</a:t>
            </a:r>
            <a:r>
              <a:rPr sz="1000" b="1" spc="7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INTENTION</a:t>
            </a:r>
            <a:r>
              <a:rPr sz="1000" b="1" spc="13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.........................................................................................................................</a:t>
            </a:r>
            <a:r>
              <a:rPr sz="1000" b="1" spc="50" dirty="0">
                <a:latin typeface="Arial"/>
                <a:cs typeface="Arial"/>
              </a:rPr>
              <a:t> </a:t>
            </a:r>
            <a:r>
              <a:rPr sz="1000" b="1" spc="-50" dirty="0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08380" y="1580186"/>
            <a:ext cx="6192520" cy="64770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393065" lvl="1" indent="-380365">
              <a:lnSpc>
                <a:spcPct val="100000"/>
              </a:lnSpc>
              <a:spcBef>
                <a:spcPts val="65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Reasons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for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Establishing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Family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Constitution.............................................................................................................</a:t>
            </a:r>
            <a:r>
              <a:rPr sz="900" spc="229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 marL="393065" lvl="1" indent="-380365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Family</a:t>
            </a:r>
            <a:r>
              <a:rPr sz="900" spc="49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Principles........................................................................................................................................................</a:t>
            </a:r>
            <a:r>
              <a:rPr sz="900" spc="240" dirty="0">
                <a:latin typeface="Arial"/>
                <a:cs typeface="Arial"/>
              </a:rPr>
              <a:t>  </a:t>
            </a:r>
            <a:r>
              <a:rPr sz="900" spc="-50" dirty="0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  <a:p>
            <a:pPr marL="393065" lvl="1" indent="-380365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Family</a:t>
            </a:r>
            <a:r>
              <a:rPr sz="900" spc="4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Objectives.......................................................................................................................................................</a:t>
            </a:r>
            <a:r>
              <a:rPr sz="900" spc="229" dirty="0">
                <a:latin typeface="Arial"/>
                <a:cs typeface="Arial"/>
              </a:rPr>
              <a:t>  </a:t>
            </a:r>
            <a:r>
              <a:rPr sz="900" spc="-50" dirty="0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1180" y="2273300"/>
            <a:ext cx="13144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5" dirty="0">
                <a:latin typeface="Arial"/>
                <a:cs typeface="Arial"/>
              </a:rPr>
              <a:t>3.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08380" y="2273300"/>
            <a:ext cx="61918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BOARD</a:t>
            </a:r>
            <a:r>
              <a:rPr sz="1000" b="1" spc="18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OF</a:t>
            </a:r>
            <a:r>
              <a:rPr sz="1000" b="1" spc="18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DIRECTORS...................................................................................................................................</a:t>
            </a:r>
            <a:r>
              <a:rPr sz="1000" b="1" spc="120" dirty="0">
                <a:latin typeface="Arial"/>
                <a:cs typeface="Arial"/>
              </a:rPr>
              <a:t> </a:t>
            </a:r>
            <a:r>
              <a:rPr sz="1000" b="1" spc="-50" dirty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08380" y="2427528"/>
            <a:ext cx="6192520" cy="1269365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393065" lvl="1" indent="-380365">
              <a:lnSpc>
                <a:spcPct val="100000"/>
              </a:lnSpc>
              <a:spcBef>
                <a:spcPts val="65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Composition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the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Board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Directors........................................................................................................................</a:t>
            </a:r>
            <a:r>
              <a:rPr sz="900" spc="204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  <a:p>
            <a:pPr marL="393065" lvl="1" indent="-380365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External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Board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Members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and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Professional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Advisors..................................................................................................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  <a:p>
            <a:pPr marL="393065" lvl="1" indent="-380365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Board</a:t>
            </a:r>
            <a:r>
              <a:rPr sz="900" spc="3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Meetings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..........................................................................................................................................................</a:t>
            </a:r>
            <a:r>
              <a:rPr sz="900" spc="135" dirty="0">
                <a:latin typeface="Arial"/>
                <a:cs typeface="Arial"/>
              </a:rPr>
              <a:t>  </a:t>
            </a:r>
            <a:r>
              <a:rPr sz="900" spc="-50" dirty="0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  <a:p>
            <a:pPr marL="393065" lvl="1" indent="-380365">
              <a:lnSpc>
                <a:spcPct val="100000"/>
              </a:lnSpc>
              <a:spcBef>
                <a:spcPts val="555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Chairman</a:t>
            </a:r>
            <a:r>
              <a:rPr sz="900" spc="1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the</a:t>
            </a:r>
            <a:r>
              <a:rPr sz="900" spc="17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Board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</a:t>
            </a:r>
            <a:r>
              <a:rPr sz="900" spc="285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  <a:p>
            <a:pPr marL="393065" lvl="1" indent="-380365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Resolutions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the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Board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</a:t>
            </a:r>
            <a:r>
              <a:rPr sz="900" spc="295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  <a:p>
            <a:pPr marL="393065" lvl="1" indent="-380365">
              <a:lnSpc>
                <a:spcPct val="100000"/>
              </a:lnSpc>
              <a:spcBef>
                <a:spcPts val="555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20" dirty="0">
                <a:latin typeface="Arial"/>
                <a:cs typeface="Arial"/>
              </a:rPr>
              <a:t>Flying</a:t>
            </a:r>
            <a:r>
              <a:rPr sz="900" spc="36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Minutes</a:t>
            </a:r>
            <a:r>
              <a:rPr sz="900" spc="16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............................................................................................................................................................</a:t>
            </a:r>
            <a:r>
              <a:rPr sz="900" spc="130" dirty="0">
                <a:latin typeface="Arial"/>
                <a:cs typeface="Arial"/>
              </a:rPr>
              <a:t>  </a:t>
            </a:r>
            <a:r>
              <a:rPr sz="900" spc="-50" dirty="0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1180" y="3739388"/>
            <a:ext cx="13144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5" dirty="0">
                <a:latin typeface="Arial"/>
                <a:cs typeface="Arial"/>
              </a:rPr>
              <a:t>4.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08380" y="3739388"/>
            <a:ext cx="61918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0" dirty="0">
                <a:latin typeface="Arial"/>
                <a:cs typeface="Arial"/>
              </a:rPr>
              <a:t>GENERAL</a:t>
            </a:r>
            <a:r>
              <a:rPr sz="1000" b="1" spc="22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MEETING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</a:t>
            </a:r>
            <a:r>
              <a:rPr sz="1000" b="1" spc="175" dirty="0">
                <a:latin typeface="Arial"/>
                <a:cs typeface="Arial"/>
              </a:rPr>
              <a:t> </a:t>
            </a:r>
            <a:r>
              <a:rPr sz="1000" b="1" spc="-50" dirty="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08380" y="3893616"/>
            <a:ext cx="6192520" cy="440055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393065" lvl="1" indent="-380365">
              <a:lnSpc>
                <a:spcPct val="100000"/>
              </a:lnSpc>
              <a:spcBef>
                <a:spcPts val="65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Calling</a:t>
            </a:r>
            <a:r>
              <a:rPr sz="900" spc="1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7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General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Meeting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</a:t>
            </a:r>
            <a:r>
              <a:rPr sz="900" spc="315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  <a:p>
            <a:pPr marL="393065" lvl="1" indent="-380365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20" dirty="0">
                <a:latin typeface="Arial"/>
                <a:cs typeface="Arial"/>
              </a:rPr>
              <a:t>Notice</a:t>
            </a:r>
            <a:r>
              <a:rPr sz="900" spc="459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Requirements..................................................................................................................................................</a:t>
            </a:r>
            <a:r>
              <a:rPr sz="900" spc="215" dirty="0">
                <a:latin typeface="Arial"/>
                <a:cs typeface="Arial"/>
              </a:rPr>
              <a:t>  </a:t>
            </a:r>
            <a:r>
              <a:rPr sz="900" spc="-50" dirty="0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1180" y="4376420"/>
            <a:ext cx="13144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5" dirty="0">
                <a:latin typeface="Arial"/>
                <a:cs typeface="Arial"/>
              </a:rPr>
              <a:t>5.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08380" y="4376420"/>
            <a:ext cx="61918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0" dirty="0">
                <a:latin typeface="Arial"/>
                <a:cs typeface="Arial"/>
              </a:rPr>
              <a:t>DISTRIBUTION</a:t>
            </a:r>
            <a:r>
              <a:rPr sz="1000" b="1" spc="114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OF</a:t>
            </a:r>
            <a:r>
              <a:rPr sz="1000" b="1" spc="13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INCOME</a:t>
            </a:r>
            <a:r>
              <a:rPr sz="1000" b="1" spc="11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.............................................................................................................................</a:t>
            </a:r>
            <a:r>
              <a:rPr sz="1000" b="1" spc="70" dirty="0">
                <a:latin typeface="Arial"/>
                <a:cs typeface="Arial"/>
              </a:rPr>
              <a:t> </a:t>
            </a:r>
            <a:r>
              <a:rPr sz="1000" b="1" spc="-50" dirty="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08380" y="4530649"/>
            <a:ext cx="6192520" cy="65024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393065" lvl="1" indent="-380365">
              <a:lnSpc>
                <a:spcPct val="100000"/>
              </a:lnSpc>
              <a:spcBef>
                <a:spcPts val="65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20" dirty="0">
                <a:latin typeface="Arial"/>
                <a:cs typeface="Arial"/>
              </a:rPr>
              <a:t>Discretionary</a:t>
            </a:r>
            <a:r>
              <a:rPr sz="900" spc="4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Distribution............................................................................................................................................</a:t>
            </a:r>
            <a:r>
              <a:rPr sz="900" spc="210" dirty="0">
                <a:latin typeface="Arial"/>
                <a:cs typeface="Arial"/>
              </a:rPr>
              <a:t>  </a:t>
            </a:r>
            <a:r>
              <a:rPr sz="900" spc="-50" dirty="0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  <a:p>
            <a:pPr marL="393065" lvl="1" indent="-380365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Limitations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on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Discretion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–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Nominated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Charities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</a:t>
            </a:r>
            <a:r>
              <a:rPr sz="900" spc="165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  <a:p>
            <a:pPr marL="393065" lvl="1" indent="-380365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Limitations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Discretion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– Eligible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Family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1180" y="5157927"/>
            <a:ext cx="131445" cy="46482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000" b="1" spc="-25" dirty="0">
                <a:latin typeface="Arial"/>
                <a:cs typeface="Arial"/>
              </a:rPr>
              <a:t>6.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000" b="1" spc="-25" dirty="0">
                <a:latin typeface="Arial"/>
                <a:cs typeface="Arial"/>
              </a:rPr>
              <a:t>7.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08380" y="5157927"/>
            <a:ext cx="6191885" cy="464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4000"/>
              </a:lnSpc>
              <a:spcBef>
                <a:spcPts val="95"/>
              </a:spcBef>
            </a:pPr>
            <a:r>
              <a:rPr sz="1000" b="1" spc="-20" dirty="0">
                <a:latin typeface="Arial"/>
                <a:cs typeface="Arial"/>
              </a:rPr>
              <a:t>DISTRIBUTION</a:t>
            </a:r>
            <a:r>
              <a:rPr sz="1000" b="1" spc="14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OF</a:t>
            </a:r>
            <a:r>
              <a:rPr sz="1000" b="1" spc="15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CAPITAL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............................................................................................................................</a:t>
            </a:r>
            <a:r>
              <a:rPr sz="1000" b="1" spc="85" dirty="0">
                <a:latin typeface="Arial"/>
                <a:cs typeface="Arial"/>
              </a:rPr>
              <a:t> </a:t>
            </a:r>
            <a:r>
              <a:rPr sz="1000" b="1" spc="-50" dirty="0">
                <a:latin typeface="Arial"/>
                <a:cs typeface="Arial"/>
              </a:rPr>
              <a:t>5 </a:t>
            </a:r>
            <a:r>
              <a:rPr sz="1000" b="1" dirty="0">
                <a:latin typeface="Arial"/>
                <a:cs typeface="Arial"/>
              </a:rPr>
              <a:t>LENDING</a:t>
            </a:r>
            <a:r>
              <a:rPr sz="1000" b="1" spc="3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TO</a:t>
            </a:r>
            <a:r>
              <a:rPr sz="1000" b="1" spc="3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ELIGIBLE</a:t>
            </a:r>
            <a:r>
              <a:rPr sz="1000" b="1" spc="3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MEMBERS</a:t>
            </a:r>
            <a:r>
              <a:rPr sz="1000" b="1" spc="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OF</a:t>
            </a:r>
            <a:r>
              <a:rPr sz="1000" b="1" spc="3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CITIZEN</a:t>
            </a:r>
            <a:r>
              <a:rPr sz="1000" b="1" spc="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FAMILY</a:t>
            </a:r>
            <a:r>
              <a:rPr sz="1000" b="1" spc="-7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.............................................................................</a:t>
            </a:r>
            <a:r>
              <a:rPr sz="1000" b="1" spc="-65" dirty="0">
                <a:latin typeface="Arial"/>
                <a:cs typeface="Arial"/>
              </a:rPr>
              <a:t> </a:t>
            </a:r>
            <a:r>
              <a:rPr sz="1000" b="1" spc="-50" dirty="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08380" y="5594401"/>
            <a:ext cx="6192520" cy="106807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393065" lvl="1" indent="-380365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Application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for</a:t>
            </a:r>
            <a:r>
              <a:rPr sz="900" spc="1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Loan</a:t>
            </a:r>
            <a:r>
              <a:rPr sz="900" spc="3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...................................................................................................................................................</a:t>
            </a:r>
            <a:r>
              <a:rPr sz="900" spc="320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  <a:p>
            <a:pPr marL="393065" lvl="1" indent="-380365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dirty="0">
                <a:latin typeface="Arial"/>
                <a:cs typeface="Arial"/>
              </a:rPr>
              <a:t>Grant</a:t>
            </a:r>
            <a:r>
              <a:rPr sz="900" spc="3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Loan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.............................................................................................................................................................</a:t>
            </a:r>
            <a:r>
              <a:rPr sz="900" spc="340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  <a:p>
            <a:pPr marL="393065" lvl="1" indent="-380365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Maximum</a:t>
            </a:r>
            <a:r>
              <a:rPr sz="900" spc="40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Lend...........................................................................................................................................................</a:t>
            </a:r>
            <a:r>
              <a:rPr sz="900" spc="225" dirty="0">
                <a:latin typeface="Arial"/>
                <a:cs typeface="Arial"/>
              </a:rPr>
              <a:t>  </a:t>
            </a:r>
            <a:r>
              <a:rPr sz="900" spc="-50" dirty="0">
                <a:latin typeface="Arial"/>
                <a:cs typeface="Arial"/>
              </a:rPr>
              <a:t>6</a:t>
            </a:r>
            <a:endParaRPr sz="900">
              <a:latin typeface="Arial"/>
              <a:cs typeface="Arial"/>
            </a:endParaRPr>
          </a:p>
          <a:p>
            <a:pPr marL="393065" lvl="1" indent="-380365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Loan</a:t>
            </a:r>
            <a:r>
              <a:rPr sz="900" spc="3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Terms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................................................................................................................................................................</a:t>
            </a:r>
            <a:r>
              <a:rPr sz="900" spc="170" dirty="0">
                <a:latin typeface="Arial"/>
                <a:cs typeface="Arial"/>
              </a:rPr>
              <a:t>  </a:t>
            </a:r>
            <a:r>
              <a:rPr sz="900" spc="-50" dirty="0">
                <a:latin typeface="Arial"/>
                <a:cs typeface="Arial"/>
              </a:rPr>
              <a:t>6</a:t>
            </a:r>
            <a:endParaRPr sz="900">
              <a:latin typeface="Arial"/>
              <a:cs typeface="Arial"/>
            </a:endParaRPr>
          </a:p>
          <a:p>
            <a:pPr marL="393065" lvl="1" indent="-380365">
              <a:lnSpc>
                <a:spcPct val="100000"/>
              </a:lnSpc>
              <a:spcBef>
                <a:spcPts val="555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20" dirty="0">
                <a:latin typeface="Arial"/>
                <a:cs typeface="Arial"/>
              </a:rPr>
              <a:t>Discretionary</a:t>
            </a:r>
            <a:r>
              <a:rPr sz="900" spc="3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Terms</a:t>
            </a:r>
            <a:r>
              <a:rPr sz="900" spc="29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...................................................................................................................................................</a:t>
            </a:r>
            <a:r>
              <a:rPr sz="900" spc="445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6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1180" y="6705092"/>
            <a:ext cx="13144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5" dirty="0">
                <a:latin typeface="Arial"/>
                <a:cs typeface="Arial"/>
              </a:rPr>
              <a:t>8.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08380" y="6705092"/>
            <a:ext cx="61918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0" dirty="0">
                <a:latin typeface="Arial"/>
                <a:cs typeface="Arial"/>
              </a:rPr>
              <a:t>OBTAINING</a:t>
            </a:r>
            <a:r>
              <a:rPr sz="1000" b="1" spc="70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CURRENT</a:t>
            </a:r>
            <a:r>
              <a:rPr sz="1000" b="1" spc="8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MEMBERSHIP</a:t>
            </a:r>
            <a:r>
              <a:rPr sz="1000" b="1" spc="9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............................................................................................................</a:t>
            </a:r>
            <a:r>
              <a:rPr sz="1000" b="1" spc="65" dirty="0">
                <a:latin typeface="Arial"/>
                <a:cs typeface="Arial"/>
              </a:rPr>
              <a:t> </a:t>
            </a:r>
            <a:r>
              <a:rPr sz="1000" b="1" spc="-50" dirty="0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08380" y="6859320"/>
            <a:ext cx="6192520" cy="85471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393065" lvl="1" indent="-380365">
              <a:lnSpc>
                <a:spcPct val="100000"/>
              </a:lnSpc>
              <a:spcBef>
                <a:spcPts val="65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Application</a:t>
            </a:r>
            <a:r>
              <a:rPr sz="900" spc="37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.................................................................................................................................................................</a:t>
            </a:r>
            <a:r>
              <a:rPr sz="900" spc="270" dirty="0">
                <a:latin typeface="Arial"/>
                <a:cs typeface="Arial"/>
              </a:rPr>
              <a:t>  </a:t>
            </a:r>
            <a:r>
              <a:rPr sz="900" spc="-50" dirty="0">
                <a:latin typeface="Arial"/>
                <a:cs typeface="Arial"/>
              </a:rPr>
              <a:t>6</a:t>
            </a:r>
            <a:endParaRPr sz="900">
              <a:latin typeface="Arial"/>
              <a:cs typeface="Arial"/>
            </a:endParaRPr>
          </a:p>
          <a:p>
            <a:pPr marL="393065" lvl="1" indent="-380365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Representative</a:t>
            </a:r>
            <a:r>
              <a:rPr sz="900" spc="495" dirty="0">
                <a:latin typeface="Arial"/>
                <a:cs typeface="Arial"/>
              </a:rPr>
              <a:t>  </a:t>
            </a:r>
            <a:r>
              <a:rPr sz="900" spc="-30" dirty="0">
                <a:latin typeface="Arial"/>
                <a:cs typeface="Arial"/>
              </a:rPr>
              <a:t>Applications</a:t>
            </a:r>
            <a:r>
              <a:rPr sz="900" spc="-1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6</a:t>
            </a:r>
            <a:endParaRPr sz="900">
              <a:latin typeface="Arial"/>
              <a:cs typeface="Arial"/>
            </a:endParaRPr>
          </a:p>
          <a:p>
            <a:pPr marL="393065" lvl="1" indent="-380365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Procedure</a:t>
            </a:r>
            <a:r>
              <a:rPr sz="900" spc="2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for</a:t>
            </a:r>
            <a:r>
              <a:rPr sz="900" spc="2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Application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</a:t>
            </a:r>
            <a:r>
              <a:rPr sz="900" spc="325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6</a:t>
            </a:r>
            <a:endParaRPr sz="900">
              <a:latin typeface="Arial"/>
              <a:cs typeface="Arial"/>
            </a:endParaRPr>
          </a:p>
          <a:p>
            <a:pPr marL="393065" lvl="1" indent="-380365">
              <a:lnSpc>
                <a:spcPct val="100000"/>
              </a:lnSpc>
              <a:spcBef>
                <a:spcPts val="555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Acceptance</a:t>
            </a:r>
            <a:r>
              <a:rPr sz="900" spc="1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6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Application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</a:t>
            </a:r>
            <a:r>
              <a:rPr sz="900" spc="365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7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51180" y="7756652"/>
            <a:ext cx="13144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5" dirty="0">
                <a:latin typeface="Arial"/>
                <a:cs typeface="Arial"/>
              </a:rPr>
              <a:t>9.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08380" y="7756652"/>
            <a:ext cx="61918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0" dirty="0">
                <a:latin typeface="Arial"/>
                <a:cs typeface="Arial"/>
              </a:rPr>
              <a:t>DISENTITLING</a:t>
            </a:r>
            <a:r>
              <a:rPr sz="1000" b="1" spc="37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ACT...........................................................................................................................................</a:t>
            </a:r>
            <a:r>
              <a:rPr sz="1000" b="1" spc="290" dirty="0">
                <a:latin typeface="Arial"/>
                <a:cs typeface="Arial"/>
              </a:rPr>
              <a:t> </a:t>
            </a:r>
            <a:r>
              <a:rPr sz="1000" b="1" spc="-50" dirty="0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008380" y="7907832"/>
            <a:ext cx="6192520" cy="127508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393065" lvl="1" indent="-380365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First</a:t>
            </a:r>
            <a:r>
              <a:rPr sz="900" spc="48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Warning..............................................................................................................................................................</a:t>
            </a:r>
            <a:r>
              <a:rPr sz="900" spc="229" dirty="0">
                <a:latin typeface="Arial"/>
                <a:cs typeface="Arial"/>
              </a:rPr>
              <a:t>  </a:t>
            </a:r>
            <a:r>
              <a:rPr sz="900" spc="-50" dirty="0">
                <a:latin typeface="Arial"/>
                <a:cs typeface="Arial"/>
              </a:rPr>
              <a:t>7</a:t>
            </a:r>
            <a:endParaRPr sz="900">
              <a:latin typeface="Arial"/>
              <a:cs typeface="Arial"/>
            </a:endParaRPr>
          </a:p>
          <a:p>
            <a:pPr marL="393065" lvl="1" indent="-380365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Second</a:t>
            </a:r>
            <a:r>
              <a:rPr sz="900" spc="2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Warning</a:t>
            </a:r>
            <a:r>
              <a:rPr sz="900" spc="38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........................................................................................................................................................</a:t>
            </a:r>
            <a:r>
              <a:rPr sz="900" spc="390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7</a:t>
            </a:r>
            <a:endParaRPr sz="900">
              <a:latin typeface="Arial"/>
              <a:cs typeface="Arial"/>
            </a:endParaRPr>
          </a:p>
          <a:p>
            <a:pPr marL="393065" lvl="1" indent="-380365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Removal</a:t>
            </a:r>
            <a:r>
              <a:rPr sz="900" spc="15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as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Current</a:t>
            </a:r>
            <a:r>
              <a:rPr sz="900" spc="17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</a:t>
            </a:r>
            <a:r>
              <a:rPr sz="900" spc="270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7</a:t>
            </a:r>
            <a:endParaRPr sz="900">
              <a:latin typeface="Arial"/>
              <a:cs typeface="Arial"/>
            </a:endParaRPr>
          </a:p>
          <a:p>
            <a:pPr marL="393065" lvl="1" indent="-380365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Incapable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of</a:t>
            </a:r>
            <a:r>
              <a:rPr sz="900" spc="204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Remedy</a:t>
            </a:r>
            <a:r>
              <a:rPr sz="900" spc="2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.................................................................................................................................................</a:t>
            </a:r>
            <a:r>
              <a:rPr sz="900" spc="330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7</a:t>
            </a:r>
            <a:endParaRPr sz="900">
              <a:latin typeface="Arial"/>
              <a:cs typeface="Arial"/>
            </a:endParaRPr>
          </a:p>
          <a:p>
            <a:pPr marL="393065" lvl="1" indent="-380365">
              <a:lnSpc>
                <a:spcPct val="100000"/>
              </a:lnSpc>
              <a:spcBef>
                <a:spcPts val="555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Cancellation</a:t>
            </a:r>
            <a:r>
              <a:rPr sz="900" spc="2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of</a:t>
            </a:r>
            <a:r>
              <a:rPr sz="900" spc="26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Share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.................................................................................................................................................</a:t>
            </a:r>
            <a:r>
              <a:rPr sz="900" spc="420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8</a:t>
            </a:r>
            <a:endParaRPr sz="900">
              <a:latin typeface="Arial"/>
              <a:cs typeface="Arial"/>
            </a:endParaRPr>
          </a:p>
          <a:p>
            <a:pPr marL="393065" lvl="1" indent="-380365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Procedure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for</a:t>
            </a:r>
            <a:r>
              <a:rPr sz="900" spc="18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Re-</a:t>
            </a:r>
            <a:r>
              <a:rPr sz="900" dirty="0">
                <a:latin typeface="Arial"/>
                <a:cs typeface="Arial"/>
              </a:rPr>
              <a:t>application</a:t>
            </a:r>
            <a:r>
              <a:rPr sz="900" spc="27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</a:t>
            </a:r>
            <a:r>
              <a:rPr sz="900" spc="295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8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51180" y="9225788"/>
            <a:ext cx="20193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5" dirty="0">
                <a:latin typeface="Arial"/>
                <a:cs typeface="Arial"/>
              </a:rPr>
              <a:t>10.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008380" y="9149652"/>
            <a:ext cx="6192520" cy="46355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1000" b="1" spc="-25" dirty="0">
                <a:latin typeface="Arial"/>
                <a:cs typeface="Arial"/>
              </a:rPr>
              <a:t>FINANCIAL</a:t>
            </a:r>
            <a:r>
              <a:rPr sz="1000" b="1" spc="17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EDUCATION</a:t>
            </a:r>
            <a:r>
              <a:rPr sz="1000" b="1" spc="24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</a:t>
            </a:r>
            <a:r>
              <a:rPr sz="1000" b="1" spc="100" dirty="0">
                <a:latin typeface="Arial"/>
                <a:cs typeface="Arial"/>
              </a:rPr>
              <a:t> </a:t>
            </a:r>
            <a:r>
              <a:rPr sz="1000" b="1" spc="-50" dirty="0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  <a:tabLst>
                <a:tab pos="393065" algn="l"/>
              </a:tabLst>
            </a:pPr>
            <a:r>
              <a:rPr sz="900" spc="-20" dirty="0">
                <a:latin typeface="Arial"/>
                <a:cs typeface="Arial"/>
              </a:rPr>
              <a:t>10.1</a:t>
            </a:r>
            <a:r>
              <a:rPr sz="900" dirty="0">
                <a:latin typeface="Arial"/>
                <a:cs typeface="Arial"/>
              </a:rPr>
              <a:t>	</a:t>
            </a:r>
            <a:r>
              <a:rPr sz="900" spc="-10" dirty="0">
                <a:latin typeface="Arial"/>
                <a:cs typeface="Arial"/>
              </a:rPr>
              <a:t>Education</a:t>
            </a:r>
            <a:r>
              <a:rPr sz="900" spc="1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24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8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1180" y="657860"/>
            <a:ext cx="20193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5" dirty="0">
                <a:latin typeface="Arial"/>
                <a:cs typeface="Arial"/>
              </a:rPr>
              <a:t>11.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8325" y="657860"/>
            <a:ext cx="6192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0" dirty="0">
                <a:latin typeface="Arial"/>
                <a:cs typeface="Arial"/>
              </a:rPr>
              <a:t>CONFLICT</a:t>
            </a:r>
            <a:r>
              <a:rPr sz="1000" b="1" spc="235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RESOLUTION</a:t>
            </a:r>
            <a:r>
              <a:rPr sz="1000" b="1" spc="19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.................................................................................................................................</a:t>
            </a:r>
            <a:r>
              <a:rPr sz="1000" b="1" spc="135" dirty="0">
                <a:latin typeface="Arial"/>
                <a:cs typeface="Arial"/>
              </a:rPr>
              <a:t> </a:t>
            </a:r>
            <a:r>
              <a:rPr sz="1000" b="1" spc="-50" dirty="0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8380" y="812143"/>
            <a:ext cx="6192520" cy="106172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393065" lvl="1" indent="-381000">
              <a:lnSpc>
                <a:spcPct val="100000"/>
              </a:lnSpc>
              <a:spcBef>
                <a:spcPts val="65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Notice</a:t>
            </a:r>
            <a:r>
              <a:rPr sz="900" spc="3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4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Dispute........................................................................................................................................................</a:t>
            </a:r>
            <a:r>
              <a:rPr sz="900" spc="415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8</a:t>
            </a:r>
            <a:endParaRPr sz="900">
              <a:latin typeface="Arial"/>
              <a:cs typeface="Arial"/>
            </a:endParaRPr>
          </a:p>
          <a:p>
            <a:pPr marL="393065" lvl="1" indent="-381000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Settlement</a:t>
            </a:r>
            <a:r>
              <a:rPr sz="900" spc="39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Conference...............................................................................................................................................</a:t>
            </a:r>
            <a:r>
              <a:rPr sz="900" spc="185" dirty="0">
                <a:latin typeface="Arial"/>
                <a:cs typeface="Arial"/>
              </a:rPr>
              <a:t>  </a:t>
            </a:r>
            <a:r>
              <a:rPr sz="900" spc="-50" dirty="0">
                <a:latin typeface="Arial"/>
                <a:cs typeface="Arial"/>
              </a:rPr>
              <a:t>8</a:t>
            </a:r>
            <a:endParaRPr sz="900">
              <a:latin typeface="Arial"/>
              <a:cs typeface="Arial"/>
            </a:endParaRPr>
          </a:p>
          <a:p>
            <a:pPr marL="393065" lvl="1" indent="-381000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20" dirty="0">
                <a:latin typeface="Arial"/>
                <a:cs typeface="Arial"/>
              </a:rPr>
              <a:t>Commencing</a:t>
            </a:r>
            <a:r>
              <a:rPr sz="900" spc="3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Proceedings</a:t>
            </a:r>
            <a:r>
              <a:rPr sz="900" spc="2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</a:t>
            </a:r>
            <a:r>
              <a:rPr sz="900" spc="409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8</a:t>
            </a:r>
            <a:endParaRPr sz="900">
              <a:latin typeface="Arial"/>
              <a:cs typeface="Arial"/>
            </a:endParaRPr>
          </a:p>
          <a:p>
            <a:pPr marL="393700" lvl="1" indent="-381635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393700" algn="l"/>
                <a:tab pos="394335" algn="l"/>
              </a:tabLst>
            </a:pPr>
            <a:r>
              <a:rPr sz="900" spc="-10" dirty="0">
                <a:latin typeface="Arial"/>
                <a:cs typeface="Arial"/>
              </a:rPr>
              <a:t>Negotiations</a:t>
            </a:r>
            <a:r>
              <a:rPr sz="900" spc="18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without</a:t>
            </a:r>
            <a:r>
              <a:rPr sz="900" spc="229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Prejudice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</a:t>
            </a:r>
            <a:r>
              <a:rPr sz="900" spc="330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9</a:t>
            </a:r>
            <a:endParaRPr sz="900">
              <a:latin typeface="Arial"/>
              <a:cs typeface="Arial"/>
            </a:endParaRPr>
          </a:p>
          <a:p>
            <a:pPr marL="393700" lvl="1" indent="-381635">
              <a:lnSpc>
                <a:spcPct val="100000"/>
              </a:lnSpc>
              <a:spcBef>
                <a:spcPts val="555"/>
              </a:spcBef>
              <a:buAutoNum type="arabicPeriod"/>
              <a:tabLst>
                <a:tab pos="393700" algn="l"/>
                <a:tab pos="394335" algn="l"/>
              </a:tabLst>
            </a:pPr>
            <a:r>
              <a:rPr sz="900" spc="-20" dirty="0">
                <a:latin typeface="Arial"/>
                <a:cs typeface="Arial"/>
              </a:rPr>
              <a:t>Continued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Performance</a:t>
            </a:r>
            <a:r>
              <a:rPr sz="900" spc="3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</a:t>
            </a:r>
            <a:r>
              <a:rPr sz="900" spc="409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9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1180" y="1916683"/>
            <a:ext cx="20193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5" dirty="0">
                <a:latin typeface="Arial"/>
                <a:cs typeface="Arial"/>
              </a:rPr>
              <a:t>12.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08325" y="1916683"/>
            <a:ext cx="61918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INCONSISTENCY</a:t>
            </a:r>
            <a:r>
              <a:rPr sz="1000" b="1" spc="14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</a:t>
            </a:r>
            <a:r>
              <a:rPr sz="1000" b="1" spc="330" dirty="0">
                <a:latin typeface="Arial"/>
                <a:cs typeface="Arial"/>
              </a:rPr>
              <a:t> </a:t>
            </a:r>
            <a:r>
              <a:rPr sz="1000" b="1" spc="-50" dirty="0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08264" y="2070967"/>
            <a:ext cx="248920" cy="440055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900" spc="-20" dirty="0">
                <a:latin typeface="Arial"/>
                <a:cs typeface="Arial"/>
              </a:rPr>
              <a:t>12.1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900" spc="-20" dirty="0">
                <a:latin typeface="Arial"/>
                <a:cs typeface="Arial"/>
              </a:rPr>
              <a:t>12.2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89209" y="2070967"/>
            <a:ext cx="5811520" cy="440055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900" spc="-10" dirty="0">
                <a:latin typeface="Arial"/>
                <a:cs typeface="Arial"/>
              </a:rPr>
              <a:t>Constitution</a:t>
            </a:r>
            <a:r>
              <a:rPr sz="900" spc="28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Will</a:t>
            </a:r>
            <a:r>
              <a:rPr sz="900" spc="3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Prevail..............................................................................................................................................</a:t>
            </a:r>
            <a:r>
              <a:rPr sz="900" spc="445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9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900" spc="-10" dirty="0">
                <a:latin typeface="Arial"/>
                <a:cs typeface="Arial"/>
              </a:rPr>
              <a:t>Amendment</a:t>
            </a:r>
            <a:r>
              <a:rPr sz="900" spc="135" dirty="0">
                <a:latin typeface="Arial"/>
                <a:cs typeface="Arial"/>
              </a:rPr>
              <a:t> 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...............................................................................................................................................................</a:t>
            </a:r>
            <a:r>
              <a:rPr sz="900" spc="204" dirty="0">
                <a:latin typeface="Arial"/>
                <a:cs typeface="Arial"/>
              </a:rPr>
              <a:t>  </a:t>
            </a:r>
            <a:r>
              <a:rPr sz="900" spc="-50" dirty="0">
                <a:latin typeface="Arial"/>
                <a:cs typeface="Arial"/>
              </a:rPr>
              <a:t>9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1180" y="2553716"/>
            <a:ext cx="20193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5" dirty="0">
                <a:latin typeface="Arial"/>
                <a:cs typeface="Arial"/>
              </a:rPr>
              <a:t>13.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08325" y="2477580"/>
            <a:ext cx="6192520" cy="46355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1000" b="1" spc="-10" dirty="0">
                <a:latin typeface="Arial"/>
                <a:cs typeface="Arial"/>
              </a:rPr>
              <a:t>GENERAL</a:t>
            </a:r>
            <a:r>
              <a:rPr sz="1000" b="1" spc="16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..........................................................................................................................................................</a:t>
            </a:r>
            <a:r>
              <a:rPr sz="1000" b="1" spc="360" dirty="0">
                <a:latin typeface="Arial"/>
                <a:cs typeface="Arial"/>
              </a:rPr>
              <a:t> </a:t>
            </a:r>
            <a:r>
              <a:rPr sz="1000" b="1" spc="-50" dirty="0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  <a:tabLst>
                <a:tab pos="393065" algn="l"/>
              </a:tabLst>
            </a:pPr>
            <a:r>
              <a:rPr sz="900" spc="-20" dirty="0">
                <a:latin typeface="Arial"/>
                <a:cs typeface="Arial"/>
              </a:rPr>
              <a:t>13.1</a:t>
            </a:r>
            <a:r>
              <a:rPr sz="900" dirty="0">
                <a:latin typeface="Arial"/>
                <a:cs typeface="Arial"/>
              </a:rPr>
              <a:t>	</a:t>
            </a:r>
            <a:r>
              <a:rPr sz="900" spc="-10" dirty="0">
                <a:latin typeface="Arial"/>
                <a:cs typeface="Arial"/>
              </a:rPr>
              <a:t>Amendments</a:t>
            </a:r>
            <a:r>
              <a:rPr sz="900" spc="1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Constitution</a:t>
            </a:r>
            <a:r>
              <a:rPr sz="900" spc="2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</a:t>
            </a:r>
            <a:r>
              <a:rPr sz="900" spc="290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9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1180" y="2983483"/>
            <a:ext cx="20193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5" dirty="0">
                <a:latin typeface="Arial"/>
                <a:cs typeface="Arial"/>
              </a:rPr>
              <a:t>14.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8325" y="2983483"/>
            <a:ext cx="61918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0" dirty="0">
                <a:latin typeface="Arial"/>
                <a:cs typeface="Arial"/>
              </a:rPr>
              <a:t>INVESTMENT</a:t>
            </a:r>
            <a:r>
              <a:rPr sz="1000" b="1" spc="15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POLICY</a:t>
            </a:r>
            <a:r>
              <a:rPr sz="1000" b="1" spc="26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</a:t>
            </a:r>
            <a:r>
              <a:rPr sz="1000" b="1" spc="120" dirty="0">
                <a:latin typeface="Arial"/>
                <a:cs typeface="Arial"/>
              </a:rPr>
              <a:t> </a:t>
            </a:r>
            <a:r>
              <a:rPr sz="1000" b="1" spc="-50" dirty="0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08380" y="3137767"/>
            <a:ext cx="6192520" cy="440055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393065" lvl="1" indent="-381000">
              <a:lnSpc>
                <a:spcPct val="100000"/>
              </a:lnSpc>
              <a:spcBef>
                <a:spcPts val="65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Consultation...............................................................................................................................................................</a:t>
            </a:r>
            <a:r>
              <a:rPr sz="900" spc="265" dirty="0">
                <a:latin typeface="Arial"/>
                <a:cs typeface="Arial"/>
              </a:rPr>
              <a:t>   </a:t>
            </a:r>
            <a:r>
              <a:rPr sz="900" spc="-50" dirty="0">
                <a:latin typeface="Arial"/>
                <a:cs typeface="Arial"/>
              </a:rPr>
              <a:t>9</a:t>
            </a:r>
            <a:endParaRPr sz="900">
              <a:latin typeface="Arial"/>
              <a:cs typeface="Arial"/>
            </a:endParaRPr>
          </a:p>
          <a:p>
            <a:pPr marL="393700" lvl="1" indent="-381635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393700" algn="l"/>
                <a:tab pos="394335" algn="l"/>
              </a:tabLst>
            </a:pPr>
            <a:r>
              <a:rPr sz="900" spc="-10" dirty="0">
                <a:latin typeface="Arial"/>
                <a:cs typeface="Arial"/>
              </a:rPr>
              <a:t>Minimum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Investments</a:t>
            </a:r>
            <a:r>
              <a:rPr sz="900" spc="18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Standards</a:t>
            </a:r>
            <a:r>
              <a:rPr sz="900" spc="17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</a:t>
            </a:r>
            <a:r>
              <a:rPr sz="900" spc="290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9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1180" y="3620516"/>
            <a:ext cx="20193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5" dirty="0">
                <a:latin typeface="Arial"/>
                <a:cs typeface="Arial"/>
              </a:rPr>
              <a:t>15.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08325" y="3620516"/>
            <a:ext cx="61912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USE</a:t>
            </a:r>
            <a:r>
              <a:rPr sz="1000" b="1" spc="8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OF</a:t>
            </a:r>
            <a:r>
              <a:rPr sz="1000" b="1" spc="10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FAMILY</a:t>
            </a:r>
            <a:r>
              <a:rPr sz="1000" b="1" spc="114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HOME</a:t>
            </a:r>
            <a:r>
              <a:rPr sz="1000" b="1" spc="10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25" dirty="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08380" y="3771673"/>
            <a:ext cx="6192520" cy="127508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393065" lvl="1" indent="-381000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Application</a:t>
            </a:r>
            <a:r>
              <a:rPr sz="900" spc="37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...............................................................................................................................................................</a:t>
            </a:r>
            <a:r>
              <a:rPr sz="900" spc="260" dirty="0">
                <a:latin typeface="Arial"/>
                <a:cs typeface="Arial"/>
              </a:rPr>
              <a:t>  </a:t>
            </a:r>
            <a:r>
              <a:rPr sz="900" spc="-25" dirty="0"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  <a:p>
            <a:pPr marL="393065" lvl="1" indent="-38100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sz="900" spc="-10" dirty="0">
                <a:latin typeface="Arial"/>
                <a:cs typeface="Arial"/>
              </a:rPr>
              <a:t>Intention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...................................................................................................................................................................</a:t>
            </a:r>
            <a:r>
              <a:rPr sz="900" spc="335" dirty="0">
                <a:latin typeface="Arial"/>
                <a:cs typeface="Arial"/>
              </a:rPr>
              <a:t>  </a:t>
            </a:r>
            <a:r>
              <a:rPr sz="900" spc="-25" dirty="0"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  <a:p>
            <a:pPr marL="393700" lvl="1" indent="-381635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393700" algn="l"/>
                <a:tab pos="394335" algn="l"/>
              </a:tabLst>
            </a:pPr>
            <a:r>
              <a:rPr sz="900" spc="-10" dirty="0">
                <a:latin typeface="Arial"/>
                <a:cs typeface="Arial"/>
              </a:rPr>
              <a:t>Allocation</a:t>
            </a:r>
            <a:r>
              <a:rPr sz="900" spc="37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.................................................................................................................................................................</a:t>
            </a:r>
            <a:r>
              <a:rPr sz="900" spc="260" dirty="0">
                <a:latin typeface="Arial"/>
                <a:cs typeface="Arial"/>
              </a:rPr>
              <a:t>  </a:t>
            </a:r>
            <a:r>
              <a:rPr sz="900" spc="-25" dirty="0"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  <a:p>
            <a:pPr marL="393700" lvl="1" indent="-381635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393700" algn="l"/>
                <a:tab pos="394335" algn="l"/>
              </a:tabLst>
            </a:pPr>
            <a:r>
              <a:rPr sz="900" spc="-10" dirty="0">
                <a:latin typeface="Arial"/>
                <a:cs typeface="Arial"/>
              </a:rPr>
              <a:t>Transfer</a:t>
            </a:r>
            <a:r>
              <a:rPr sz="900" spc="135" dirty="0">
                <a:latin typeface="Arial"/>
                <a:cs typeface="Arial"/>
              </a:rPr>
              <a:t> 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...................................................................................................................................................................</a:t>
            </a:r>
            <a:r>
              <a:rPr sz="900" spc="220" dirty="0">
                <a:latin typeface="Arial"/>
                <a:cs typeface="Arial"/>
              </a:rPr>
              <a:t>  </a:t>
            </a:r>
            <a:r>
              <a:rPr sz="900" spc="-25" dirty="0"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  <a:p>
            <a:pPr marL="393700" lvl="1" indent="-381635">
              <a:lnSpc>
                <a:spcPct val="100000"/>
              </a:lnSpc>
              <a:spcBef>
                <a:spcPts val="555"/>
              </a:spcBef>
              <a:buAutoNum type="arabicPeriod"/>
              <a:tabLst>
                <a:tab pos="393700" algn="l"/>
                <a:tab pos="394335" algn="l"/>
              </a:tabLst>
            </a:pPr>
            <a:r>
              <a:rPr sz="900" spc="-10" dirty="0">
                <a:latin typeface="Arial"/>
                <a:cs typeface="Arial"/>
              </a:rPr>
              <a:t>Maintenance</a:t>
            </a:r>
            <a:r>
              <a:rPr sz="900" spc="36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............................................................................................................................................................</a:t>
            </a:r>
            <a:r>
              <a:rPr sz="900" spc="250" dirty="0">
                <a:latin typeface="Arial"/>
                <a:cs typeface="Arial"/>
              </a:rPr>
              <a:t>  </a:t>
            </a:r>
            <a:r>
              <a:rPr sz="900" spc="-25" dirty="0"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  <a:p>
            <a:pPr marL="393700" lvl="1" indent="-381635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393700" algn="l"/>
                <a:tab pos="394335" algn="l"/>
              </a:tabLst>
            </a:pPr>
            <a:r>
              <a:rPr sz="900" spc="-10" dirty="0">
                <a:latin typeface="Arial"/>
                <a:cs typeface="Arial"/>
              </a:rPr>
              <a:t>Interest.....................................................................................................................................................................</a:t>
            </a:r>
            <a:r>
              <a:rPr sz="900" spc="270" dirty="0">
                <a:latin typeface="Arial"/>
                <a:cs typeface="Arial"/>
              </a:rPr>
              <a:t>   </a:t>
            </a:r>
            <a:r>
              <a:rPr sz="900" spc="-25" dirty="0"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1180" y="5020767"/>
            <a:ext cx="201930" cy="470534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1000" b="1" spc="-25" dirty="0">
                <a:latin typeface="Arial"/>
                <a:cs typeface="Arial"/>
              </a:rPr>
              <a:t>16.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000" b="1" spc="-25" dirty="0">
                <a:latin typeface="Arial"/>
                <a:cs typeface="Arial"/>
              </a:rPr>
              <a:t>17.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08325" y="5020767"/>
            <a:ext cx="6191250" cy="470534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1000" b="1" spc="-10" dirty="0">
                <a:latin typeface="Arial"/>
                <a:cs typeface="Arial"/>
              </a:rPr>
              <a:t>CHARITY</a:t>
            </a:r>
            <a:r>
              <a:rPr sz="1000" b="1" spc="9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WORK</a:t>
            </a:r>
            <a:r>
              <a:rPr sz="1000" b="1" spc="29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</a:t>
            </a:r>
            <a:r>
              <a:rPr sz="1000" b="1" spc="100" dirty="0">
                <a:latin typeface="Arial"/>
                <a:cs typeface="Arial"/>
              </a:rPr>
              <a:t> </a:t>
            </a:r>
            <a:r>
              <a:rPr sz="1000" b="1" spc="-25" dirty="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000" b="1" spc="-20" dirty="0">
                <a:latin typeface="Arial"/>
                <a:cs typeface="Arial"/>
              </a:rPr>
              <a:t>DEFINITION</a:t>
            </a:r>
            <a:r>
              <a:rPr sz="1000" b="1" spc="14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AND</a:t>
            </a:r>
            <a:r>
              <a:rPr sz="1000" b="1" spc="130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INTERPRETATIONS</a:t>
            </a:r>
            <a:r>
              <a:rPr sz="1000" b="1" spc="8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..........................................................................................................</a:t>
            </a:r>
            <a:r>
              <a:rPr sz="1000" b="1" spc="60" dirty="0">
                <a:latin typeface="Arial"/>
                <a:cs typeface="Arial"/>
              </a:rPr>
              <a:t> </a:t>
            </a:r>
            <a:r>
              <a:rPr sz="1000" b="1" spc="-25" dirty="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51180" y="5466439"/>
            <a:ext cx="6649084" cy="662305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380365" marR="5080" lvl="1" indent="-381000" algn="r">
              <a:lnSpc>
                <a:spcPct val="100000"/>
              </a:lnSpc>
              <a:spcBef>
                <a:spcPts val="650"/>
              </a:spcBef>
              <a:buAutoNum type="arabicPeriod"/>
              <a:tabLst>
                <a:tab pos="380365" algn="l"/>
                <a:tab pos="381000" algn="l"/>
              </a:tabLst>
            </a:pPr>
            <a:r>
              <a:rPr sz="900" spc="-10" dirty="0">
                <a:latin typeface="Arial"/>
                <a:cs typeface="Arial"/>
              </a:rPr>
              <a:t>Definitions</a:t>
            </a:r>
            <a:r>
              <a:rPr sz="900" spc="2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................................................................................................................................................................</a:t>
            </a:r>
            <a:r>
              <a:rPr sz="900" spc="325" dirty="0">
                <a:latin typeface="Arial"/>
                <a:cs typeface="Arial"/>
              </a:rPr>
              <a:t>  </a:t>
            </a:r>
            <a:r>
              <a:rPr sz="900" spc="-25" dirty="0"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  <a:p>
            <a:pPr marL="380365" marR="5080" lvl="1" indent="-381000" algn="r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380365" algn="l"/>
                <a:tab pos="381000" algn="l"/>
              </a:tabLst>
            </a:pPr>
            <a:r>
              <a:rPr sz="900" dirty="0">
                <a:latin typeface="Arial"/>
                <a:cs typeface="Arial"/>
              </a:rPr>
              <a:t>Interpretation</a:t>
            </a:r>
            <a:r>
              <a:rPr sz="900" spc="155" dirty="0">
                <a:latin typeface="Arial"/>
                <a:cs typeface="Arial"/>
              </a:rPr>
              <a:t>  </a:t>
            </a:r>
            <a:r>
              <a:rPr sz="900" spc="-10" dirty="0">
                <a:latin typeface="Arial"/>
                <a:cs typeface="Arial"/>
              </a:rPr>
              <a:t>...........................................................................................................................................................</a:t>
            </a:r>
            <a:r>
              <a:rPr sz="900" spc="140" dirty="0">
                <a:latin typeface="Arial"/>
                <a:cs typeface="Arial"/>
              </a:rPr>
              <a:t>  </a:t>
            </a:r>
            <a:r>
              <a:rPr sz="900" spc="-25" dirty="0">
                <a:latin typeface="Arial"/>
                <a:cs typeface="Arial"/>
              </a:rPr>
              <a:t>13</a:t>
            </a:r>
            <a:endParaRPr sz="9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550"/>
              </a:spcBef>
            </a:pPr>
            <a:r>
              <a:rPr sz="1000" b="1" spc="-10" dirty="0">
                <a:latin typeface="Arial"/>
                <a:cs typeface="Arial"/>
              </a:rPr>
              <a:t>SCHEDULE</a:t>
            </a:r>
            <a:r>
              <a:rPr sz="1000" b="1" spc="-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1</a:t>
            </a:r>
            <a:r>
              <a:rPr sz="1000" b="1" spc="3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–</a:t>
            </a:r>
            <a:r>
              <a:rPr sz="1000" b="1" spc="2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CONSTITUTION</a:t>
            </a:r>
            <a:r>
              <a:rPr sz="1000" b="1" spc="2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OF</a:t>
            </a:r>
            <a:r>
              <a:rPr sz="1000" b="1" spc="2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THE</a:t>
            </a:r>
            <a:r>
              <a:rPr sz="1000" b="1" spc="2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TRUSTEE</a:t>
            </a:r>
            <a:r>
              <a:rPr sz="1000" b="1" spc="-13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..................................................................................................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25" dirty="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1180" y="657859"/>
            <a:ext cx="2968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2E3841"/>
                </a:solidFill>
                <a:latin typeface="Arial"/>
                <a:cs typeface="Arial"/>
              </a:rPr>
              <a:t>Citizen</a:t>
            </a:r>
            <a:r>
              <a:rPr sz="1800" b="1" spc="-45" dirty="0">
                <a:solidFill>
                  <a:srgbClr val="2E384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E3841"/>
                </a:solidFill>
                <a:latin typeface="Arial"/>
                <a:cs typeface="Arial"/>
              </a:rPr>
              <a:t>Family</a:t>
            </a:r>
            <a:r>
              <a:rPr sz="1800" b="1" spc="-30" dirty="0">
                <a:solidFill>
                  <a:srgbClr val="2E3841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E3841"/>
                </a:solidFill>
                <a:latin typeface="Arial"/>
                <a:cs typeface="Arial"/>
              </a:rPr>
              <a:t>Constitution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1201" y="4650740"/>
            <a:ext cx="153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4202" y="4650740"/>
            <a:ext cx="25184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TRUSTEE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ACKNOWLEDGEMENTS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1469" y="5129276"/>
            <a:ext cx="5562600" cy="15208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notes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that: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Arial"/>
              <a:cs typeface="Arial"/>
            </a:endParaRPr>
          </a:p>
          <a:p>
            <a:pPr marL="371475" indent="-359410">
              <a:lnSpc>
                <a:spcPct val="100000"/>
              </a:lnSpc>
              <a:buAutoNum type="alphaLcParenBoth"/>
              <a:tabLst>
                <a:tab pos="371475" algn="l"/>
                <a:tab pos="372110" algn="l"/>
              </a:tabLst>
            </a:pPr>
            <a:r>
              <a:rPr sz="900" dirty="0">
                <a:latin typeface="Arial"/>
                <a:cs typeface="Arial"/>
              </a:rPr>
              <a:t>it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Trusts,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accordance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-10" dirty="0">
                <a:latin typeface="Arial"/>
                <a:cs typeface="Arial"/>
              </a:rPr>
              <a:t> Deeds;</a:t>
            </a:r>
            <a:endParaRPr sz="900">
              <a:latin typeface="Arial"/>
              <a:cs typeface="Arial"/>
            </a:endParaRPr>
          </a:p>
          <a:p>
            <a:pPr marL="371475" marR="5080" indent="-359410">
              <a:lnSpc>
                <a:spcPct val="144500"/>
              </a:lnSpc>
              <a:spcBef>
                <a:spcPts val="640"/>
              </a:spcBef>
              <a:buAutoNum type="alphaLcParenBoth"/>
              <a:tabLst>
                <a:tab pos="371475" algn="l"/>
                <a:tab pos="372110" algn="l"/>
              </a:tabLst>
            </a:pPr>
            <a:r>
              <a:rPr sz="900" dirty="0">
                <a:latin typeface="Arial"/>
                <a:cs typeface="Arial"/>
              </a:rPr>
              <a:t>this</a:t>
            </a:r>
            <a:r>
              <a:rPr sz="900" spc="2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Constitution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limits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Trustee’s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power</a:t>
            </a:r>
            <a:r>
              <a:rPr sz="900" spc="2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under</a:t>
            </a:r>
            <a:r>
              <a:rPr sz="900" spc="20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0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Trusts,</a:t>
            </a:r>
            <a:r>
              <a:rPr sz="900" spc="2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including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Trustee’s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discretion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to </a:t>
            </a:r>
            <a:r>
              <a:rPr sz="900" spc="-10" dirty="0">
                <a:latin typeface="Arial"/>
                <a:cs typeface="Arial"/>
              </a:rPr>
              <a:t>distribute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income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capital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Trusts;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AutoNum type="alphaLcParenBoth"/>
            </a:pPr>
            <a:endParaRPr sz="1000">
              <a:latin typeface="Arial"/>
              <a:cs typeface="Arial"/>
            </a:endParaRPr>
          </a:p>
          <a:p>
            <a:pPr marL="371475" indent="-353695">
              <a:lnSpc>
                <a:spcPct val="100000"/>
              </a:lnSpc>
              <a:buAutoNum type="alphaLcParenBoth"/>
              <a:tabLst>
                <a:tab pos="371475" algn="l"/>
                <a:tab pos="372110" algn="l"/>
              </a:tabLst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constitution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Trustee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</a:t>
            </a:r>
            <a:r>
              <a:rPr sz="900" b="1" i="1" dirty="0">
                <a:latin typeface="Arial"/>
                <a:cs typeface="Arial"/>
              </a:rPr>
              <a:t>Trustee</a:t>
            </a:r>
            <a:r>
              <a:rPr sz="900" b="1" i="1" spc="-30" dirty="0">
                <a:latin typeface="Arial"/>
                <a:cs typeface="Arial"/>
              </a:rPr>
              <a:t> </a:t>
            </a:r>
            <a:r>
              <a:rPr sz="900" b="1" i="1" spc="-10" dirty="0">
                <a:latin typeface="Arial"/>
                <a:cs typeface="Arial"/>
              </a:rPr>
              <a:t>Constitution</a:t>
            </a:r>
            <a:r>
              <a:rPr sz="900" spc="-10" dirty="0">
                <a:latin typeface="Arial"/>
                <a:cs typeface="Arial"/>
              </a:rPr>
              <a:t>)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attached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Schedule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1;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and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AutoNum type="alphaLcParenBoth"/>
            </a:pPr>
            <a:endParaRPr sz="1050">
              <a:latin typeface="Arial"/>
              <a:cs typeface="Arial"/>
            </a:endParaRPr>
          </a:p>
          <a:p>
            <a:pPr marL="371475" indent="-359410">
              <a:lnSpc>
                <a:spcPct val="100000"/>
              </a:lnSpc>
              <a:buAutoNum type="alphaLcParenBoth"/>
              <a:tabLst>
                <a:tab pos="371475" algn="l"/>
                <a:tab pos="372110" algn="l"/>
              </a:tabLst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Trustee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Constitution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establishes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Board.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1201" y="6936740"/>
            <a:ext cx="153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4202" y="6936740"/>
            <a:ext cx="21564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STATEMENTS</a:t>
            </a:r>
            <a:r>
              <a:rPr sz="1200" b="1" spc="-8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OF</a:t>
            </a:r>
            <a:r>
              <a:rPr sz="1200" b="1" spc="-8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INTENTION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1201" y="7412228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2.1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54117" y="7412228"/>
            <a:ext cx="27298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Reasons</a:t>
            </a:r>
            <a:r>
              <a:rPr sz="1000" b="1" spc="-3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for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Establishing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Family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Constitution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51623" y="7720076"/>
            <a:ext cx="5512435" cy="18415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intention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establishing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Constitution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to: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 dirty="0">
              <a:latin typeface="Arial"/>
              <a:cs typeface="Arial"/>
            </a:endParaRPr>
          </a:p>
          <a:p>
            <a:pPr marL="373380" indent="-361315">
              <a:lnSpc>
                <a:spcPct val="100000"/>
              </a:lnSpc>
              <a:buAutoNum type="alphaLcParenBoth"/>
              <a:tabLst>
                <a:tab pos="373380" algn="l"/>
                <a:tab pos="374015" algn="l"/>
              </a:tabLst>
            </a:pPr>
            <a:r>
              <a:rPr sz="900" dirty="0">
                <a:latin typeface="Arial"/>
                <a:cs typeface="Arial"/>
              </a:rPr>
              <a:t>build</a:t>
            </a:r>
            <a:r>
              <a:rPr sz="900" spc="2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structured</a:t>
            </a:r>
            <a:r>
              <a:rPr sz="900" spc="2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wealth</a:t>
            </a:r>
            <a:r>
              <a:rPr sz="900" spc="2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immediate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20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successive</a:t>
            </a:r>
            <a:r>
              <a:rPr sz="900" spc="229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generations</a:t>
            </a:r>
            <a:r>
              <a:rPr sz="900" spc="2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0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3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Family;</a:t>
            </a:r>
            <a:endParaRPr sz="900" dirty="0">
              <a:latin typeface="Arial"/>
              <a:cs typeface="Arial"/>
            </a:endParaRPr>
          </a:p>
          <a:p>
            <a:pPr marL="373380" marR="5080" indent="-361315">
              <a:lnSpc>
                <a:spcPct val="142200"/>
              </a:lnSpc>
              <a:spcBef>
                <a:spcPts val="605"/>
              </a:spcBef>
              <a:buAutoNum type="alphaLcParenBoth"/>
              <a:tabLst>
                <a:tab pos="373380" algn="l"/>
                <a:tab pos="374015" algn="l"/>
              </a:tabLst>
            </a:pPr>
            <a:r>
              <a:rPr sz="900" dirty="0">
                <a:latin typeface="Arial"/>
                <a:cs typeface="Arial"/>
              </a:rPr>
              <a:t>provide</a:t>
            </a:r>
            <a:r>
              <a:rPr sz="900" spc="145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25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structure</a:t>
            </a:r>
            <a:r>
              <a:rPr sz="900" spc="150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125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50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allocation</a:t>
            </a:r>
            <a:r>
              <a:rPr sz="900" spc="155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60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wealth</a:t>
            </a:r>
            <a:r>
              <a:rPr sz="900" spc="145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among</a:t>
            </a:r>
            <a:r>
              <a:rPr sz="900" spc="150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50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145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Family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</a:t>
            </a:r>
            <a:r>
              <a:rPr lang="en-AU" sz="900" spc="-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equitable, protective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 </a:t>
            </a:r>
            <a:r>
              <a:rPr sz="900" spc="-10" dirty="0">
                <a:latin typeface="Arial"/>
                <a:cs typeface="Arial"/>
              </a:rPr>
              <a:t>tax-effective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manner;</a:t>
            </a:r>
            <a:endParaRPr sz="900" dirty="0">
              <a:latin typeface="Arial"/>
              <a:cs typeface="Arial"/>
            </a:endParaRPr>
          </a:p>
          <a:p>
            <a:pPr marL="373380" marR="403860" indent="-354330">
              <a:lnSpc>
                <a:spcPct val="144500"/>
              </a:lnSpc>
              <a:spcBef>
                <a:spcPts val="359"/>
              </a:spcBef>
              <a:buAutoNum type="alphaLcParenBoth"/>
              <a:tabLst>
                <a:tab pos="373380" algn="l"/>
                <a:tab pos="374015" algn="l"/>
              </a:tabLst>
            </a:pPr>
            <a:r>
              <a:rPr sz="900" dirty="0">
                <a:latin typeface="Arial"/>
                <a:cs typeface="Arial"/>
              </a:rPr>
              <a:t>provide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framework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succession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so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wealth </a:t>
            </a:r>
            <a:r>
              <a:rPr sz="900" spc="-25" dirty="0">
                <a:latin typeface="Arial"/>
                <a:cs typeface="Arial"/>
              </a:rPr>
              <a:t>is </a:t>
            </a:r>
            <a:r>
              <a:rPr sz="900" spc="-10" dirty="0">
                <a:latin typeface="Arial"/>
                <a:cs typeface="Arial"/>
              </a:rPr>
              <a:t>maintained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dissipated;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and</a:t>
            </a:r>
            <a:endParaRPr sz="900" dirty="0">
              <a:latin typeface="Arial"/>
              <a:cs typeface="Arial"/>
            </a:endParaRPr>
          </a:p>
          <a:p>
            <a:pPr marL="373380" marR="52069" indent="-361315">
              <a:lnSpc>
                <a:spcPct val="144500"/>
              </a:lnSpc>
              <a:spcBef>
                <a:spcPts val="595"/>
              </a:spcBef>
              <a:buAutoNum type="alphaLcParenBoth"/>
              <a:tabLst>
                <a:tab pos="373380" algn="l"/>
                <a:tab pos="374015" algn="l"/>
              </a:tabLst>
            </a:pPr>
            <a:r>
              <a:rPr sz="900" dirty="0">
                <a:latin typeface="Arial"/>
                <a:cs typeface="Arial"/>
              </a:rPr>
              <a:t>provide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share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wealth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greater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community,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including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but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limited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to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Nominated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Charities.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03325" y="1417285"/>
            <a:ext cx="5380355" cy="2795905"/>
          </a:xfrm>
          <a:prstGeom prst="rect">
            <a:avLst/>
          </a:prstGeom>
          <a:ln w="9520">
            <a:solidFill>
              <a:srgbClr val="B6815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Times New Roman"/>
              <a:cs typeface="Times New Roman"/>
            </a:endParaRPr>
          </a:p>
          <a:p>
            <a:pPr marR="8255" algn="ctr">
              <a:lnSpc>
                <a:spcPct val="100000"/>
              </a:lnSpc>
            </a:pPr>
            <a:r>
              <a:rPr sz="1400" b="1" spc="-10" dirty="0">
                <a:solidFill>
                  <a:srgbClr val="B68150"/>
                </a:solidFill>
                <a:latin typeface="Arial"/>
                <a:cs typeface="Arial"/>
              </a:rPr>
              <a:t>SUMMARY</a:t>
            </a:r>
            <a:endParaRPr sz="1400">
              <a:latin typeface="Arial"/>
              <a:cs typeface="Arial"/>
            </a:endParaRPr>
          </a:p>
          <a:p>
            <a:pPr marL="83185" marR="88900" algn="just">
              <a:lnSpc>
                <a:spcPts val="1390"/>
              </a:lnSpc>
              <a:spcBef>
                <a:spcPts val="770"/>
              </a:spcBef>
            </a:pP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Under</a:t>
            </a:r>
            <a:r>
              <a:rPr sz="1200" i="1" spc="6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this</a:t>
            </a:r>
            <a:r>
              <a:rPr sz="1200" i="1" spc="7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document,</a:t>
            </a:r>
            <a:r>
              <a:rPr sz="1200" i="1" spc="8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certain</a:t>
            </a:r>
            <a:r>
              <a:rPr sz="1200" i="1" spc="7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members</a:t>
            </a:r>
            <a:r>
              <a:rPr sz="1200" i="1" spc="7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of</a:t>
            </a:r>
            <a:r>
              <a:rPr sz="1200" i="1" spc="7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the</a:t>
            </a:r>
            <a:r>
              <a:rPr sz="1200" i="1" spc="7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Citizen</a:t>
            </a:r>
            <a:r>
              <a:rPr sz="1200" i="1" spc="7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family</a:t>
            </a:r>
            <a:r>
              <a:rPr sz="1200" i="1" spc="8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are</a:t>
            </a:r>
            <a:r>
              <a:rPr sz="1200" i="1" spc="7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eligible,</a:t>
            </a:r>
            <a:r>
              <a:rPr sz="1200" i="1" spc="8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spc="-25" dirty="0">
                <a:solidFill>
                  <a:srgbClr val="B68150"/>
                </a:solidFill>
                <a:latin typeface="Arial"/>
                <a:cs typeface="Arial"/>
              </a:rPr>
              <a:t>but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not</a:t>
            </a:r>
            <a:r>
              <a:rPr sz="1200" i="1" spc="17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obliged,</a:t>
            </a:r>
            <a:r>
              <a:rPr sz="1200" i="1" spc="17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to</a:t>
            </a:r>
            <a:r>
              <a:rPr sz="1200" i="1" spc="17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apply</a:t>
            </a:r>
            <a:r>
              <a:rPr sz="1200" i="1" spc="16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to</a:t>
            </a:r>
            <a:r>
              <a:rPr sz="1200" i="1" spc="17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the</a:t>
            </a:r>
            <a:r>
              <a:rPr sz="1200" i="1" spc="17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board</a:t>
            </a:r>
            <a:r>
              <a:rPr sz="1200" i="1" spc="130" dirty="0">
                <a:solidFill>
                  <a:srgbClr val="B68150"/>
                </a:solidFill>
                <a:latin typeface="Arial"/>
                <a:cs typeface="Arial"/>
              </a:rPr>
              <a:t> 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to</a:t>
            </a:r>
            <a:r>
              <a:rPr sz="1200" i="1" spc="125" dirty="0">
                <a:solidFill>
                  <a:srgbClr val="B68150"/>
                </a:solidFill>
                <a:latin typeface="Arial"/>
                <a:cs typeface="Arial"/>
              </a:rPr>
              <a:t> 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become</a:t>
            </a:r>
            <a:r>
              <a:rPr sz="1200" i="1" spc="17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entitled</a:t>
            </a:r>
            <a:r>
              <a:rPr sz="1200" i="1" spc="130" dirty="0">
                <a:solidFill>
                  <a:srgbClr val="B68150"/>
                </a:solidFill>
                <a:latin typeface="Arial"/>
                <a:cs typeface="Arial"/>
              </a:rPr>
              <a:t> 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to</a:t>
            </a:r>
            <a:r>
              <a:rPr sz="1200" i="1" spc="16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distributions</a:t>
            </a:r>
            <a:r>
              <a:rPr sz="1200" i="1" spc="130" dirty="0">
                <a:solidFill>
                  <a:srgbClr val="B68150"/>
                </a:solidFill>
                <a:latin typeface="Arial"/>
                <a:cs typeface="Arial"/>
              </a:rPr>
              <a:t>  </a:t>
            </a:r>
            <a:r>
              <a:rPr sz="1200" i="1" spc="-25" dirty="0">
                <a:solidFill>
                  <a:srgbClr val="B68150"/>
                </a:solidFill>
                <a:latin typeface="Arial"/>
                <a:cs typeface="Arial"/>
              </a:rPr>
              <a:t>of </a:t>
            </a:r>
            <a:r>
              <a:rPr sz="1200" i="1" spc="-10" dirty="0">
                <a:solidFill>
                  <a:srgbClr val="B68150"/>
                </a:solidFill>
                <a:latin typeface="Arial"/>
                <a:cs typeface="Arial"/>
              </a:rPr>
              <a:t>income</a:t>
            </a:r>
            <a:r>
              <a:rPr sz="1200" i="1" spc="-7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and,in</a:t>
            </a:r>
            <a:r>
              <a:rPr sz="1200" i="1" spc="-5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certain</a:t>
            </a:r>
            <a:r>
              <a:rPr sz="1200" i="1" spc="-5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circumstances,</a:t>
            </a:r>
            <a:r>
              <a:rPr sz="1200" i="1" spc="-5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capital</a:t>
            </a:r>
            <a:r>
              <a:rPr sz="1200" i="1" spc="-5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from</a:t>
            </a:r>
            <a:r>
              <a:rPr sz="1200" i="1" spc="-5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the</a:t>
            </a:r>
            <a:r>
              <a:rPr sz="1200" i="1" spc="-5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trusts</a:t>
            </a:r>
            <a:r>
              <a:rPr sz="1200" i="1" spc="20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controlled</a:t>
            </a:r>
            <a:r>
              <a:rPr sz="1200" i="1" spc="19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by</a:t>
            </a:r>
            <a:r>
              <a:rPr sz="1200" i="1" spc="20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spc="-25" dirty="0">
                <a:solidFill>
                  <a:srgbClr val="B68150"/>
                </a:solidFill>
                <a:latin typeface="Arial"/>
                <a:cs typeface="Arial"/>
              </a:rPr>
              <a:t>the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board.</a:t>
            </a:r>
            <a:r>
              <a:rPr sz="1200" i="1" spc="48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Successful</a:t>
            </a:r>
            <a:r>
              <a:rPr sz="1200" i="1" spc="459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applicants</a:t>
            </a:r>
            <a:r>
              <a:rPr sz="1200" i="1" spc="47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are</a:t>
            </a:r>
            <a:r>
              <a:rPr sz="1200" i="1" spc="47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known</a:t>
            </a:r>
            <a:r>
              <a:rPr sz="1200" i="1" spc="46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in</a:t>
            </a:r>
            <a:r>
              <a:rPr sz="1200" i="1" spc="47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this</a:t>
            </a:r>
            <a:r>
              <a:rPr sz="1200" i="1" spc="47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document</a:t>
            </a:r>
            <a:r>
              <a:rPr sz="1200" i="1" spc="46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as</a:t>
            </a:r>
            <a:r>
              <a:rPr sz="1200" i="1" spc="46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B68150"/>
                </a:solidFill>
                <a:latin typeface="Arial"/>
                <a:cs typeface="Arial"/>
              </a:rPr>
              <a:t>“Current Members”.</a:t>
            </a:r>
            <a:endParaRPr sz="1200">
              <a:latin typeface="Arial"/>
              <a:cs typeface="Arial"/>
            </a:endParaRPr>
          </a:p>
          <a:p>
            <a:pPr marL="83185" marR="88900" algn="just">
              <a:lnSpc>
                <a:spcPts val="1380"/>
              </a:lnSpc>
              <a:spcBef>
                <a:spcPts val="1025"/>
              </a:spcBef>
            </a:pP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The</a:t>
            </a:r>
            <a:r>
              <a:rPr sz="1200" i="1" spc="32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board</a:t>
            </a:r>
            <a:r>
              <a:rPr sz="1200" i="1" spc="32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is</a:t>
            </a:r>
            <a:r>
              <a:rPr sz="1200" i="1" spc="33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not</a:t>
            </a:r>
            <a:r>
              <a:rPr sz="1200" i="1" spc="32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required</a:t>
            </a:r>
            <a:r>
              <a:rPr sz="1200" i="1" spc="32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to</a:t>
            </a:r>
            <a:r>
              <a:rPr sz="1200" i="1" spc="33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accept</a:t>
            </a:r>
            <a:r>
              <a:rPr sz="1200" i="1" spc="32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an</a:t>
            </a:r>
            <a:r>
              <a:rPr sz="1200" i="1" spc="32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application</a:t>
            </a:r>
            <a:r>
              <a:rPr sz="1200" i="1" spc="33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merely</a:t>
            </a:r>
            <a:r>
              <a:rPr sz="1200" i="1" spc="32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because</a:t>
            </a:r>
            <a:r>
              <a:rPr sz="1200" i="1" spc="33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spc="-25" dirty="0">
                <a:solidFill>
                  <a:srgbClr val="B68150"/>
                </a:solidFill>
                <a:latin typeface="Arial"/>
                <a:cs typeface="Arial"/>
              </a:rPr>
              <a:t>the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applicant</a:t>
            </a:r>
            <a:r>
              <a:rPr sz="1200" i="1" spc="24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is</a:t>
            </a:r>
            <a:r>
              <a:rPr sz="1200" i="1" spc="254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a</a:t>
            </a:r>
            <a:r>
              <a:rPr sz="1200" i="1" spc="26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Citizen</a:t>
            </a:r>
            <a:r>
              <a:rPr sz="1200" i="1" spc="254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family</a:t>
            </a:r>
            <a:r>
              <a:rPr sz="1200" i="1" spc="254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member</a:t>
            </a:r>
            <a:r>
              <a:rPr sz="1200" i="1" spc="254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–</a:t>
            </a:r>
            <a:r>
              <a:rPr sz="1200" i="1" spc="254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the</a:t>
            </a:r>
            <a:r>
              <a:rPr sz="1200" i="1" spc="254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applicant</a:t>
            </a:r>
            <a:r>
              <a:rPr sz="1200" i="1" spc="254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must</a:t>
            </a:r>
            <a:r>
              <a:rPr sz="1200" i="1" spc="254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satisfy</a:t>
            </a:r>
            <a:r>
              <a:rPr sz="1200" i="1" spc="254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B68150"/>
                </a:solidFill>
                <a:latin typeface="Arial"/>
                <a:cs typeface="Arial"/>
              </a:rPr>
              <a:t>certain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requirements</a:t>
            </a:r>
            <a:r>
              <a:rPr sz="1200" i="1" spc="5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in</a:t>
            </a:r>
            <a:r>
              <a:rPr sz="1200" i="1" spc="5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terms</a:t>
            </a:r>
            <a:r>
              <a:rPr sz="1200" i="1" spc="6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of</a:t>
            </a:r>
            <a:r>
              <a:rPr sz="1200" i="1" spc="6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estate</a:t>
            </a:r>
            <a:r>
              <a:rPr sz="1200" i="1" spc="6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planning,</a:t>
            </a:r>
            <a:r>
              <a:rPr sz="1200" i="1" spc="6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insurance,</a:t>
            </a:r>
            <a:r>
              <a:rPr sz="1200" i="1" spc="6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financial</a:t>
            </a:r>
            <a:r>
              <a:rPr sz="1200" i="1" spc="5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education</a:t>
            </a:r>
            <a:r>
              <a:rPr sz="1200" i="1" spc="6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spc="-25" dirty="0">
                <a:solidFill>
                  <a:srgbClr val="B68150"/>
                </a:solidFill>
                <a:latin typeface="Arial"/>
                <a:cs typeface="Arial"/>
              </a:rPr>
              <a:t>and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other</a:t>
            </a:r>
            <a:r>
              <a:rPr sz="1200" i="1" spc="-3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several</a:t>
            </a:r>
            <a:r>
              <a:rPr sz="1200" i="1" spc="-1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other</a:t>
            </a:r>
            <a:r>
              <a:rPr sz="1200" i="1" spc="-1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issues</a:t>
            </a:r>
            <a:r>
              <a:rPr sz="1200" i="1" spc="-1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(see</a:t>
            </a:r>
            <a:r>
              <a:rPr sz="1200" i="1" spc="-1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clause</a:t>
            </a:r>
            <a:r>
              <a:rPr sz="1200" i="1" spc="-1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spc="-25" dirty="0">
                <a:solidFill>
                  <a:srgbClr val="B68150"/>
                </a:solidFill>
                <a:latin typeface="Arial"/>
                <a:cs typeface="Arial"/>
              </a:rPr>
              <a:t>8).</a:t>
            </a:r>
            <a:endParaRPr sz="1200">
              <a:latin typeface="Arial"/>
              <a:cs typeface="Arial"/>
            </a:endParaRPr>
          </a:p>
          <a:p>
            <a:pPr marL="83185" algn="just">
              <a:lnSpc>
                <a:spcPct val="100000"/>
              </a:lnSpc>
              <a:spcBef>
                <a:spcPts val="985"/>
              </a:spcBef>
            </a:pP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The</a:t>
            </a:r>
            <a:r>
              <a:rPr sz="1200" i="1" spc="-3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Current</a:t>
            </a:r>
            <a:r>
              <a:rPr sz="1200" i="1" spc="-2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Members</a:t>
            </a:r>
            <a:r>
              <a:rPr sz="1200" i="1" spc="-2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are</a:t>
            </a:r>
            <a:r>
              <a:rPr sz="1200" i="1" spc="-2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responsible</a:t>
            </a:r>
            <a:r>
              <a:rPr sz="1200" i="1" spc="-1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for</a:t>
            </a:r>
            <a:r>
              <a:rPr sz="1200" i="1" spc="-2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electing</a:t>
            </a:r>
            <a:r>
              <a:rPr sz="1200" i="1" spc="-2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members</a:t>
            </a:r>
            <a:r>
              <a:rPr sz="1200" i="1" spc="-2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to</a:t>
            </a:r>
            <a:r>
              <a:rPr sz="1200" i="1" spc="-25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B68150"/>
                </a:solidFill>
                <a:latin typeface="Arial"/>
                <a:cs typeface="Arial"/>
              </a:rPr>
              <a:t>the</a:t>
            </a:r>
            <a:r>
              <a:rPr sz="1200" i="1" spc="-20" dirty="0">
                <a:solidFill>
                  <a:srgbClr val="B68150"/>
                </a:solidFill>
                <a:latin typeface="Arial"/>
                <a:cs typeface="Arial"/>
              </a:rPr>
              <a:t> </a:t>
            </a:r>
            <a:r>
              <a:rPr sz="1200" i="1" spc="-10" dirty="0">
                <a:solidFill>
                  <a:srgbClr val="B68150"/>
                </a:solidFill>
                <a:latin typeface="Arial"/>
                <a:cs typeface="Arial"/>
              </a:rPr>
              <a:t>Board</a:t>
            </a:r>
            <a:r>
              <a:rPr sz="1200" spc="-10" dirty="0">
                <a:solidFill>
                  <a:srgbClr val="B68150"/>
                </a:solidFill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27708" y="4997374"/>
            <a:ext cx="6155690" cy="0"/>
          </a:xfrm>
          <a:custGeom>
            <a:avLst/>
            <a:gdLst/>
            <a:ahLst/>
            <a:cxnLst/>
            <a:rect l="l" t="t" r="r" b="b"/>
            <a:pathLst>
              <a:path w="6155690">
                <a:moveTo>
                  <a:pt x="0" y="0"/>
                </a:moveTo>
                <a:lnTo>
                  <a:pt x="6155089" y="0"/>
                </a:lnTo>
              </a:path>
            </a:pathLst>
          </a:custGeom>
          <a:ln w="19548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7708" y="7280050"/>
            <a:ext cx="6155690" cy="0"/>
          </a:xfrm>
          <a:custGeom>
            <a:avLst/>
            <a:gdLst/>
            <a:ahLst/>
            <a:cxnLst/>
            <a:rect l="l" t="t" r="r" b="b"/>
            <a:pathLst>
              <a:path w="6155690">
                <a:moveTo>
                  <a:pt x="0" y="0"/>
                </a:moveTo>
                <a:lnTo>
                  <a:pt x="6155089" y="0"/>
                </a:lnTo>
              </a:path>
            </a:pathLst>
          </a:custGeom>
          <a:ln w="19548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76580" y="1058523"/>
            <a:ext cx="6155690" cy="0"/>
          </a:xfrm>
          <a:custGeom>
            <a:avLst/>
            <a:gdLst/>
            <a:ahLst/>
            <a:cxnLst/>
            <a:rect l="l" t="t" r="r" b="b"/>
            <a:pathLst>
              <a:path w="6155690">
                <a:moveTo>
                  <a:pt x="0" y="0"/>
                </a:moveTo>
                <a:lnTo>
                  <a:pt x="6155089" y="0"/>
                </a:lnTo>
              </a:path>
            </a:pathLst>
          </a:custGeom>
          <a:ln w="19548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CITIZEN</a:t>
            </a:r>
            <a:r>
              <a:rPr spc="360" dirty="0"/>
              <a:t> </a:t>
            </a:r>
            <a:r>
              <a:rPr dirty="0"/>
              <a:t>FAMILY</a:t>
            </a:r>
            <a:r>
              <a:rPr spc="360" dirty="0"/>
              <a:t> </a:t>
            </a:r>
            <a:r>
              <a:rPr spc="-10" dirty="0"/>
              <a:t>CONSTITUTION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/>
              <a:t>PAGE</a:t>
            </a:r>
            <a:r>
              <a:rPr spc="-25" dirty="0"/>
              <a:t> </a:t>
            </a:r>
            <a:r>
              <a:rPr b="1" spc="-35" dirty="0">
                <a:latin typeface="Montserrat"/>
                <a:cs typeface="Montserrat"/>
              </a:rPr>
              <a:t>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1201" y="618236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2.2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54117" y="618236"/>
            <a:ext cx="106235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Family</a:t>
            </a:r>
            <a:r>
              <a:rPr sz="1000" b="1" spc="-5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Principles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2219" y="926084"/>
            <a:ext cx="5380990" cy="34994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Arial"/>
                <a:cs typeface="Arial"/>
              </a:rPr>
              <a:t>Members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should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maintain: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Arial"/>
              <a:cs typeface="Arial"/>
            </a:endParaRPr>
          </a:p>
          <a:p>
            <a:pPr marL="372110" indent="-359410">
              <a:lnSpc>
                <a:spcPct val="100000"/>
              </a:lnSpc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a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well-balanced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values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system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where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are:</a:t>
            </a:r>
            <a:endParaRPr sz="900">
              <a:latin typeface="Arial"/>
              <a:cs typeface="Arial"/>
            </a:endParaRPr>
          </a:p>
          <a:p>
            <a:pPr marL="731520" lvl="1" indent="-360045">
              <a:lnSpc>
                <a:spcPct val="100000"/>
              </a:lnSpc>
              <a:spcBef>
                <a:spcPts val="600"/>
              </a:spcBef>
              <a:buAutoNum type="romanLcParenBoth"/>
              <a:tabLst>
                <a:tab pos="731520" algn="l"/>
                <a:tab pos="732155" algn="l"/>
              </a:tabLst>
            </a:pPr>
            <a:r>
              <a:rPr sz="900" dirty="0">
                <a:latin typeface="Arial"/>
                <a:cs typeface="Arial"/>
              </a:rPr>
              <a:t>honest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ethical;</a:t>
            </a:r>
            <a:endParaRPr sz="9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Arial"/>
              <a:buAutoNum type="romanLcParenBoth"/>
            </a:pPr>
            <a:endParaRPr sz="1050">
              <a:latin typeface="Arial"/>
              <a:cs typeface="Arial"/>
            </a:endParaRPr>
          </a:p>
          <a:p>
            <a:pPr marL="731520" lvl="1" indent="-384810">
              <a:lnSpc>
                <a:spcPct val="100000"/>
              </a:lnSpc>
              <a:spcBef>
                <a:spcPts val="5"/>
              </a:spcBef>
              <a:buAutoNum type="romanLcParenBoth"/>
              <a:tabLst>
                <a:tab pos="731520" algn="l"/>
                <a:tab pos="732155" algn="l"/>
              </a:tabLst>
            </a:pPr>
            <a:r>
              <a:rPr sz="900" dirty="0">
                <a:latin typeface="Arial"/>
                <a:cs typeface="Arial"/>
              </a:rPr>
              <a:t>humble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fair;</a:t>
            </a:r>
            <a:endParaRPr sz="9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Arial"/>
              <a:buAutoNum type="romanLcParenBoth"/>
            </a:pPr>
            <a:endParaRPr sz="1050">
              <a:latin typeface="Arial"/>
              <a:cs typeface="Arial"/>
            </a:endParaRPr>
          </a:p>
          <a:p>
            <a:pPr marL="731520" lvl="1" indent="-410209">
              <a:lnSpc>
                <a:spcPct val="100000"/>
              </a:lnSpc>
              <a:spcBef>
                <a:spcPts val="5"/>
              </a:spcBef>
              <a:buAutoNum type="romanLcParenBoth"/>
              <a:tabLst>
                <a:tab pos="731520" algn="l"/>
                <a:tab pos="732155" algn="l"/>
              </a:tabLst>
            </a:pPr>
            <a:r>
              <a:rPr sz="900" dirty="0">
                <a:latin typeface="Arial"/>
                <a:cs typeface="Arial"/>
              </a:rPr>
              <a:t>loyal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10" dirty="0">
                <a:latin typeface="Arial"/>
                <a:cs typeface="Arial"/>
              </a:rPr>
              <a:t> respectful;</a:t>
            </a:r>
            <a:endParaRPr sz="9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Arial"/>
              <a:buAutoNum type="romanLcParenBoth"/>
            </a:pPr>
            <a:endParaRPr sz="1050">
              <a:latin typeface="Arial"/>
              <a:cs typeface="Arial"/>
            </a:endParaRPr>
          </a:p>
          <a:p>
            <a:pPr marL="731520" lvl="1" indent="-417195">
              <a:lnSpc>
                <a:spcPct val="100000"/>
              </a:lnSpc>
              <a:buAutoNum type="romanLcParenBoth"/>
              <a:tabLst>
                <a:tab pos="731520" algn="l"/>
                <a:tab pos="732155" algn="l"/>
              </a:tabLst>
            </a:pPr>
            <a:r>
              <a:rPr sz="900" dirty="0">
                <a:latin typeface="Arial"/>
                <a:cs typeface="Arial"/>
              </a:rPr>
              <a:t>tolerant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 </a:t>
            </a:r>
            <a:r>
              <a:rPr sz="900" spc="-10" dirty="0">
                <a:latin typeface="Arial"/>
                <a:cs typeface="Arial"/>
              </a:rPr>
              <a:t>compassionate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community;</a:t>
            </a:r>
            <a:endParaRPr sz="9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Arial"/>
              <a:buAutoNum type="romanLcParenBoth"/>
            </a:pPr>
            <a:endParaRPr sz="1050">
              <a:latin typeface="Arial"/>
              <a:cs typeface="Arial"/>
            </a:endParaRPr>
          </a:p>
          <a:p>
            <a:pPr marL="731520" lvl="1" indent="-391795">
              <a:lnSpc>
                <a:spcPct val="100000"/>
              </a:lnSpc>
              <a:buAutoNum type="romanLcParenBoth"/>
              <a:tabLst>
                <a:tab pos="731520" algn="l"/>
                <a:tab pos="732155" algn="l"/>
              </a:tabLst>
            </a:pPr>
            <a:r>
              <a:rPr sz="900" dirty="0">
                <a:latin typeface="Arial"/>
                <a:cs typeface="Arial"/>
              </a:rPr>
              <a:t>flexible;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and</a:t>
            </a:r>
            <a:endParaRPr sz="9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Arial"/>
              <a:buAutoNum type="romanLcParenBoth"/>
            </a:pPr>
            <a:endParaRPr sz="1050">
              <a:latin typeface="Arial"/>
              <a:cs typeface="Arial"/>
            </a:endParaRPr>
          </a:p>
          <a:p>
            <a:pPr marL="731520" lvl="1" indent="-417195">
              <a:lnSpc>
                <a:spcPct val="100000"/>
              </a:lnSpc>
              <a:buAutoNum type="romanLcParenBoth"/>
              <a:tabLst>
                <a:tab pos="731520" algn="l"/>
                <a:tab pos="732155" algn="l"/>
              </a:tabLst>
            </a:pPr>
            <a:r>
              <a:rPr sz="900" spc="-10" dirty="0">
                <a:latin typeface="Arial"/>
                <a:cs typeface="Arial"/>
              </a:rPr>
              <a:t>friendly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approachable;</a:t>
            </a:r>
            <a:endParaRPr sz="9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Arial"/>
              <a:buAutoNum type="romanLcParenBoth"/>
            </a:pPr>
            <a:endParaRPr sz="1050">
              <a:latin typeface="Arial"/>
              <a:cs typeface="Arial"/>
            </a:endParaRPr>
          </a:p>
          <a:p>
            <a:pPr marL="372110" indent="-359410">
              <a:lnSpc>
                <a:spcPct val="100000"/>
              </a:lnSpc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a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desire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 strive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excellence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 </a:t>
            </a:r>
            <a:r>
              <a:rPr sz="900" spc="-10" dirty="0">
                <a:latin typeface="Arial"/>
                <a:cs typeface="Arial"/>
              </a:rPr>
              <a:t>quality</a:t>
            </a:r>
            <a:r>
              <a:rPr sz="900" spc="-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what we</a:t>
            </a:r>
            <a:r>
              <a:rPr sz="900" spc="-25" dirty="0">
                <a:latin typeface="Arial"/>
                <a:cs typeface="Arial"/>
              </a:rPr>
              <a:t> do;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AutoNum type="alphaLcParenBoth"/>
            </a:pPr>
            <a:endParaRPr sz="1050">
              <a:latin typeface="Arial"/>
              <a:cs typeface="Arial"/>
            </a:endParaRPr>
          </a:p>
          <a:p>
            <a:pPr marL="372110" indent="-359410">
              <a:lnSpc>
                <a:spcPct val="100000"/>
              </a:lnSpc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pride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our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family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 </a:t>
            </a:r>
            <a:r>
              <a:rPr sz="900" spc="-10" dirty="0">
                <a:latin typeface="Arial"/>
                <a:cs typeface="Arial"/>
              </a:rPr>
              <a:t>business;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AutoNum type="alphaLcParenBoth"/>
            </a:pPr>
            <a:endParaRPr sz="1050">
              <a:latin typeface="Arial"/>
              <a:cs typeface="Arial"/>
            </a:endParaRPr>
          </a:p>
          <a:p>
            <a:pPr marL="372110" indent="-359410">
              <a:lnSpc>
                <a:spcPct val="100000"/>
              </a:lnSpc>
              <a:spcBef>
                <a:spcPts val="5"/>
              </a:spcBef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an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improvement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mindset;</a:t>
            </a:r>
            <a:endParaRPr sz="900">
              <a:latin typeface="Arial"/>
              <a:cs typeface="Arial"/>
            </a:endParaRPr>
          </a:p>
          <a:p>
            <a:pPr marL="372110" marR="5080" indent="-360045">
              <a:lnSpc>
                <a:spcPct val="144400"/>
              </a:lnSpc>
              <a:spcBef>
                <a:spcPts val="555"/>
              </a:spcBef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a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desire</a:t>
            </a:r>
            <a:r>
              <a:rPr sz="900" spc="2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2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first</a:t>
            </a:r>
            <a:r>
              <a:rPr sz="900" spc="2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understand</a:t>
            </a:r>
            <a:r>
              <a:rPr sz="900" spc="2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2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issue</a:t>
            </a:r>
            <a:r>
              <a:rPr sz="900" spc="2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2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then</a:t>
            </a:r>
            <a:r>
              <a:rPr sz="900" spc="2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commit</a:t>
            </a:r>
            <a:r>
              <a:rPr sz="900" spc="2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2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logical</a:t>
            </a:r>
            <a:r>
              <a:rPr sz="900" spc="2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problem</a:t>
            </a:r>
            <a:r>
              <a:rPr sz="900" spc="2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solving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process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conflict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resolution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process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resolve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issue;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2221" y="4565396"/>
            <a:ext cx="13335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5" dirty="0">
                <a:latin typeface="Arial"/>
                <a:cs typeface="Arial"/>
              </a:rPr>
              <a:t>(f)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12266" y="4565396"/>
            <a:ext cx="381381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Arial"/>
                <a:cs typeface="Arial"/>
              </a:rPr>
              <a:t>recognition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contributions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 other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Family;</a:t>
            </a:r>
            <a:r>
              <a:rPr sz="900" spc="-25" dirty="0">
                <a:latin typeface="Arial"/>
                <a:cs typeface="Arial"/>
              </a:rPr>
              <a:t> and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2219" y="4771720"/>
            <a:ext cx="540956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2110" marR="5080" indent="-360045">
              <a:lnSpc>
                <a:spcPct val="144400"/>
              </a:lnSpc>
              <a:spcBef>
                <a:spcPts val="95"/>
              </a:spcBef>
              <a:tabLst>
                <a:tab pos="372110" algn="l"/>
              </a:tabLst>
            </a:pPr>
            <a:r>
              <a:rPr sz="900" spc="-25" dirty="0">
                <a:latin typeface="Arial"/>
                <a:cs typeface="Arial"/>
              </a:rPr>
              <a:t>(g)</a:t>
            </a:r>
            <a:r>
              <a:rPr sz="900" dirty="0">
                <a:latin typeface="Arial"/>
                <a:cs typeface="Arial"/>
              </a:rPr>
              <a:t>	a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desire</a:t>
            </a:r>
            <a:r>
              <a:rPr sz="900" spc="1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20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</a:t>
            </a:r>
            <a:r>
              <a:rPr sz="900" spc="2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</a:t>
            </a:r>
            <a:r>
              <a:rPr sz="900" spc="2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effective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contributor</a:t>
            </a:r>
            <a:r>
              <a:rPr sz="900" spc="20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using</a:t>
            </a:r>
            <a:r>
              <a:rPr sz="900" spc="2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our</a:t>
            </a:r>
            <a:r>
              <a:rPr sz="900" spc="20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own</a:t>
            </a:r>
            <a:r>
              <a:rPr sz="900" spc="2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creative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innovative</a:t>
            </a:r>
            <a:r>
              <a:rPr sz="900" spc="2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talents</a:t>
            </a:r>
            <a:r>
              <a:rPr sz="900" spc="-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benefit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135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Family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wider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community.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1201" y="5333492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2.3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54117" y="5333492"/>
            <a:ext cx="109664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Family</a:t>
            </a:r>
            <a:r>
              <a:rPr sz="1000" b="1" spc="-5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Objectives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52347" y="5641340"/>
            <a:ext cx="3632200" cy="8947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following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objectives: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Arial"/>
              <a:cs typeface="Arial"/>
            </a:endParaRPr>
          </a:p>
          <a:p>
            <a:pPr marL="372110" indent="-360045">
              <a:lnSpc>
                <a:spcPct val="100000"/>
              </a:lnSpc>
              <a:buAutoNum type="alphaLcParenBoth"/>
              <a:tabLst>
                <a:tab pos="372110" algn="l"/>
                <a:tab pos="372745" algn="l"/>
              </a:tabLst>
            </a:pPr>
            <a:r>
              <a:rPr sz="900" spc="-10" dirty="0">
                <a:latin typeface="Arial"/>
                <a:cs typeface="Arial"/>
              </a:rPr>
              <a:t>achieve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individually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acceptable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balances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work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life;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AutoNum type="alphaLcParenBoth"/>
            </a:pPr>
            <a:endParaRPr sz="1050">
              <a:latin typeface="Arial"/>
              <a:cs typeface="Arial"/>
            </a:endParaRPr>
          </a:p>
          <a:p>
            <a:pPr marL="372110" marR="5080" indent="-360045">
              <a:lnSpc>
                <a:spcPct val="101299"/>
              </a:lnSpc>
              <a:spcBef>
                <a:spcPts val="5"/>
              </a:spcBef>
              <a:buAutoNum type="alphaLcParenBoth"/>
              <a:tabLst>
                <a:tab pos="372110" algn="l"/>
                <a:tab pos="372745" algn="l"/>
              </a:tabLst>
            </a:pPr>
            <a:r>
              <a:rPr sz="900" spc="-10" dirty="0">
                <a:latin typeface="Arial"/>
                <a:cs typeface="Arial"/>
              </a:rPr>
              <a:t>maintain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good,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long-</a:t>
            </a:r>
            <a:r>
              <a:rPr sz="900" dirty="0">
                <a:latin typeface="Arial"/>
                <a:cs typeface="Arial"/>
              </a:rPr>
              <a:t>term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relationships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between</a:t>
            </a:r>
            <a:r>
              <a:rPr sz="900" spc="-10" dirty="0">
                <a:latin typeface="Arial"/>
                <a:cs typeface="Arial"/>
              </a:rPr>
              <a:t> family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members; </a:t>
            </a:r>
            <a:r>
              <a:rPr sz="900" spc="-25" dirty="0">
                <a:latin typeface="Arial"/>
                <a:cs typeface="Arial"/>
              </a:rPr>
              <a:t>and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52905" y="6694728"/>
            <a:ext cx="3750945" cy="4629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10"/>
              </a:spcBef>
              <a:tabLst>
                <a:tab pos="371475" algn="l"/>
              </a:tabLst>
            </a:pPr>
            <a:r>
              <a:rPr sz="900" spc="-25" dirty="0">
                <a:latin typeface="Arial"/>
                <a:cs typeface="Arial"/>
              </a:rPr>
              <a:t>(c)</a:t>
            </a:r>
            <a:r>
              <a:rPr sz="900" dirty="0">
                <a:latin typeface="Arial"/>
                <a:cs typeface="Arial"/>
              </a:rPr>
              <a:t>	build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maintain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pride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name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reputation.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dirty="0">
                <a:latin typeface="Arial"/>
                <a:cs typeface="Arial"/>
              </a:rPr>
              <a:t>BOARD</a:t>
            </a:r>
            <a:r>
              <a:rPr sz="1200" b="1" spc="-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OF</a:t>
            </a:r>
            <a:r>
              <a:rPr sz="1200" b="1" spc="-7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DIRECTORS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9294" y="6948932"/>
            <a:ext cx="153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3.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9294" y="7439659"/>
            <a:ext cx="18542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5" dirty="0">
                <a:latin typeface="Arial"/>
                <a:cs typeface="Arial"/>
              </a:rPr>
              <a:t>3.1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52855" y="7427468"/>
            <a:ext cx="22999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Composition</a:t>
            </a:r>
            <a:r>
              <a:rPr sz="1000" b="1" spc="-5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of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the</a:t>
            </a:r>
            <a:r>
              <a:rPr sz="1000" b="1" spc="-6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Board</a:t>
            </a:r>
            <a:r>
              <a:rPr sz="1000" b="1" spc="-5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of</a:t>
            </a:r>
            <a:r>
              <a:rPr sz="1000" b="1" spc="-3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Directors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48497" y="7732268"/>
            <a:ext cx="5889625" cy="20872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Arial"/>
                <a:cs typeface="Arial"/>
              </a:rPr>
              <a:t>Subject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Trustee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Constitution: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50">
              <a:latin typeface="Arial"/>
              <a:cs typeface="Arial"/>
            </a:endParaRPr>
          </a:p>
          <a:p>
            <a:pPr marL="373380" indent="-361315">
              <a:lnSpc>
                <a:spcPct val="100000"/>
              </a:lnSpc>
              <a:buAutoNum type="alphaLcParenBoth"/>
              <a:tabLst>
                <a:tab pos="373380" algn="l"/>
                <a:tab pos="374015" algn="l"/>
              </a:tabLst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initial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Jack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Citizen.</a:t>
            </a:r>
            <a:endParaRPr sz="900">
              <a:latin typeface="Arial"/>
              <a:cs typeface="Arial"/>
            </a:endParaRPr>
          </a:p>
          <a:p>
            <a:pPr marL="372745" marR="5080" indent="-360680">
              <a:lnSpc>
                <a:spcPct val="143300"/>
              </a:lnSpc>
              <a:spcBef>
                <a:spcPts val="675"/>
              </a:spcBef>
              <a:buAutoNum type="alphaLcParenBoth"/>
              <a:tabLst>
                <a:tab pos="373380" algn="l"/>
                <a:tab pos="374015" algn="l"/>
              </a:tabLst>
            </a:pPr>
            <a:r>
              <a:rPr sz="900" dirty="0">
                <a:latin typeface="Arial"/>
                <a:cs typeface="Arial"/>
              </a:rPr>
              <a:t>a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continues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hold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office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until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she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dies,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loses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capacity,is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removed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resolution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the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until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his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2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her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office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becomes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vacant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pursuant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Constitution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Trustee Constitution;</a:t>
            </a:r>
            <a:endParaRPr sz="900">
              <a:latin typeface="Arial"/>
              <a:cs typeface="Arial"/>
            </a:endParaRPr>
          </a:p>
          <a:p>
            <a:pPr marL="372745" marR="105410" indent="-354330">
              <a:lnSpc>
                <a:spcPct val="144300"/>
              </a:lnSpc>
              <a:spcBef>
                <a:spcPts val="625"/>
              </a:spcBef>
              <a:buAutoNum type="alphaLcParenBoth"/>
              <a:tabLst>
                <a:tab pos="373380" algn="l"/>
                <a:tab pos="374015" algn="l"/>
              </a:tabLst>
            </a:pPr>
            <a:r>
              <a:rPr sz="900" dirty="0">
                <a:latin typeface="Arial"/>
                <a:cs typeface="Arial"/>
              </a:rPr>
              <a:t>a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person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(other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than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Jack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)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only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aggregate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three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(3)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years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in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six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(6)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year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period;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and</a:t>
            </a:r>
            <a:endParaRPr sz="900">
              <a:latin typeface="Arial"/>
              <a:cs typeface="Arial"/>
            </a:endParaRPr>
          </a:p>
          <a:p>
            <a:pPr marL="372745" marR="27940" indent="-360680">
              <a:lnSpc>
                <a:spcPct val="144500"/>
              </a:lnSpc>
              <a:spcBef>
                <a:spcPts val="625"/>
              </a:spcBef>
              <a:buAutoNum type="alphaLcParenBoth"/>
              <a:tabLst>
                <a:tab pos="373380" algn="l"/>
                <a:tab pos="374015" algn="l"/>
              </a:tabLst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are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eighteen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(18)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years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over</a:t>
            </a:r>
            <a:r>
              <a:rPr sz="900" spc="2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resolution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remove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2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 </a:t>
            </a:r>
            <a:r>
              <a:rPr sz="900" dirty="0">
                <a:latin typeface="Arial"/>
                <a:cs typeface="Arial"/>
              </a:rPr>
              <a:t>(other</a:t>
            </a:r>
            <a:r>
              <a:rPr sz="900" spc="3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than</a:t>
            </a:r>
            <a:r>
              <a:rPr sz="900" spc="2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Jack</a:t>
            </a:r>
            <a:r>
              <a:rPr sz="900" spc="2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Citizen)</a:t>
            </a:r>
            <a:r>
              <a:rPr sz="900" spc="229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2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resolution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appoint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another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person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his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her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place.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27708" y="7294047"/>
            <a:ext cx="6155690" cy="0"/>
          </a:xfrm>
          <a:custGeom>
            <a:avLst/>
            <a:gdLst/>
            <a:ahLst/>
            <a:cxnLst/>
            <a:rect l="l" t="t" r="r" b="b"/>
            <a:pathLst>
              <a:path w="6155690">
                <a:moveTo>
                  <a:pt x="0" y="0"/>
                </a:moveTo>
                <a:lnTo>
                  <a:pt x="6155089" y="0"/>
                </a:lnTo>
              </a:path>
            </a:pathLst>
          </a:custGeom>
          <a:ln w="19548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CITIZEN</a:t>
            </a:r>
            <a:r>
              <a:rPr spc="360" dirty="0"/>
              <a:t> </a:t>
            </a:r>
            <a:r>
              <a:rPr dirty="0"/>
              <a:t>FAMILY</a:t>
            </a:r>
            <a:r>
              <a:rPr spc="360" dirty="0"/>
              <a:t> </a:t>
            </a:r>
            <a:r>
              <a:rPr spc="-10" dirty="0"/>
              <a:t>CONSTITUTION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/>
              <a:t>PAGE</a:t>
            </a:r>
            <a:r>
              <a:rPr spc="-25" dirty="0"/>
              <a:t> </a:t>
            </a:r>
            <a:r>
              <a:rPr b="1" spc="-35" dirty="0">
                <a:latin typeface="Montserrat"/>
                <a:cs typeface="Montserrat"/>
              </a:rPr>
              <a:t>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9294" y="630428"/>
            <a:ext cx="18542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5" dirty="0">
                <a:latin typeface="Arial"/>
                <a:cs typeface="Arial"/>
              </a:rPr>
              <a:t>3.2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52855" y="618236"/>
            <a:ext cx="31146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External</a:t>
            </a:r>
            <a:r>
              <a:rPr sz="1000" b="1" spc="-6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Board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Members</a:t>
            </a:r>
            <a:r>
              <a:rPr sz="1000" b="1" spc="-4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and</a:t>
            </a:r>
            <a:r>
              <a:rPr sz="1000" b="1" spc="-4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Professional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Advisors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42611" y="926084"/>
            <a:ext cx="5743575" cy="126809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2270" marR="239395" indent="-361315">
              <a:lnSpc>
                <a:spcPts val="1030"/>
              </a:lnSpc>
              <a:spcBef>
                <a:spcPts val="185"/>
              </a:spcBef>
              <a:buAutoNum type="alphaLcParenBoth"/>
              <a:tabLst>
                <a:tab pos="382270" algn="l"/>
                <a:tab pos="382905" algn="l"/>
              </a:tabLst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consult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Paul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Smith,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John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Jones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Andrew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Martin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</a:t>
            </a:r>
            <a:r>
              <a:rPr sz="900" b="1" i="1" dirty="0">
                <a:latin typeface="Arial"/>
                <a:cs typeface="Arial"/>
              </a:rPr>
              <a:t>Advisors</a:t>
            </a:r>
            <a:r>
              <a:rPr sz="900" dirty="0">
                <a:latin typeface="Arial"/>
                <a:cs typeface="Arial"/>
              </a:rPr>
              <a:t>)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making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its </a:t>
            </a:r>
            <a:r>
              <a:rPr sz="900" spc="-10" dirty="0">
                <a:latin typeface="Arial"/>
                <a:cs typeface="Arial"/>
              </a:rPr>
              <a:t>decisions.</a:t>
            </a:r>
            <a:endParaRPr sz="900" dirty="0">
              <a:latin typeface="Arial"/>
              <a:cs typeface="Arial"/>
            </a:endParaRPr>
          </a:p>
          <a:p>
            <a:pPr marL="381635" marR="13335" indent="-369570">
              <a:lnSpc>
                <a:spcPct val="142200"/>
              </a:lnSpc>
              <a:spcBef>
                <a:spcPts val="820"/>
              </a:spcBef>
              <a:buAutoNum type="alphaLcParenBoth"/>
              <a:tabLst>
                <a:tab pos="381635" algn="l"/>
                <a:tab pos="382905" algn="l"/>
              </a:tabLst>
            </a:pPr>
            <a:r>
              <a:rPr sz="900" dirty="0">
                <a:latin typeface="Arial"/>
                <a:cs typeface="Arial"/>
              </a:rPr>
              <a:t>For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removal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doubt,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nominate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one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more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Advisors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Board members.</a:t>
            </a:r>
            <a:endParaRPr sz="900" dirty="0">
              <a:latin typeface="Arial"/>
              <a:cs typeface="Arial"/>
            </a:endParaRPr>
          </a:p>
          <a:p>
            <a:pPr marL="381635" marR="5080" indent="-360680">
              <a:lnSpc>
                <a:spcPct val="144500"/>
              </a:lnSpc>
              <a:spcBef>
                <a:spcPts val="620"/>
              </a:spcBef>
              <a:buAutoNum type="alphaLcParenBoth"/>
              <a:tabLst>
                <a:tab pos="381635" algn="l"/>
                <a:tab pos="382270" algn="l"/>
              </a:tabLst>
            </a:pPr>
            <a:r>
              <a:rPr sz="900" dirty="0">
                <a:latin typeface="Arial"/>
                <a:cs typeface="Arial"/>
              </a:rPr>
              <a:t>If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Advisors</a:t>
            </a:r>
            <a:r>
              <a:rPr sz="900" spc="1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practice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profession,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they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are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entitled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paid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fees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lang="en-AU" sz="9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work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done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them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their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firm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including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without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limitation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work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professional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nature.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9010" y="2316088"/>
            <a:ext cx="18542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5" dirty="0">
                <a:latin typeface="Arial"/>
                <a:cs typeface="Arial"/>
              </a:rPr>
              <a:t>3.3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52855" y="2303780"/>
            <a:ext cx="963294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Board</a:t>
            </a:r>
            <a:r>
              <a:rPr sz="1000" b="1" spc="-7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Meetings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1723" y="2545017"/>
            <a:ext cx="5743575" cy="1284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2745" marR="19685" indent="-360680">
              <a:lnSpc>
                <a:spcPct val="142200"/>
              </a:lnSpc>
              <a:spcBef>
                <a:spcPts val="95"/>
              </a:spcBef>
              <a:buAutoNum type="alphaLcParenBoth"/>
              <a:tabLst>
                <a:tab pos="372745" algn="l"/>
                <a:tab pos="373380" algn="l"/>
              </a:tabLst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meet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together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dispatch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business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adjourn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otherwise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regulate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its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meetings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thinks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fit.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Each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2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entitled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2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reasonable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notice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meetings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Board.</a:t>
            </a:r>
            <a:endParaRPr sz="900">
              <a:latin typeface="Arial"/>
              <a:cs typeface="Arial"/>
            </a:endParaRPr>
          </a:p>
          <a:p>
            <a:pPr marL="372745" marR="5080" indent="-360680">
              <a:lnSpc>
                <a:spcPct val="143700"/>
              </a:lnSpc>
              <a:spcBef>
                <a:spcPts val="635"/>
              </a:spcBef>
              <a:buAutoNum type="alphaLcParenBoth"/>
              <a:tabLst>
                <a:tab pos="372745" algn="l"/>
                <a:tab pos="373380" algn="l"/>
              </a:tabLst>
            </a:pPr>
            <a:r>
              <a:rPr sz="900" dirty="0">
                <a:latin typeface="Arial"/>
                <a:cs typeface="Arial"/>
              </a:rPr>
              <a:t>While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Jack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sole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member,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number</a:t>
            </a:r>
            <a:r>
              <a:rPr sz="900" spc="2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necessary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constitute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a</a:t>
            </a:r>
            <a:r>
              <a:rPr sz="900" dirty="0">
                <a:latin typeface="Arial"/>
                <a:cs typeface="Arial"/>
              </a:rPr>
              <a:t> quorum</a:t>
            </a:r>
            <a:r>
              <a:rPr sz="900" spc="2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2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2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stated</a:t>
            </a:r>
            <a:r>
              <a:rPr sz="900" spc="2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2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28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Constitution.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Otherwise,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number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whose </a:t>
            </a:r>
            <a:r>
              <a:rPr sz="900" dirty="0">
                <a:latin typeface="Arial"/>
                <a:cs typeface="Arial"/>
              </a:rPr>
              <a:t>presence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necessary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constitute</a:t>
            </a:r>
            <a:r>
              <a:rPr sz="900" spc="2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quorum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meeting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such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number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determined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by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and,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unless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so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determined,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two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(2)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members.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1201" y="3937508"/>
            <a:ext cx="18542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5" dirty="0">
                <a:latin typeface="Arial"/>
                <a:cs typeface="Arial"/>
              </a:rPr>
              <a:t>3.4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54126" y="3925316"/>
            <a:ext cx="137731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Chairman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of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the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Board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52347" y="4160456"/>
            <a:ext cx="5530215" cy="977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2110" marR="5080" indent="-360045">
              <a:lnSpc>
                <a:spcPct val="144400"/>
              </a:lnSpc>
              <a:spcBef>
                <a:spcPts val="95"/>
              </a:spcBef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elect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their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number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chairman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their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meetings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determine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period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which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hold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office.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AutoNum type="alphaLcParenBoth"/>
            </a:pPr>
            <a:endParaRPr sz="1050">
              <a:latin typeface="Arial"/>
              <a:cs typeface="Arial"/>
            </a:endParaRPr>
          </a:p>
          <a:p>
            <a:pPr marL="372110" indent="-360045">
              <a:lnSpc>
                <a:spcPct val="100000"/>
              </a:lnSpc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Where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meeting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held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and: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AutoNum type="alphaLcParenBoth"/>
            </a:pPr>
            <a:endParaRPr sz="850">
              <a:latin typeface="Arial"/>
              <a:cs typeface="Arial"/>
            </a:endParaRPr>
          </a:p>
          <a:p>
            <a:pPr marL="731520" lvl="1" indent="-361950">
              <a:lnSpc>
                <a:spcPct val="100000"/>
              </a:lnSpc>
              <a:buAutoNum type="romanLcParenBoth"/>
              <a:tabLst>
                <a:tab pos="731520" algn="l"/>
                <a:tab pos="732155" algn="l"/>
              </a:tabLst>
            </a:pPr>
            <a:r>
              <a:rPr sz="900" dirty="0">
                <a:latin typeface="Arial"/>
                <a:cs typeface="Arial"/>
              </a:rPr>
              <a:t>a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chairman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has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been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elected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provided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clause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3.4(a);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or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84934" y="5225427"/>
            <a:ext cx="15049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0" dirty="0">
                <a:latin typeface="Arial"/>
                <a:cs typeface="Arial"/>
              </a:rPr>
              <a:t>(ii)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71675" y="5166296"/>
            <a:ext cx="4935855" cy="619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44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chairman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present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within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ten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(10)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minutes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after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time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appointed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holding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the </a:t>
            </a:r>
            <a:r>
              <a:rPr sz="900" dirty="0">
                <a:latin typeface="Arial"/>
                <a:cs typeface="Arial"/>
              </a:rPr>
              <a:t>meeting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10" dirty="0">
                <a:latin typeface="Arial"/>
                <a:cs typeface="Arial"/>
              </a:rPr>
              <a:t> unwilling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act,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present must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elect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their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number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a</a:t>
            </a:r>
            <a:r>
              <a:rPr sz="900" dirty="0">
                <a:latin typeface="Arial"/>
                <a:cs typeface="Arial"/>
              </a:rPr>
              <a:t> chairman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meeting.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1201" y="5924804"/>
            <a:ext cx="18542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5" dirty="0">
                <a:latin typeface="Arial"/>
                <a:cs typeface="Arial"/>
              </a:rPr>
              <a:t>3.5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54126" y="5912612"/>
            <a:ext cx="151511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Resolutions</a:t>
            </a:r>
            <a:r>
              <a:rPr sz="1000" b="1" spc="-5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of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the</a:t>
            </a:r>
            <a:r>
              <a:rPr sz="1000" b="1" spc="-50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Board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52347" y="6220460"/>
            <a:ext cx="5636895" cy="20624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Arial"/>
                <a:cs typeface="Arial"/>
              </a:rPr>
              <a:t>Resolutions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require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majority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vote,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follows:</a:t>
            </a:r>
            <a:endParaRPr sz="900" dirty="0">
              <a:latin typeface="Arial"/>
              <a:cs typeface="Arial"/>
            </a:endParaRPr>
          </a:p>
          <a:p>
            <a:pPr marL="372110" marR="41275" indent="-360045">
              <a:lnSpc>
                <a:spcPct val="142200"/>
              </a:lnSpc>
              <a:spcBef>
                <a:spcPts val="685"/>
              </a:spcBef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5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more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entitled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vote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then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vote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less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than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80%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members </a:t>
            </a:r>
            <a:r>
              <a:rPr sz="900" dirty="0">
                <a:latin typeface="Arial"/>
                <a:cs typeface="Arial"/>
              </a:rPr>
              <a:t>entitled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vote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required;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AutoNum type="alphaLcParenBoth"/>
            </a:pPr>
            <a:endParaRPr sz="950" dirty="0">
              <a:latin typeface="Arial"/>
              <a:cs typeface="Arial"/>
            </a:endParaRPr>
          </a:p>
          <a:p>
            <a:pPr marL="372110" indent="-360045">
              <a:lnSpc>
                <a:spcPct val="100000"/>
              </a:lnSpc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4</a:t>
            </a:r>
            <a:r>
              <a:rPr sz="900" spc="1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1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entitled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vote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then</a:t>
            </a:r>
            <a:r>
              <a:rPr sz="900" spc="1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vote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less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than</a:t>
            </a:r>
            <a:r>
              <a:rPr sz="900" spc="1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75%</a:t>
            </a:r>
            <a:r>
              <a:rPr sz="900" spc="1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members</a:t>
            </a:r>
            <a:endParaRPr sz="900" dirty="0">
              <a:latin typeface="Arial"/>
              <a:cs typeface="Arial"/>
            </a:endParaRPr>
          </a:p>
          <a:p>
            <a:pPr marL="372110">
              <a:lnSpc>
                <a:spcPct val="100000"/>
              </a:lnSpc>
              <a:spcBef>
                <a:spcPts val="480"/>
              </a:spcBef>
            </a:pPr>
            <a:r>
              <a:rPr sz="900" dirty="0">
                <a:latin typeface="Arial"/>
                <a:cs typeface="Arial"/>
              </a:rPr>
              <a:t>entitled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vote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required;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 dirty="0">
              <a:latin typeface="Arial"/>
              <a:cs typeface="Arial"/>
            </a:endParaRPr>
          </a:p>
          <a:p>
            <a:pPr marL="372110" indent="-353695">
              <a:lnSpc>
                <a:spcPct val="100000"/>
              </a:lnSpc>
              <a:spcBef>
                <a:spcPts val="5"/>
              </a:spcBef>
              <a:buAutoNum type="alphaLcParenBoth" startAt="3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3</a:t>
            </a:r>
            <a:r>
              <a:rPr sz="900" spc="1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1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entitled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vote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then</a:t>
            </a:r>
            <a:r>
              <a:rPr sz="900" spc="1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vote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less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than</a:t>
            </a:r>
            <a:r>
              <a:rPr sz="900" spc="1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65%</a:t>
            </a:r>
            <a:r>
              <a:rPr sz="900" spc="1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members</a:t>
            </a:r>
            <a:endParaRPr sz="900" dirty="0">
              <a:latin typeface="Arial"/>
              <a:cs typeface="Arial"/>
            </a:endParaRPr>
          </a:p>
          <a:p>
            <a:pPr marL="372110">
              <a:lnSpc>
                <a:spcPct val="100000"/>
              </a:lnSpc>
              <a:spcBef>
                <a:spcPts val="480"/>
              </a:spcBef>
            </a:pPr>
            <a:r>
              <a:rPr sz="900" dirty="0">
                <a:latin typeface="Arial"/>
                <a:cs typeface="Arial"/>
              </a:rPr>
              <a:t>entitled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vote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required;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and</a:t>
            </a:r>
            <a:endParaRPr sz="900" dirty="0">
              <a:latin typeface="Arial"/>
              <a:cs typeface="Arial"/>
            </a:endParaRPr>
          </a:p>
          <a:p>
            <a:pPr marL="372110" marR="5080" indent="-360045">
              <a:lnSpc>
                <a:spcPct val="144400"/>
              </a:lnSpc>
              <a:spcBef>
                <a:spcPts val="600"/>
              </a:spcBef>
              <a:buAutoNum type="alphaLcParenBoth" startAt="4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2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less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entitled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vote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then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vote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less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than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100%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members </a:t>
            </a:r>
            <a:r>
              <a:rPr sz="900" dirty="0">
                <a:latin typeface="Arial"/>
                <a:cs typeface="Arial"/>
              </a:rPr>
              <a:t>entitled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vote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required.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11201" y="8421116"/>
            <a:ext cx="18542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5" dirty="0">
                <a:latin typeface="Arial"/>
                <a:cs typeface="Arial"/>
              </a:rPr>
              <a:t>3.6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54126" y="8408923"/>
            <a:ext cx="89789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0" dirty="0">
                <a:latin typeface="Arial"/>
                <a:cs typeface="Arial"/>
              </a:rPr>
              <a:t>Flying </a:t>
            </a:r>
            <a:r>
              <a:rPr sz="1000" b="1" spc="-10" dirty="0">
                <a:latin typeface="Arial"/>
                <a:cs typeface="Arial"/>
              </a:rPr>
              <a:t>Minutes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52355" y="8642032"/>
            <a:ext cx="5633720" cy="1289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2110" marR="5080" indent="-360045" algn="just">
              <a:lnSpc>
                <a:spcPct val="143700"/>
              </a:lnSpc>
              <a:spcBef>
                <a:spcPts val="95"/>
              </a:spcBef>
              <a:buAutoNum type="alphaLcParenBoth"/>
              <a:tabLst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A resolution in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writing of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which notice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has been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given to all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which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signed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all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entitled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vote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resolution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validand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effective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if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been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passed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a</a:t>
            </a:r>
            <a:r>
              <a:rPr sz="900" dirty="0">
                <a:latin typeface="Arial"/>
                <a:cs typeface="Arial"/>
              </a:rPr>
              <a:t> meeting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 duly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called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constituted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consist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several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documents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same </a:t>
            </a:r>
            <a:r>
              <a:rPr sz="900" dirty="0">
                <a:latin typeface="Arial"/>
                <a:cs typeface="Arial"/>
              </a:rPr>
              <a:t>form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each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signed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more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members.</a:t>
            </a:r>
            <a:endParaRPr sz="900">
              <a:latin typeface="Arial"/>
              <a:cs typeface="Arial"/>
            </a:endParaRPr>
          </a:p>
          <a:p>
            <a:pPr marL="372110" marR="11430" indent="-360045" algn="just">
              <a:lnSpc>
                <a:spcPct val="144400"/>
              </a:lnSpc>
              <a:spcBef>
                <a:spcPts val="625"/>
              </a:spcBef>
              <a:buAutoNum type="alphaLcParenBoth"/>
              <a:tabLst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Such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 resolution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shall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deemed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have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been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passed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day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which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document</a:t>
            </a:r>
            <a:r>
              <a:rPr sz="900" spc="1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1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if</a:t>
            </a:r>
            <a:r>
              <a:rPr sz="900" spc="15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more </a:t>
            </a:r>
            <a:r>
              <a:rPr sz="900" dirty="0">
                <a:latin typeface="Arial"/>
                <a:cs typeface="Arial"/>
              </a:rPr>
              <a:t>than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one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last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them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time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which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last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ofthem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was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last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signed.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CITIZEN</a:t>
            </a:r>
            <a:r>
              <a:rPr spc="360" dirty="0"/>
              <a:t> </a:t>
            </a:r>
            <a:r>
              <a:rPr dirty="0"/>
              <a:t>FAMILY</a:t>
            </a:r>
            <a:r>
              <a:rPr spc="360" dirty="0"/>
              <a:t> </a:t>
            </a:r>
            <a:r>
              <a:rPr spc="-10" dirty="0"/>
              <a:t>CONSTITUTION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/>
              <a:t>PAGE</a:t>
            </a:r>
            <a:r>
              <a:rPr spc="-25" dirty="0"/>
              <a:t> </a:t>
            </a:r>
            <a:r>
              <a:rPr b="1" spc="-35" dirty="0">
                <a:latin typeface="Montserrat"/>
                <a:cs typeface="Montserrat"/>
              </a:rPr>
              <a:t>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5965" y="852932"/>
            <a:ext cx="153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4.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8204" y="852932"/>
            <a:ext cx="14954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GENERAL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MEETING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5965" y="1328419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4.1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8240" y="1328419"/>
            <a:ext cx="155384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Calling</a:t>
            </a:r>
            <a:r>
              <a:rPr sz="1000" b="1" spc="-5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a</a:t>
            </a:r>
            <a:r>
              <a:rPr sz="1000" b="1" spc="-5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General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Meeting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8889" y="1583257"/>
            <a:ext cx="5666740" cy="415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22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A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</a:t>
            </a:r>
            <a:r>
              <a:rPr sz="900" b="1" i="1" dirty="0">
                <a:latin typeface="Arial"/>
                <a:cs typeface="Arial"/>
              </a:rPr>
              <a:t>Calling</a:t>
            </a:r>
            <a:r>
              <a:rPr sz="900" b="1" i="1" spc="40" dirty="0">
                <a:latin typeface="Arial"/>
                <a:cs typeface="Arial"/>
              </a:rPr>
              <a:t> </a:t>
            </a:r>
            <a:r>
              <a:rPr sz="900" b="1" i="1" dirty="0">
                <a:latin typeface="Arial"/>
                <a:cs typeface="Arial"/>
              </a:rPr>
              <a:t>Member</a:t>
            </a:r>
            <a:r>
              <a:rPr sz="900" dirty="0">
                <a:latin typeface="Arial"/>
                <a:cs typeface="Arial"/>
              </a:rPr>
              <a:t>)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once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twelve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(12)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month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period,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call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general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meeting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the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Members.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5965" y="2114804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4.2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78240" y="2114804"/>
            <a:ext cx="127571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0" dirty="0">
                <a:latin typeface="Arial"/>
                <a:cs typeface="Arial"/>
              </a:rPr>
              <a:t>Notice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Requirements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78889" y="2366593"/>
            <a:ext cx="5667375" cy="415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>
              <a:lnSpc>
                <a:spcPct val="1422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Calling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comply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notice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requirements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out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Constitution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when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calling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a</a:t>
            </a:r>
            <a:r>
              <a:rPr sz="900" dirty="0">
                <a:latin typeface="Arial"/>
                <a:cs typeface="Arial"/>
              </a:rPr>
              <a:t> general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meeting.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5965" y="3050540"/>
            <a:ext cx="153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5.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78204" y="3050540"/>
            <a:ext cx="19926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DISTRIBUTION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OF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INCOME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35965" y="3526028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5.1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78240" y="3526028"/>
            <a:ext cx="15563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0" dirty="0">
                <a:latin typeface="Arial"/>
                <a:cs typeface="Arial"/>
              </a:rPr>
              <a:t>Discretionary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Distribution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78889" y="3774690"/>
            <a:ext cx="5692775" cy="10788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2384" indent="-635">
              <a:lnSpc>
                <a:spcPct val="1445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Subject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27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clauses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5.2,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5.3</a:t>
            </a:r>
            <a:r>
              <a:rPr sz="900" spc="2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</a:t>
            </a:r>
            <a:r>
              <a:rPr sz="900" spc="2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5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.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4</a:t>
            </a:r>
            <a:r>
              <a:rPr sz="900" spc="2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2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terms</a:t>
            </a:r>
            <a:r>
              <a:rPr sz="900" spc="2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2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Deeds,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will at</a:t>
            </a:r>
            <a:r>
              <a:rPr sz="900" spc="1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its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discretion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in </a:t>
            </a:r>
            <a:r>
              <a:rPr sz="900" dirty="0">
                <a:latin typeface="Arial"/>
                <a:cs typeface="Arial"/>
              </a:rPr>
              <a:t>each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financial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year:</a:t>
            </a:r>
            <a:endParaRPr sz="900">
              <a:latin typeface="Arial"/>
              <a:cs typeface="Arial"/>
            </a:endParaRPr>
          </a:p>
          <a:p>
            <a:pPr marL="371475" marR="5080" indent="-359410">
              <a:lnSpc>
                <a:spcPct val="143300"/>
              </a:lnSpc>
              <a:spcBef>
                <a:spcPts val="530"/>
              </a:spcBef>
              <a:tabLst>
                <a:tab pos="371475" algn="l"/>
              </a:tabLst>
            </a:pPr>
            <a:r>
              <a:rPr sz="900" spc="-25" dirty="0">
                <a:latin typeface="Arial"/>
                <a:cs typeface="Arial"/>
              </a:rPr>
              <a:t>(a)</a:t>
            </a:r>
            <a:r>
              <a:rPr sz="900" dirty="0">
                <a:latin typeface="Arial"/>
                <a:cs typeface="Arial"/>
              </a:rPr>
              <a:t>	hold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Income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which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available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distribution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upon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pay,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apply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aside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same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part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parts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thereof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benefit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Nominated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Charities </a:t>
            </a:r>
            <a:r>
              <a:rPr sz="900" dirty="0">
                <a:latin typeface="Arial"/>
                <a:cs typeface="Arial"/>
              </a:rPr>
              <a:t>(</a:t>
            </a:r>
            <a:r>
              <a:rPr sz="900" b="1" i="1" dirty="0">
                <a:latin typeface="Arial"/>
                <a:cs typeface="Arial"/>
              </a:rPr>
              <a:t>Income</a:t>
            </a:r>
            <a:r>
              <a:rPr sz="900" b="1" i="1" spc="10" dirty="0">
                <a:latin typeface="Arial"/>
                <a:cs typeface="Arial"/>
              </a:rPr>
              <a:t> </a:t>
            </a:r>
            <a:r>
              <a:rPr sz="900" b="1" i="1" spc="-10" dirty="0">
                <a:latin typeface="Arial"/>
                <a:cs typeface="Arial"/>
              </a:rPr>
              <a:t>Beneficiaries</a:t>
            </a:r>
            <a:r>
              <a:rPr sz="900" spc="-10" dirty="0">
                <a:latin typeface="Arial"/>
                <a:cs typeface="Arial"/>
              </a:rPr>
              <a:t>);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or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78889" y="4976876"/>
            <a:ext cx="3626485" cy="51435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371475" algn="l"/>
              </a:tabLst>
            </a:pPr>
            <a:r>
              <a:rPr sz="900" spc="-25" dirty="0">
                <a:latin typeface="Arial"/>
                <a:cs typeface="Arial"/>
              </a:rPr>
              <a:t>(b)</a:t>
            </a:r>
            <a:r>
              <a:rPr sz="900" dirty="0">
                <a:latin typeface="Arial"/>
                <a:cs typeface="Arial"/>
              </a:rPr>
              <a:t>	resolve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accumulate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whole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part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 </a:t>
            </a:r>
            <a:r>
              <a:rPr sz="900" spc="-10" dirty="0">
                <a:latin typeface="Arial"/>
                <a:cs typeface="Arial"/>
              </a:rPr>
              <a:t>Income.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b="1" spc="-10" dirty="0">
                <a:latin typeface="Arial"/>
                <a:cs typeface="Arial"/>
              </a:rPr>
              <a:t>Limitations</a:t>
            </a:r>
            <a:r>
              <a:rPr sz="1000" b="1" spc="-7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on</a:t>
            </a:r>
            <a:r>
              <a:rPr sz="1000" b="1" spc="-5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Discretion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–</a:t>
            </a:r>
            <a:r>
              <a:rPr sz="1000" b="1" spc="-4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Nominated</a:t>
            </a:r>
            <a:r>
              <a:rPr sz="1000" b="1" spc="-3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Charities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5965" y="5312156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5.2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35965" y="6488623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5.3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5965" y="7271953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5.4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78255" y="5545265"/>
            <a:ext cx="5666105" cy="8140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37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In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each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financial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year,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Trustee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pay,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apply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set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aside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minimum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ten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(10)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percent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Income </a:t>
            </a:r>
            <a:r>
              <a:rPr sz="900" dirty="0">
                <a:latin typeface="Arial"/>
                <a:cs typeface="Arial"/>
              </a:rPr>
              <a:t>which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available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distribution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benefit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Nominated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Charities,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subject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condition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the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pay,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apply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set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aside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more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than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ten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(10)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percent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Income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which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available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for </a:t>
            </a:r>
            <a:r>
              <a:rPr sz="900" dirty="0">
                <a:latin typeface="Arial"/>
                <a:cs typeface="Arial"/>
              </a:rPr>
              <a:t>distribution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particular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Nominated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Charity.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78889" y="6488684"/>
            <a:ext cx="397256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Limitations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on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Discretion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–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Eligible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Members</a:t>
            </a:r>
            <a:r>
              <a:rPr sz="1000" b="1" spc="-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of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the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Citizen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Family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78889" y="6726873"/>
            <a:ext cx="5663565" cy="415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22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In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each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financial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year,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pay,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apply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set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aside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up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thirty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(30)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percent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ofthe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Income </a:t>
            </a:r>
            <a:r>
              <a:rPr sz="900" dirty="0">
                <a:latin typeface="Arial"/>
                <a:cs typeface="Arial"/>
              </a:rPr>
              <a:t>which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available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distribution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benefit</a:t>
            </a:r>
            <a:r>
              <a:rPr sz="900" spc="2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their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associated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entities.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78889" y="7270636"/>
            <a:ext cx="206438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10" dirty="0">
                <a:latin typeface="Arial"/>
                <a:cs typeface="Arial"/>
              </a:rPr>
              <a:t>Prerequisites</a:t>
            </a:r>
            <a:r>
              <a:rPr sz="900" b="1" spc="-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for income</a:t>
            </a:r>
            <a:r>
              <a:rPr sz="900" b="1" spc="-5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entitlements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77797" y="7517320"/>
            <a:ext cx="5678805" cy="2392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2745" marR="12700" indent="-360680" algn="just">
              <a:lnSpc>
                <a:spcPct val="143700"/>
              </a:lnSpc>
              <a:spcBef>
                <a:spcPts val="95"/>
              </a:spcBef>
              <a:buAutoNum type="alphaLcParenBoth"/>
              <a:tabLst>
                <a:tab pos="373380" algn="l"/>
              </a:tabLst>
            </a:pPr>
            <a:r>
              <a:rPr sz="900" dirty="0">
                <a:latin typeface="Arial"/>
                <a:cs typeface="Arial"/>
              </a:rPr>
              <a:t>Before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are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receive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income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entitlements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they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satisfy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they </a:t>
            </a:r>
            <a:r>
              <a:rPr sz="900" dirty="0">
                <a:latin typeface="Arial"/>
                <a:cs typeface="Arial"/>
              </a:rPr>
              <a:t>are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either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gainfully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employed,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undertaking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some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form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tertiary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education,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are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raising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minor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children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or </a:t>
            </a:r>
            <a:r>
              <a:rPr sz="900" dirty="0">
                <a:latin typeface="Arial"/>
                <a:cs typeface="Arial"/>
              </a:rPr>
              <a:t>have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some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other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reasonable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excuse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working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attending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further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education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considered </a:t>
            </a:r>
            <a:r>
              <a:rPr sz="900" dirty="0">
                <a:latin typeface="Arial"/>
                <a:cs typeface="Arial"/>
              </a:rPr>
              <a:t>at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discretion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trustee.</a:t>
            </a:r>
            <a:endParaRPr sz="900">
              <a:latin typeface="Arial"/>
              <a:cs typeface="Arial"/>
            </a:endParaRPr>
          </a:p>
          <a:p>
            <a:pPr marL="372745" marR="5080" indent="-360680" algn="just">
              <a:lnSpc>
                <a:spcPct val="143900"/>
              </a:lnSpc>
              <a:spcBef>
                <a:spcPts val="5"/>
              </a:spcBef>
              <a:buAutoNum type="alphaLcParenBoth"/>
              <a:tabLst>
                <a:tab pos="373380" algn="l"/>
              </a:tabLst>
            </a:pPr>
            <a:r>
              <a:rPr sz="900" dirty="0">
                <a:latin typeface="Arial"/>
                <a:cs typeface="Arial"/>
              </a:rPr>
              <a:t>If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chooses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work,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attend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furthering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their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education,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otherwise </a:t>
            </a:r>
            <a:r>
              <a:rPr sz="900" dirty="0">
                <a:latin typeface="Arial"/>
                <a:cs typeface="Arial"/>
              </a:rPr>
              <a:t>raising</a:t>
            </a:r>
            <a:r>
              <a:rPr sz="900" spc="1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minor</a:t>
            </a:r>
            <a:r>
              <a:rPr sz="900" spc="1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children</a:t>
            </a:r>
            <a:r>
              <a:rPr sz="900" spc="1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1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otherwise</a:t>
            </a:r>
            <a:r>
              <a:rPr sz="900" spc="1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has</a:t>
            </a:r>
            <a:r>
              <a:rPr sz="900" spc="1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reasonable</a:t>
            </a:r>
            <a:r>
              <a:rPr sz="900" spc="1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excuse</a:t>
            </a:r>
            <a:r>
              <a:rPr sz="900" spc="1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1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1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working</a:t>
            </a:r>
            <a:r>
              <a:rPr sz="900" spc="1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1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attending</a:t>
            </a:r>
            <a:r>
              <a:rPr sz="900" spc="1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6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further </a:t>
            </a:r>
            <a:r>
              <a:rPr sz="900" dirty="0">
                <a:latin typeface="Arial"/>
                <a:cs typeface="Arial"/>
              </a:rPr>
              <a:t>education,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such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mental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physical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illness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caring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mental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physical </a:t>
            </a:r>
            <a:r>
              <a:rPr sz="900" dirty="0">
                <a:latin typeface="Arial"/>
                <a:cs typeface="Arial"/>
              </a:rPr>
              <a:t>illness,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shall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receive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distributions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income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until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such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time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they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can </a:t>
            </a:r>
            <a:r>
              <a:rPr sz="900" dirty="0">
                <a:latin typeface="Arial"/>
                <a:cs typeface="Arial"/>
              </a:rPr>
              <a:t>satisfy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they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satisfy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prerequisites</a:t>
            </a:r>
            <a:endParaRPr sz="900">
              <a:latin typeface="Arial"/>
              <a:cs typeface="Arial"/>
            </a:endParaRPr>
          </a:p>
          <a:p>
            <a:pPr marL="372745" marR="198755" indent="-354965">
              <a:lnSpc>
                <a:spcPct val="143300"/>
              </a:lnSpc>
              <a:spcBef>
                <a:spcPts val="15"/>
              </a:spcBef>
              <a:buAutoNum type="alphaLcParenBoth"/>
              <a:tabLst>
                <a:tab pos="372745" algn="l"/>
                <a:tab pos="373380" algn="l"/>
              </a:tabLst>
            </a:pPr>
            <a:r>
              <a:rPr sz="900" dirty="0">
                <a:latin typeface="Arial"/>
                <a:cs typeface="Arial"/>
              </a:rPr>
              <a:t>In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event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there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unforeseen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event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which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would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otherwise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preclude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 </a:t>
            </a:r>
            <a:r>
              <a:rPr sz="900" dirty="0">
                <a:latin typeface="Arial"/>
                <a:cs typeface="Arial"/>
              </a:rPr>
              <a:t>from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receiving</a:t>
            </a:r>
            <a:r>
              <a:rPr sz="900" spc="3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income</a:t>
            </a:r>
            <a:r>
              <a:rPr sz="900" spc="3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entitlements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then</a:t>
            </a:r>
            <a:r>
              <a:rPr sz="900" spc="2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2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use</a:t>
            </a:r>
            <a:r>
              <a:rPr sz="900" spc="2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their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discretion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determine </a:t>
            </a:r>
            <a:r>
              <a:rPr sz="900" dirty="0">
                <a:latin typeface="Arial"/>
                <a:cs typeface="Arial"/>
              </a:rPr>
              <a:t>whether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are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receive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income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entitlements.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53108" y="1197897"/>
            <a:ext cx="6155690" cy="0"/>
          </a:xfrm>
          <a:custGeom>
            <a:avLst/>
            <a:gdLst/>
            <a:ahLst/>
            <a:cxnLst/>
            <a:rect l="l" t="t" r="r" b="b"/>
            <a:pathLst>
              <a:path w="6155690">
                <a:moveTo>
                  <a:pt x="0" y="0"/>
                </a:moveTo>
                <a:lnTo>
                  <a:pt x="6155089" y="0"/>
                </a:lnTo>
              </a:path>
            </a:pathLst>
          </a:custGeom>
          <a:ln w="19548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53108" y="3393261"/>
            <a:ext cx="6155690" cy="0"/>
          </a:xfrm>
          <a:custGeom>
            <a:avLst/>
            <a:gdLst/>
            <a:ahLst/>
            <a:cxnLst/>
            <a:rect l="l" t="t" r="r" b="b"/>
            <a:pathLst>
              <a:path w="6155690">
                <a:moveTo>
                  <a:pt x="0" y="0"/>
                </a:moveTo>
                <a:lnTo>
                  <a:pt x="6155089" y="0"/>
                </a:lnTo>
              </a:path>
            </a:pathLst>
          </a:custGeom>
          <a:ln w="19548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CITIZEN</a:t>
            </a:r>
            <a:r>
              <a:rPr spc="360" dirty="0"/>
              <a:t> </a:t>
            </a:r>
            <a:r>
              <a:rPr dirty="0"/>
              <a:t>FAMILY</a:t>
            </a:r>
            <a:r>
              <a:rPr spc="360" dirty="0"/>
              <a:t> </a:t>
            </a:r>
            <a:r>
              <a:rPr spc="-10" dirty="0"/>
              <a:t>CONSTITUTION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/>
              <a:t>PAGE</a:t>
            </a:r>
            <a:r>
              <a:rPr spc="-25" dirty="0"/>
              <a:t> </a:t>
            </a:r>
            <a:r>
              <a:rPr b="1" spc="-35" dirty="0">
                <a:latin typeface="Montserrat"/>
                <a:cs typeface="Montserrat"/>
              </a:rPr>
              <a:t>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5965" y="618236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5.5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8889" y="630428"/>
            <a:ext cx="78232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10" dirty="0">
                <a:latin typeface="Arial"/>
                <a:cs typeface="Arial"/>
              </a:rPr>
              <a:t>Accumulation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78889" y="863813"/>
            <a:ext cx="5665470" cy="662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45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Any</a:t>
            </a:r>
            <a:r>
              <a:rPr sz="900" spc="1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determination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accumulate</a:t>
            </a:r>
            <a:r>
              <a:rPr sz="900" spc="1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Income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shall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</a:t>
            </a:r>
            <a:r>
              <a:rPr sz="900" spc="1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conditional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law</a:t>
            </a:r>
            <a:r>
              <a:rPr sz="900" spc="1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force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1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relation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9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this </a:t>
            </a:r>
            <a:r>
              <a:rPr sz="900" dirty="0">
                <a:latin typeface="Arial"/>
                <a:cs typeface="Arial"/>
              </a:rPr>
              <a:t>Constitution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giving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effect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determination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end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relevant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financial</a:t>
            </a:r>
            <a:r>
              <a:rPr sz="900" spc="-10" dirty="0">
                <a:latin typeface="Arial"/>
                <a:cs typeface="Arial"/>
              </a:rPr>
              <a:t> year.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900" b="1" spc="-25" dirty="0">
                <a:latin typeface="Arial"/>
                <a:cs typeface="Arial"/>
              </a:rPr>
              <a:t>Tax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5965" y="1349755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5.6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9067" y="1582457"/>
            <a:ext cx="5673725" cy="1683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1475" marR="5080" indent="-359410" algn="just">
              <a:lnSpc>
                <a:spcPct val="144000"/>
              </a:lnSpc>
              <a:spcBef>
                <a:spcPts val="95"/>
              </a:spcBef>
              <a:buAutoNum type="alphaLcParenBoth"/>
              <a:tabLst>
                <a:tab pos="372110" algn="l"/>
              </a:tabLst>
            </a:pPr>
            <a:r>
              <a:rPr sz="900" dirty="0">
                <a:latin typeface="Arial"/>
                <a:cs typeface="Arial"/>
              </a:rPr>
              <a:t>Where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required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law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pay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Tax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respect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Income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allocated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distributed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 </a:t>
            </a:r>
            <a:r>
              <a:rPr sz="900" dirty="0">
                <a:latin typeface="Arial"/>
                <a:cs typeface="Arial"/>
              </a:rPr>
              <a:t>Income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Beneficiary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monies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held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Income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Beneficiary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pursuant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the </a:t>
            </a:r>
            <a:r>
              <a:rPr sz="900" dirty="0">
                <a:latin typeface="Arial"/>
                <a:cs typeface="Arial"/>
              </a:rPr>
              <a:t>provisions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Deed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and/or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-10" dirty="0">
                <a:latin typeface="Arial"/>
                <a:cs typeface="Arial"/>
              </a:rPr>
              <a:t> Constitution,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pay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Tax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out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-10" dirty="0">
                <a:latin typeface="Arial"/>
                <a:cs typeface="Arial"/>
              </a:rPr>
              <a:t> Income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2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which</a:t>
            </a:r>
            <a:r>
              <a:rPr sz="900" spc="2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Income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Beneficiary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presently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entitled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deduct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same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out</a:t>
            </a:r>
            <a:r>
              <a:rPr sz="900" spc="2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monies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which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may </a:t>
            </a:r>
            <a:r>
              <a:rPr sz="900" dirty="0">
                <a:latin typeface="Arial"/>
                <a:cs typeface="Arial"/>
              </a:rPr>
              <a:t>then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thereafter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come into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 hands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 Trustee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over which the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control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10" dirty="0">
                <a:latin typeface="Arial"/>
                <a:cs typeface="Arial"/>
              </a:rPr>
              <a:t> which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Income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Beneficiary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 becomes</a:t>
            </a:r>
            <a:r>
              <a:rPr sz="900" spc="-10" dirty="0">
                <a:latin typeface="Arial"/>
                <a:cs typeface="Arial"/>
              </a:rPr>
              <a:t> entitled.</a:t>
            </a:r>
            <a:endParaRPr sz="900">
              <a:latin typeface="Arial"/>
              <a:cs typeface="Arial"/>
            </a:endParaRPr>
          </a:p>
          <a:p>
            <a:pPr marL="371475" marR="44450" indent="-359410" algn="just">
              <a:lnSpc>
                <a:spcPct val="144400"/>
              </a:lnSpc>
              <a:spcBef>
                <a:spcPts val="600"/>
              </a:spcBef>
              <a:buAutoNum type="alphaLcParenBoth"/>
              <a:tabLst>
                <a:tab pos="372110" algn="l"/>
              </a:tabLst>
            </a:pPr>
            <a:r>
              <a:rPr sz="900" dirty="0">
                <a:latin typeface="Arial"/>
                <a:cs typeface="Arial"/>
              </a:rPr>
              <a:t>Where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Trustee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liable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pay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Tax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accumulation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Income,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pay 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same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out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such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Income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from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Capital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decide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its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absolute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discretion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Board.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5965" y="3443732"/>
            <a:ext cx="153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6.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78204" y="3443732"/>
            <a:ext cx="20434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DISTRIBUTION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OF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CAPITAL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5965" y="4044188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6.1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5965" y="4784888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6.2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5965" y="6698984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6.3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78255" y="4056380"/>
            <a:ext cx="117729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10" dirty="0">
                <a:latin typeface="Arial"/>
                <a:cs typeface="Arial"/>
              </a:rPr>
              <a:t>Entitlement</a:t>
            </a:r>
            <a:r>
              <a:rPr sz="900" b="1" spc="-7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to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Capital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78889" y="4276281"/>
            <a:ext cx="5666105" cy="3874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44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Contrary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resolution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Trustee,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prior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Termination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Date,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</a:t>
            </a:r>
            <a:r>
              <a:rPr lang="en-AU" sz="900" spc="3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has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absolute </a:t>
            </a:r>
            <a:r>
              <a:rPr sz="900" dirty="0">
                <a:latin typeface="Arial"/>
                <a:cs typeface="Arial"/>
              </a:rPr>
              <a:t>entitlement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all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part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Capital.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78889" y="4797044"/>
            <a:ext cx="46990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10" dirty="0">
                <a:latin typeface="Arial"/>
                <a:cs typeface="Arial"/>
              </a:rPr>
              <a:t>Lending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78889" y="5017820"/>
            <a:ext cx="5666740" cy="16033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38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Subject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clause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7,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each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financial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year,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lend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up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total</a:t>
            </a:r>
            <a:r>
              <a:rPr sz="900" spc="2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thirty</a:t>
            </a:r>
            <a:r>
              <a:rPr sz="900" spc="20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(30) </a:t>
            </a:r>
            <a:r>
              <a:rPr sz="900" dirty="0">
                <a:latin typeface="Arial"/>
                <a:cs typeface="Arial"/>
              </a:rPr>
              <a:t>percent</a:t>
            </a:r>
            <a:r>
              <a:rPr sz="900" spc="2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29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2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Capital</a:t>
            </a:r>
            <a:r>
              <a:rPr sz="900" spc="2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2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2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229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otherwise</a:t>
            </a:r>
            <a:r>
              <a:rPr sz="900" spc="2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allocated</a:t>
            </a:r>
            <a:r>
              <a:rPr sz="900" spc="2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under</a:t>
            </a:r>
            <a:r>
              <a:rPr sz="900" spc="2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theTrust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Deeds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Constitution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a</a:t>
            </a:r>
            <a:r>
              <a:rPr sz="900" dirty="0">
                <a:latin typeface="Arial"/>
                <a:cs typeface="Arial"/>
              </a:rPr>
              <a:t> maximum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five</a:t>
            </a:r>
            <a:r>
              <a:rPr sz="900" spc="1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hundred</a:t>
            </a:r>
            <a:r>
              <a:rPr sz="900" spc="1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thousand</a:t>
            </a:r>
            <a:r>
              <a:rPr sz="900" spc="1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dollars</a:t>
            </a:r>
            <a:r>
              <a:rPr sz="900" spc="1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($500,000.00)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each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child.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amount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shall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adjusted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for </a:t>
            </a:r>
            <a:r>
              <a:rPr sz="900" dirty="0">
                <a:latin typeface="Arial"/>
                <a:cs typeface="Arial"/>
              </a:rPr>
              <a:t>inflation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from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date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Constitution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date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proposed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loan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according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movement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the </a:t>
            </a:r>
            <a:r>
              <a:rPr sz="900" dirty="0">
                <a:latin typeface="Arial"/>
                <a:cs typeface="Arial"/>
              </a:rPr>
              <a:t>CPI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between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those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two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dates.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CPI</a:t>
            </a:r>
            <a:r>
              <a:rPr sz="900" i="1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purposes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Constitution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means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Consumer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Price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Index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All </a:t>
            </a:r>
            <a:r>
              <a:rPr sz="900" dirty="0">
                <a:latin typeface="Arial"/>
                <a:cs typeface="Arial"/>
              </a:rPr>
              <a:t>Groups,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Weighted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Average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Eight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Capital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Cities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Australia.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If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CPI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longer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date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the </a:t>
            </a:r>
            <a:r>
              <a:rPr sz="900" dirty="0">
                <a:latin typeface="Arial"/>
                <a:cs typeface="Arial"/>
              </a:rPr>
              <a:t>proposed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loan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another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index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then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current,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compare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indices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date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2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this </a:t>
            </a:r>
            <a:r>
              <a:rPr sz="900" dirty="0">
                <a:latin typeface="Arial"/>
                <a:cs typeface="Arial"/>
              </a:rPr>
              <a:t>Constitution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date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proposed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loan</a:t>
            </a:r>
            <a:r>
              <a:rPr sz="900" spc="3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adjust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amount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lent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to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78889" y="6654025"/>
            <a:ext cx="126111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Arial"/>
                <a:cs typeface="Arial"/>
              </a:rPr>
              <a:t>take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account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inflation.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78889" y="6908393"/>
            <a:ext cx="5649595" cy="6419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10" dirty="0">
                <a:latin typeface="Arial"/>
                <a:cs typeface="Arial"/>
              </a:rPr>
              <a:t>Lending</a:t>
            </a:r>
            <a:r>
              <a:rPr sz="900" b="1" spc="-3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to</a:t>
            </a:r>
            <a:r>
              <a:rPr sz="900" b="1" spc="-35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Testamentary</a:t>
            </a:r>
            <a:r>
              <a:rPr sz="900" b="1" spc="-30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Trusts</a:t>
            </a:r>
            <a:endParaRPr sz="900">
              <a:latin typeface="Arial"/>
              <a:cs typeface="Arial"/>
            </a:endParaRPr>
          </a:p>
          <a:p>
            <a:pPr marL="12700" marR="5080">
              <a:lnSpc>
                <a:spcPct val="142200"/>
              </a:lnSpc>
              <a:spcBef>
                <a:spcPts val="685"/>
              </a:spcBef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Board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its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discretion,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instead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lending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Capital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Members,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lend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Capital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the </a:t>
            </a:r>
            <a:r>
              <a:rPr sz="900" dirty="0">
                <a:latin typeface="Arial"/>
                <a:cs typeface="Arial"/>
              </a:rPr>
              <a:t>trustee(s)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testamentary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which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income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capital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beneficiary.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5330" y="7634732"/>
            <a:ext cx="153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7.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79550" y="7634732"/>
            <a:ext cx="40252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LENDING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TO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ELIGIBLE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MEMBERS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OF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CITIZEN</a:t>
            </a:r>
            <a:r>
              <a:rPr sz="1200" b="1" spc="-10" dirty="0">
                <a:latin typeface="Arial"/>
                <a:cs typeface="Arial"/>
              </a:rPr>
              <a:t> FAMILY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35965" y="8110220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7.1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78880" y="8110220"/>
            <a:ext cx="124460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Application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for</a:t>
            </a:r>
            <a:r>
              <a:rPr sz="1000" b="1" spc="-35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Loan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78889" y="8418068"/>
            <a:ext cx="491807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Arial"/>
                <a:cs typeface="Arial"/>
              </a:rPr>
              <a:t>A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</a:t>
            </a:r>
            <a:r>
              <a:rPr sz="900" b="1" i="1" dirty="0">
                <a:latin typeface="Arial"/>
                <a:cs typeface="Arial"/>
              </a:rPr>
              <a:t>Borrower</a:t>
            </a:r>
            <a:r>
              <a:rPr sz="900" dirty="0">
                <a:latin typeface="Arial"/>
                <a:cs typeface="Arial"/>
              </a:rPr>
              <a:t>)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apply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borrow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money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from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Capital.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35965" y="8698484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7.2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78880" y="8698484"/>
            <a:ext cx="852169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dirty="0">
                <a:latin typeface="Arial"/>
                <a:cs typeface="Arial"/>
              </a:rPr>
              <a:t>Grant</a:t>
            </a:r>
            <a:r>
              <a:rPr sz="1000" b="1" spc="-6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of</a:t>
            </a:r>
            <a:r>
              <a:rPr sz="1000" b="1" spc="-50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Loan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78889" y="9003284"/>
            <a:ext cx="524510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its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absolute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discretion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grant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loan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Borrower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terms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set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out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clause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7.4.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53108" y="3786914"/>
            <a:ext cx="6155690" cy="0"/>
          </a:xfrm>
          <a:custGeom>
            <a:avLst/>
            <a:gdLst/>
            <a:ahLst/>
            <a:cxnLst/>
            <a:rect l="l" t="t" r="r" b="b"/>
            <a:pathLst>
              <a:path w="6155690">
                <a:moveTo>
                  <a:pt x="0" y="0"/>
                </a:moveTo>
                <a:lnTo>
                  <a:pt x="6155089" y="0"/>
                </a:lnTo>
              </a:path>
            </a:pathLst>
          </a:custGeom>
          <a:ln w="19548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53108" y="7977759"/>
            <a:ext cx="6155690" cy="0"/>
          </a:xfrm>
          <a:custGeom>
            <a:avLst/>
            <a:gdLst/>
            <a:ahLst/>
            <a:cxnLst/>
            <a:rect l="l" t="t" r="r" b="b"/>
            <a:pathLst>
              <a:path w="6155690">
                <a:moveTo>
                  <a:pt x="0" y="0"/>
                </a:moveTo>
                <a:lnTo>
                  <a:pt x="6155089" y="0"/>
                </a:lnTo>
              </a:path>
            </a:pathLst>
          </a:custGeom>
          <a:ln w="19548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CITIZEN</a:t>
            </a:r>
            <a:r>
              <a:rPr spc="360" dirty="0"/>
              <a:t> </a:t>
            </a:r>
            <a:r>
              <a:rPr dirty="0"/>
              <a:t>FAMILY</a:t>
            </a:r>
            <a:r>
              <a:rPr spc="360" dirty="0"/>
              <a:t> </a:t>
            </a:r>
            <a:r>
              <a:rPr spc="-10" dirty="0"/>
              <a:t>CONSTITUTION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/>
              <a:t>PAGE</a:t>
            </a:r>
            <a:r>
              <a:rPr spc="-25" dirty="0"/>
              <a:t> </a:t>
            </a:r>
            <a:r>
              <a:rPr b="1" spc="-35" dirty="0">
                <a:latin typeface="Montserrat"/>
                <a:cs typeface="Montserrat"/>
              </a:rPr>
              <a:t>5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5965" y="618236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7.3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5965" y="1989799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7.4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78889" y="618236"/>
            <a:ext cx="93535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0" dirty="0">
                <a:latin typeface="Arial"/>
                <a:cs typeface="Arial"/>
              </a:rPr>
              <a:t>Maximum</a:t>
            </a:r>
            <a:r>
              <a:rPr sz="1000" b="1" spc="-45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Lend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8889" y="854138"/>
            <a:ext cx="5665470" cy="10121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39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A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Borrower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any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time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owe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more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than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five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hundred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thousand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dollars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($500,000.00) </a:t>
            </a:r>
            <a:r>
              <a:rPr sz="900" dirty="0">
                <a:latin typeface="Arial"/>
                <a:cs typeface="Arial"/>
              </a:rPr>
              <a:t>subject</a:t>
            </a:r>
            <a:r>
              <a:rPr sz="900" spc="25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2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inflation</a:t>
            </a:r>
            <a:r>
              <a:rPr sz="900" spc="2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25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outlined</a:t>
            </a:r>
            <a:r>
              <a:rPr sz="900" spc="2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2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Clause</a:t>
            </a:r>
            <a:r>
              <a:rPr sz="900" spc="25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6.3.</a:t>
            </a:r>
            <a:r>
              <a:rPr sz="900" spc="2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2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5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removal</a:t>
            </a:r>
            <a:r>
              <a:rPr sz="900" spc="2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doubt,</a:t>
            </a:r>
            <a:r>
              <a:rPr sz="900" spc="25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2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220" dirty="0">
                <a:latin typeface="Arial"/>
                <a:cs typeface="Arial"/>
              </a:rPr>
              <a:t>  </a:t>
            </a:r>
            <a:r>
              <a:rPr sz="900" dirty="0">
                <a:latin typeface="Arial"/>
                <a:cs typeface="Arial"/>
              </a:rPr>
              <a:t>refuse</a:t>
            </a:r>
            <a:r>
              <a:rPr sz="900" spc="26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any </a:t>
            </a:r>
            <a:r>
              <a:rPr sz="900" dirty="0">
                <a:latin typeface="Arial"/>
                <a:cs typeface="Arial"/>
              </a:rPr>
              <a:t>application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loan</a:t>
            </a:r>
            <a:r>
              <a:rPr sz="900" spc="3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3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3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Borrower</a:t>
            </a:r>
            <a:r>
              <a:rPr sz="900" spc="3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3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3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extent</a:t>
            </a:r>
            <a:r>
              <a:rPr sz="900" spc="3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3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loan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would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increase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amount</a:t>
            </a:r>
            <a:r>
              <a:rPr sz="900" spc="3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owed</a:t>
            </a:r>
            <a:r>
              <a:rPr sz="900" spc="36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from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4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Borrower</a:t>
            </a:r>
            <a:r>
              <a:rPr sz="900" spc="1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1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beyond</a:t>
            </a:r>
            <a:r>
              <a:rPr sz="900" spc="1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6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sum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five</a:t>
            </a:r>
            <a:r>
              <a:rPr sz="900" spc="3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hundred</a:t>
            </a:r>
            <a:r>
              <a:rPr sz="900" spc="3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thousand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dollars</a:t>
            </a:r>
            <a:r>
              <a:rPr sz="900" spc="3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($500,000.00)</a:t>
            </a:r>
            <a:r>
              <a:rPr sz="900" spc="3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subject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to </a:t>
            </a:r>
            <a:r>
              <a:rPr sz="900" dirty="0">
                <a:latin typeface="Arial"/>
                <a:cs typeface="Arial"/>
              </a:rPr>
              <a:t>inflation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outlined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Clause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6.3.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8889" y="1989836"/>
            <a:ext cx="73469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Loan</a:t>
            </a:r>
            <a:r>
              <a:rPr sz="1000" b="1" spc="-75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Terms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8255" y="2246312"/>
            <a:ext cx="5667375" cy="20999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891540">
              <a:lnSpc>
                <a:spcPct val="128899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Subject</a:t>
            </a:r>
            <a:r>
              <a:rPr sz="900" spc="2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2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clause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7.5,</a:t>
            </a:r>
            <a:r>
              <a:rPr sz="900" spc="3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loans</a:t>
            </a:r>
            <a:r>
              <a:rPr sz="900" spc="2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made</a:t>
            </a:r>
            <a:r>
              <a:rPr sz="900" spc="2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2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2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under</a:t>
            </a:r>
            <a:r>
              <a:rPr sz="900" spc="28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3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clause</a:t>
            </a:r>
            <a:r>
              <a:rPr sz="900" spc="2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3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satisfy</a:t>
            </a:r>
            <a:r>
              <a:rPr sz="900" spc="155" dirty="0">
                <a:latin typeface="Arial"/>
                <a:cs typeface="Arial"/>
              </a:rPr>
              <a:t>  </a:t>
            </a:r>
            <a:r>
              <a:rPr sz="900" spc="-25" dirty="0">
                <a:latin typeface="Arial"/>
                <a:cs typeface="Arial"/>
              </a:rPr>
              <a:t>the </a:t>
            </a:r>
            <a:r>
              <a:rPr sz="900" spc="-10" dirty="0">
                <a:latin typeface="Arial"/>
                <a:cs typeface="Arial"/>
              </a:rPr>
              <a:t>following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conditions: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00" dirty="0">
              <a:latin typeface="Arial"/>
              <a:cs typeface="Arial"/>
            </a:endParaRPr>
          </a:p>
          <a:p>
            <a:pPr marL="372110" marR="5080" indent="-360045">
              <a:lnSpc>
                <a:spcPct val="142200"/>
              </a:lnSpc>
              <a:spcBef>
                <a:spcPts val="5"/>
              </a:spcBef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loan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require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Borrower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pay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interest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principal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interest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outstanding </a:t>
            </a:r>
            <a:r>
              <a:rPr sz="900" dirty="0">
                <a:latin typeface="Arial"/>
                <a:cs typeface="Arial"/>
              </a:rPr>
              <a:t>from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time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time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commercial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interest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rate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otherwise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commercial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terms;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AutoNum type="alphaLcParenBoth"/>
            </a:pPr>
            <a:endParaRPr sz="900" dirty="0">
              <a:latin typeface="Arial"/>
              <a:cs typeface="Arial"/>
            </a:endParaRPr>
          </a:p>
          <a:p>
            <a:pPr marL="372110" indent="-359410">
              <a:lnSpc>
                <a:spcPct val="100000"/>
              </a:lnSpc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loan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consistent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Constitutions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investment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policy;</a:t>
            </a:r>
            <a:endParaRPr sz="900" dirty="0">
              <a:latin typeface="Arial"/>
              <a:cs typeface="Arial"/>
            </a:endParaRPr>
          </a:p>
          <a:p>
            <a:pPr marL="372110" marR="5080" indent="-359410">
              <a:lnSpc>
                <a:spcPct val="144500"/>
              </a:lnSpc>
              <a:spcBef>
                <a:spcPts val="500"/>
              </a:spcBef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Borrower’s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debt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secured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highest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possible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security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available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Trustee,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unless</a:t>
            </a:r>
            <a:r>
              <a:rPr sz="900" spc="-25" dirty="0">
                <a:latin typeface="Arial"/>
                <a:cs typeface="Arial"/>
              </a:rPr>
              <a:t> the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satisfied</a:t>
            </a:r>
            <a:r>
              <a:rPr sz="900" spc="2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2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there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are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compelling</a:t>
            </a:r>
            <a:r>
              <a:rPr sz="900" spc="2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reasons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receive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such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security; </a:t>
            </a:r>
            <a:r>
              <a:rPr sz="900" spc="-25" dirty="0">
                <a:latin typeface="Arial"/>
                <a:cs typeface="Arial"/>
              </a:rPr>
              <a:t>and</a:t>
            </a:r>
            <a:endParaRPr sz="900" dirty="0">
              <a:latin typeface="Arial"/>
              <a:cs typeface="Arial"/>
            </a:endParaRPr>
          </a:p>
          <a:p>
            <a:pPr marL="372110" marR="7620" indent="-360045">
              <a:lnSpc>
                <a:spcPct val="144500"/>
              </a:lnSpc>
              <a:spcBef>
                <a:spcPts val="625"/>
              </a:spcBef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for any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loan,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Borrower</a:t>
            </a:r>
            <a:r>
              <a:rPr sz="900" spc="3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must</a:t>
            </a:r>
            <a:r>
              <a:rPr sz="900" spc="3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3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borrow</a:t>
            </a:r>
            <a:r>
              <a:rPr sz="900" spc="3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more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than</a:t>
            </a:r>
            <a:r>
              <a:rPr sz="900" spc="3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thirty (30)</a:t>
            </a:r>
            <a:r>
              <a:rPr sz="900" spc="3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percent</a:t>
            </a:r>
            <a:r>
              <a:rPr sz="900" spc="3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lang="en-AU" sz="9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market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value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of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asset(s)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acquired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using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borrowed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funds.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5965" y="4406900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7.5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78889" y="4406900"/>
            <a:ext cx="122745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5" dirty="0">
                <a:latin typeface="Arial"/>
                <a:cs typeface="Arial"/>
              </a:rPr>
              <a:t>Discretionary</a:t>
            </a:r>
            <a:r>
              <a:rPr sz="1000" b="1" spc="3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Terms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78889" y="4646612"/>
            <a:ext cx="5665470" cy="6153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3300"/>
              </a:lnSpc>
              <a:spcBef>
                <a:spcPts val="95"/>
              </a:spcBef>
            </a:pPr>
            <a:r>
              <a:rPr sz="900" dirty="0">
                <a:latin typeface="Arial"/>
                <a:cs typeface="Arial"/>
              </a:rPr>
              <a:t>Loans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made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by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3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Borrower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under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this</a:t>
            </a:r>
            <a:r>
              <a:rPr sz="900" spc="3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clause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contain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such</a:t>
            </a:r>
            <a:r>
              <a:rPr sz="900" spc="3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other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terms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as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in </a:t>
            </a:r>
            <a:r>
              <a:rPr sz="900" dirty="0">
                <a:latin typeface="Arial"/>
                <a:cs typeface="Arial"/>
              </a:rPr>
              <a:t>its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absolute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discretion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determines,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extent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those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conditions</a:t>
            </a:r>
            <a:r>
              <a:rPr sz="900" spc="434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are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not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inconsistent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conditions </a:t>
            </a:r>
            <a:r>
              <a:rPr sz="900" dirty="0">
                <a:latin typeface="Arial"/>
                <a:cs typeface="Arial"/>
              </a:rPr>
              <a:t>set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out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clause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7.4.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5965" y="5543804"/>
            <a:ext cx="153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8.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78966" y="5543804"/>
            <a:ext cx="2713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OBTAINING</a:t>
            </a:r>
            <a:r>
              <a:rPr sz="1200" b="1" spc="-4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CURRENT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MEMBERSHIP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5965" y="6019292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8.1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78240" y="6019292"/>
            <a:ext cx="7175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Application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78889" y="6330188"/>
            <a:ext cx="4498975" cy="15260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Arial"/>
                <a:cs typeface="Arial"/>
              </a:rPr>
              <a:t>A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apply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become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Current</a:t>
            </a:r>
            <a:r>
              <a:rPr lang="en-AU" sz="900" spc="-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Member.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5965" y="6607556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8.2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78255" y="6607556"/>
            <a:ext cx="17284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latin typeface="Arial"/>
                <a:cs typeface="Arial"/>
              </a:rPr>
              <a:t>Representative</a:t>
            </a:r>
            <a:r>
              <a:rPr sz="1000" b="1" spc="320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Applications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78255" y="6915404"/>
            <a:ext cx="5274945" cy="12331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Arial"/>
                <a:cs typeface="Arial"/>
              </a:rPr>
              <a:t>If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Citizen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Family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is: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Arial"/>
              <a:cs typeface="Arial"/>
            </a:endParaRPr>
          </a:p>
          <a:p>
            <a:pPr marL="372110" indent="-359410">
              <a:lnSpc>
                <a:spcPct val="100000"/>
              </a:lnSpc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less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eighteen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(18)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years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old;</a:t>
            </a:r>
            <a:r>
              <a:rPr sz="900" spc="-25" dirty="0">
                <a:latin typeface="Arial"/>
                <a:cs typeface="Arial"/>
              </a:rPr>
              <a:t> or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AutoNum type="alphaLcParenBoth"/>
            </a:pPr>
            <a:endParaRPr sz="1050">
              <a:latin typeface="Arial"/>
              <a:cs typeface="Arial"/>
            </a:endParaRPr>
          </a:p>
          <a:p>
            <a:pPr marL="372110" indent="-359410">
              <a:lnSpc>
                <a:spcPct val="100000"/>
              </a:lnSpc>
              <a:buAutoNum type="alphaLcParenBoth"/>
              <a:tabLst>
                <a:tab pos="372110" algn="l"/>
                <a:tab pos="372745" algn="l"/>
              </a:tabLst>
            </a:pPr>
            <a:r>
              <a:rPr sz="900" dirty="0">
                <a:latin typeface="Arial"/>
                <a:cs typeface="Arial"/>
              </a:rPr>
              <a:t>of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Impaired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Capacity;</a:t>
            </a:r>
            <a:endParaRPr sz="900">
              <a:latin typeface="Arial"/>
              <a:cs typeface="Arial"/>
            </a:endParaRPr>
          </a:p>
          <a:p>
            <a:pPr marL="13335" marR="5080">
              <a:lnSpc>
                <a:spcPct val="142200"/>
              </a:lnSpc>
              <a:spcBef>
                <a:spcPts val="685"/>
              </a:spcBef>
            </a:pPr>
            <a:r>
              <a:rPr sz="900" dirty="0">
                <a:latin typeface="Arial"/>
                <a:cs typeface="Arial"/>
              </a:rPr>
              <a:t>then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parent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legal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guardian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may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apply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Trustee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become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Current</a:t>
            </a:r>
            <a:r>
              <a:rPr sz="900" spc="-10" dirty="0">
                <a:latin typeface="Arial"/>
                <a:cs typeface="Arial"/>
              </a:rPr>
              <a:t> Member.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35965" y="8277860"/>
            <a:ext cx="202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Arial"/>
                <a:cs typeface="Arial"/>
              </a:rPr>
              <a:t>8.3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78256" y="8277860"/>
            <a:ext cx="156083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0" dirty="0">
                <a:latin typeface="Arial"/>
                <a:cs typeface="Arial"/>
              </a:rPr>
              <a:t>Procedure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for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Application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78891" y="8585708"/>
            <a:ext cx="5378450" cy="9372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10" dirty="0">
                <a:latin typeface="Arial"/>
                <a:cs typeface="Arial"/>
              </a:rPr>
              <a:t>Applications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made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accordance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with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clauses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8.1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8.2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must: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Arial"/>
              <a:cs typeface="Arial"/>
            </a:endParaRPr>
          </a:p>
          <a:p>
            <a:pPr marL="371475" indent="-358775">
              <a:lnSpc>
                <a:spcPct val="100000"/>
              </a:lnSpc>
              <a:buAutoNum type="alphaLcParenBoth"/>
              <a:tabLst>
                <a:tab pos="371475" algn="l"/>
                <a:tab pos="372110" algn="l"/>
              </a:tabLst>
            </a:pPr>
            <a:r>
              <a:rPr sz="900" dirty="0">
                <a:latin typeface="Arial"/>
                <a:cs typeface="Arial"/>
              </a:rPr>
              <a:t>be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writing;</a:t>
            </a:r>
            <a:endParaRPr sz="900">
              <a:latin typeface="Arial"/>
              <a:cs typeface="Arial"/>
            </a:endParaRPr>
          </a:p>
          <a:p>
            <a:pPr marL="371475" marR="5080" indent="-359410">
              <a:lnSpc>
                <a:spcPct val="144400"/>
              </a:lnSpc>
              <a:spcBef>
                <a:spcPts val="665"/>
              </a:spcBef>
              <a:buAutoNum type="alphaLcParenBoth"/>
              <a:tabLst>
                <a:tab pos="371475" algn="l"/>
                <a:tab pos="372110" algn="l"/>
              </a:tabLst>
            </a:pPr>
            <a:r>
              <a:rPr sz="900" dirty="0">
                <a:latin typeface="Arial"/>
                <a:cs typeface="Arial"/>
              </a:rPr>
              <a:t>include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copy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Proposed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Member’s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binding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financial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agreement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and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cohabitation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agreement </a:t>
            </a:r>
            <a:r>
              <a:rPr sz="900" dirty="0">
                <a:latin typeface="Arial"/>
                <a:cs typeface="Arial"/>
              </a:rPr>
              <a:t>(if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any);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53108" y="5886997"/>
            <a:ext cx="6155690" cy="0"/>
          </a:xfrm>
          <a:custGeom>
            <a:avLst/>
            <a:gdLst/>
            <a:ahLst/>
            <a:cxnLst/>
            <a:rect l="l" t="t" r="r" b="b"/>
            <a:pathLst>
              <a:path w="6155690">
                <a:moveTo>
                  <a:pt x="0" y="0"/>
                </a:moveTo>
                <a:lnTo>
                  <a:pt x="6155089" y="0"/>
                </a:lnTo>
              </a:path>
            </a:pathLst>
          </a:custGeom>
          <a:ln w="19548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CITIZEN</a:t>
            </a:r>
            <a:r>
              <a:rPr spc="360" dirty="0"/>
              <a:t> </a:t>
            </a:r>
            <a:r>
              <a:rPr dirty="0"/>
              <a:t>FAMILY</a:t>
            </a:r>
            <a:r>
              <a:rPr spc="360" dirty="0"/>
              <a:t> </a:t>
            </a:r>
            <a:r>
              <a:rPr spc="-10" dirty="0"/>
              <a:t>CONSTITUTION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dirty="0"/>
              <a:t>PAGE</a:t>
            </a:r>
            <a:r>
              <a:rPr spc="-25" dirty="0"/>
              <a:t> </a:t>
            </a:r>
            <a:r>
              <a:rPr b="1" spc="-35" dirty="0">
                <a:latin typeface="Montserrat"/>
                <a:cs typeface="Montserrat"/>
              </a:rPr>
              <a:t>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CB49DDC-279C-4DDB-A2A7-0BEB4A8ABE4B}"/>
</file>

<file path=customXml/itemProps2.xml><?xml version="1.0" encoding="utf-8"?>
<ds:datastoreItem xmlns:ds="http://schemas.openxmlformats.org/officeDocument/2006/customXml" ds:itemID="{C4D5251A-0D1F-4524-8C06-36500F18006C}"/>
</file>

<file path=customXml/itemProps3.xml><?xml version="1.0" encoding="utf-8"?>
<ds:datastoreItem xmlns:ds="http://schemas.openxmlformats.org/officeDocument/2006/customXml" ds:itemID="{BC9A265A-B6EE-46E4-94F6-2B091002D53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5591</Words>
  <Application>Microsoft Office PowerPoint</Application>
  <PresentationFormat>Custom</PresentationFormat>
  <Paragraphs>552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Montserrat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GAF-Docs-Family-Constitution.docx</dc:title>
  <cp:lastModifiedBy>Leanne Manning</cp:lastModifiedBy>
  <cp:revision>1</cp:revision>
  <dcterms:created xsi:type="dcterms:W3CDTF">2022-11-10T03:15:45Z</dcterms:created>
  <dcterms:modified xsi:type="dcterms:W3CDTF">2022-11-10T03:23:51Z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2022-08-09T00:00:00Z</vt:filetime>
  </property>
  <property fmtid="{D5CDD505-2E9C-101B-9397-08002B2CF9AE}" pid="3" name="Creator">
    <vt:lpwstr>Word</vt:lpwstr>
  </property>
  <property fmtid="{D5CDD505-2E9C-101B-9397-08002B2CF9AE}" pid="4" name="LastSaved">
    <vt:filetime>2022-11-10T00:00:00Z</vt:filetime>
  </property>
  <property fmtid="{D5CDD505-2E9C-101B-9397-08002B2CF9AE}" pid="5" name="Producer">
    <vt:lpwstr>macOS Version 10.15.7 (Build 19H1824) Quartz PDFContext</vt:lpwstr>
  </property>
  <property fmtid="{D5CDD505-2E9C-101B-9397-08002B2CF9AE}" pid="6" name="ContentTypeId">
    <vt:lpwstr>0x0101000D1501204E0E8546970714FFE872A97A</vt:lpwstr>
  </property>
</Properties>
</file>