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8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33EA651E-5660-4065-AAC2-CE13BD5DEF04}"/>
    <pc:docChg chg="modSld">
      <pc:chgData name="Leanne Manning" userId="730c7ce9-f6b4-453e-88a2-34d7f1a5ff9e" providerId="ADAL" clId="{33EA651E-5660-4065-AAC2-CE13BD5DEF04}" dt="2022-11-03T04:46:06.287" v="10" actId="14100"/>
      <pc:docMkLst>
        <pc:docMk/>
      </pc:docMkLst>
      <pc:sldChg chg="modSp mod">
        <pc:chgData name="Leanne Manning" userId="730c7ce9-f6b4-453e-88a2-34d7f1a5ff9e" providerId="ADAL" clId="{33EA651E-5660-4065-AAC2-CE13BD5DEF04}" dt="2022-11-03T04:46:06.287" v="10" actId="14100"/>
        <pc:sldMkLst>
          <pc:docMk/>
          <pc:sldMk cId="0" sldId="256"/>
        </pc:sldMkLst>
        <pc:spChg chg="mod">
          <ac:chgData name="Leanne Manning" userId="730c7ce9-f6b4-453e-88a2-34d7f1a5ff9e" providerId="ADAL" clId="{33EA651E-5660-4065-AAC2-CE13BD5DEF04}" dt="2022-11-03T04:45:31.425" v="3" actId="14100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33EA651E-5660-4065-AAC2-CE13BD5DEF04}" dt="2022-11-03T04:45:44.802" v="5" actId="14100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33EA651E-5660-4065-AAC2-CE13BD5DEF04}" dt="2022-11-03T04:45:57.784" v="8" actId="14100"/>
          <ac:spMkLst>
            <pc:docMk/>
            <pc:sldMk cId="0" sldId="256"/>
            <ac:spMk id="12" creationId="{00000000-0000-0000-0000-000000000000}"/>
          </ac:spMkLst>
        </pc:spChg>
        <pc:spChg chg="mod">
          <ac:chgData name="Leanne Manning" userId="730c7ce9-f6b4-453e-88a2-34d7f1a5ff9e" providerId="ADAL" clId="{33EA651E-5660-4065-AAC2-CE13BD5DEF04}" dt="2022-11-03T04:46:06.287" v="10" actId="14100"/>
          <ac:spMkLst>
            <pc:docMk/>
            <pc:sldMk cId="0" sldId="256"/>
            <ac:spMk id="1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83200" y="1337732"/>
            <a:ext cx="5410200" cy="333586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" y="1339616"/>
            <a:ext cx="5288915" cy="3331845"/>
          </a:xfrm>
          <a:custGeom>
            <a:avLst/>
            <a:gdLst/>
            <a:ahLst/>
            <a:cxnLst/>
            <a:rect l="l" t="t" r="r" b="b"/>
            <a:pathLst>
              <a:path w="5288915" h="3331845">
                <a:moveTo>
                  <a:pt x="5288746" y="0"/>
                </a:moveTo>
                <a:lnTo>
                  <a:pt x="0" y="0"/>
                </a:lnTo>
                <a:lnTo>
                  <a:pt x="0" y="3331380"/>
                </a:lnTo>
                <a:lnTo>
                  <a:pt x="5288746" y="3331380"/>
                </a:lnTo>
                <a:lnTo>
                  <a:pt x="5288746" y="0"/>
                </a:lnTo>
                <a:close/>
              </a:path>
            </a:pathLst>
          </a:custGeom>
          <a:solidFill>
            <a:srgbClr val="EAE7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7728" y="457200"/>
            <a:ext cx="2488565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0" y="4670996"/>
          <a:ext cx="10641925" cy="2724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69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143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3843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78739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59689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70485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67945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62229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56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57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58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59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60"/>
                    </a:ext>
                  </a:extLst>
                </a:gridCol>
                <a:gridCol w="53975">
                  <a:extLst>
                    <a:ext uri="{9D8B030D-6E8A-4147-A177-3AD203B41FA5}">
                      <a16:colId xmlns:a16="http://schemas.microsoft.com/office/drawing/2014/main" val="20061"/>
                    </a:ext>
                  </a:extLst>
                </a:gridCol>
                <a:gridCol w="84454">
                  <a:extLst>
                    <a:ext uri="{9D8B030D-6E8A-4147-A177-3AD203B41FA5}">
                      <a16:colId xmlns:a16="http://schemas.microsoft.com/office/drawing/2014/main" val="20062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63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64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65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66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67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68"/>
                    </a:ext>
                  </a:extLst>
                </a:gridCol>
                <a:gridCol w="137159">
                  <a:extLst>
                    <a:ext uri="{9D8B030D-6E8A-4147-A177-3AD203B41FA5}">
                      <a16:colId xmlns:a16="http://schemas.microsoft.com/office/drawing/2014/main" val="20069"/>
                    </a:ext>
                  </a:extLst>
                </a:gridCol>
                <a:gridCol w="138429">
                  <a:extLst>
                    <a:ext uri="{9D8B030D-6E8A-4147-A177-3AD203B41FA5}">
                      <a16:colId xmlns:a16="http://schemas.microsoft.com/office/drawing/2014/main" val="20070"/>
                    </a:ext>
                  </a:extLst>
                </a:gridCol>
                <a:gridCol w="182879">
                  <a:extLst>
                    <a:ext uri="{9D8B030D-6E8A-4147-A177-3AD203B41FA5}">
                      <a16:colId xmlns:a16="http://schemas.microsoft.com/office/drawing/2014/main" val="20071"/>
                    </a:ext>
                  </a:extLst>
                </a:gridCol>
                <a:gridCol w="92075">
                  <a:extLst>
                    <a:ext uri="{9D8B030D-6E8A-4147-A177-3AD203B41FA5}">
                      <a16:colId xmlns:a16="http://schemas.microsoft.com/office/drawing/2014/main" val="20072"/>
                    </a:ext>
                  </a:extLst>
                </a:gridCol>
                <a:gridCol w="136525">
                  <a:extLst>
                    <a:ext uri="{9D8B030D-6E8A-4147-A177-3AD203B41FA5}">
                      <a16:colId xmlns:a16="http://schemas.microsoft.com/office/drawing/2014/main" val="20073"/>
                    </a:ext>
                  </a:extLst>
                </a:gridCol>
                <a:gridCol w="137795">
                  <a:extLst>
                    <a:ext uri="{9D8B030D-6E8A-4147-A177-3AD203B41FA5}">
                      <a16:colId xmlns:a16="http://schemas.microsoft.com/office/drawing/2014/main" val="20074"/>
                    </a:ext>
                  </a:extLst>
                </a:gridCol>
                <a:gridCol w="136525">
                  <a:extLst>
                    <a:ext uri="{9D8B030D-6E8A-4147-A177-3AD203B41FA5}">
                      <a16:colId xmlns:a16="http://schemas.microsoft.com/office/drawing/2014/main" val="20075"/>
                    </a:ext>
                  </a:extLst>
                </a:gridCol>
                <a:gridCol w="137795">
                  <a:extLst>
                    <a:ext uri="{9D8B030D-6E8A-4147-A177-3AD203B41FA5}">
                      <a16:colId xmlns:a16="http://schemas.microsoft.com/office/drawing/2014/main" val="20076"/>
                    </a:ext>
                  </a:extLst>
                </a:gridCol>
                <a:gridCol w="136525">
                  <a:extLst>
                    <a:ext uri="{9D8B030D-6E8A-4147-A177-3AD203B41FA5}">
                      <a16:colId xmlns:a16="http://schemas.microsoft.com/office/drawing/2014/main" val="20077"/>
                    </a:ext>
                  </a:extLst>
                </a:gridCol>
                <a:gridCol w="137795">
                  <a:extLst>
                    <a:ext uri="{9D8B030D-6E8A-4147-A177-3AD203B41FA5}">
                      <a16:colId xmlns:a16="http://schemas.microsoft.com/office/drawing/2014/main" val="20078"/>
                    </a:ext>
                  </a:extLst>
                </a:gridCol>
                <a:gridCol w="136525">
                  <a:extLst>
                    <a:ext uri="{9D8B030D-6E8A-4147-A177-3AD203B41FA5}">
                      <a16:colId xmlns:a16="http://schemas.microsoft.com/office/drawing/2014/main" val="20079"/>
                    </a:ext>
                  </a:extLst>
                </a:gridCol>
                <a:gridCol w="137795">
                  <a:extLst>
                    <a:ext uri="{9D8B030D-6E8A-4147-A177-3AD203B41FA5}">
                      <a16:colId xmlns:a16="http://schemas.microsoft.com/office/drawing/2014/main" val="20080"/>
                    </a:ext>
                  </a:extLst>
                </a:gridCol>
                <a:gridCol w="121284">
                  <a:extLst>
                    <a:ext uri="{9D8B030D-6E8A-4147-A177-3AD203B41FA5}">
                      <a16:colId xmlns:a16="http://schemas.microsoft.com/office/drawing/2014/main" val="20081"/>
                    </a:ext>
                  </a:extLst>
                </a:gridCol>
              </a:tblGrid>
              <a:tr h="20891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B6815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90">
                <a:tc gridSpan="1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sz="800" b="1" spc="16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227329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TAXATION</a:t>
                      </a:r>
                      <a:r>
                        <a:rPr sz="800" b="1" spc="459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sz="800" b="1" spc="35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LITIGATION</a:t>
                      </a:r>
                      <a:r>
                        <a:rPr sz="800" b="1" spc="15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sz="800" b="1" spc="4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OTHER</a:t>
                      </a:r>
                      <a:r>
                        <a:rPr sz="800" b="1" spc="28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RISKS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2950">
                <a:tc gridSpan="18">
                  <a:txBody>
                    <a:bodyPr/>
                    <a:lstStyle/>
                    <a:p>
                      <a:pPr marL="667385" marR="280035">
                        <a:lnSpc>
                          <a:spcPct val="100699"/>
                        </a:lnSpc>
                        <a:spcBef>
                          <a:spcPts val="869"/>
                        </a:spcBef>
                      </a:pPr>
                      <a:r>
                        <a:rPr sz="1600" spc="-20" dirty="0">
                          <a:latin typeface="Montserrat"/>
                          <a:cs typeface="Montserrat"/>
                        </a:rPr>
                        <a:t>Risk </a:t>
                      </a:r>
                      <a:r>
                        <a:rPr sz="1600" spc="-10" dirty="0">
                          <a:latin typeface="Montserrat"/>
                          <a:cs typeface="Montserrat"/>
                        </a:rPr>
                        <a:t>Management Considerations </a:t>
                      </a:r>
                      <a:r>
                        <a:rPr sz="1600" dirty="0">
                          <a:latin typeface="Montserrat"/>
                          <a:cs typeface="Montserrat"/>
                        </a:rPr>
                        <a:t>to </a:t>
                      </a:r>
                      <a:r>
                        <a:rPr sz="1600" spc="-10" dirty="0">
                          <a:latin typeface="Montserrat"/>
                          <a:cs typeface="Montserrat"/>
                        </a:rPr>
                        <a:t>navigate</a:t>
                      </a:r>
                      <a:endParaRPr sz="1600">
                        <a:latin typeface="Montserrat"/>
                        <a:cs typeface="Montserrat"/>
                      </a:endParaRPr>
                    </a:p>
                  </a:txBody>
                  <a:tcPr marL="0" marR="0" marT="110489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7975" marR="208915" indent="-171450">
                        <a:lnSpc>
                          <a:spcPts val="869"/>
                        </a:lnSpc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r>
                        <a:rPr sz="800" spc="-1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much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investment</a:t>
                      </a:r>
                      <a:r>
                        <a:rPr sz="800" spc="-3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risk?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5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End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goal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Live</a:t>
                      </a:r>
                      <a:r>
                        <a:rPr sz="800" spc="-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too</a:t>
                      </a:r>
                      <a:r>
                        <a:rPr sz="800" spc="-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long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Spend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too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much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7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Market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Liquidity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profile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Governance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Tax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structures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Tax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plans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Reporting</a:t>
                      </a:r>
                      <a:r>
                        <a:rPr sz="800" spc="-1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ATO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BAS,</a:t>
                      </a:r>
                      <a:r>
                        <a:rPr sz="800" spc="-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GST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Tax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Program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7975" marR="407034" indent="-171450">
                        <a:lnSpc>
                          <a:spcPts val="869"/>
                        </a:lnSpc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Protect</a:t>
                      </a:r>
                      <a:r>
                        <a:rPr sz="800" spc="5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beneficiaries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5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Fund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the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Insurance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issues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Wills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marR="551180" indent="-171450">
                        <a:lnSpc>
                          <a:spcPts val="869"/>
                        </a:lnSpc>
                        <a:spcBef>
                          <a:spcPts val="48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Powers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of</a:t>
                      </a:r>
                      <a:r>
                        <a:rPr sz="800" spc="5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Attorneys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5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Agreements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marR="348615" indent="-171450">
                        <a:lnSpc>
                          <a:spcPct val="104200"/>
                        </a:lnSpc>
                        <a:spcBef>
                          <a:spcPts val="20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Death</a:t>
                      </a:r>
                      <a:r>
                        <a:rPr sz="800" spc="-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benefit</a:t>
                      </a:r>
                      <a:r>
                        <a:rPr sz="800" spc="5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nominations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05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Documentation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Equality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Structures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Warranties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Directorships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Entities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Loans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Agreement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marR="197485" indent="-170815">
                        <a:lnSpc>
                          <a:spcPct val="104200"/>
                        </a:lnSpc>
                        <a:spcBef>
                          <a:spcPts val="20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Personal</a:t>
                      </a:r>
                      <a:r>
                        <a:rPr sz="800" spc="-1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5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&amp;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Professional</a:t>
                      </a:r>
                      <a:r>
                        <a:rPr sz="800" spc="-4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0815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Covenants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Directorship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Key Person</a:t>
                      </a:r>
                      <a:r>
                        <a:rPr sz="800" spc="-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board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marR="407670" indent="-171450">
                        <a:lnSpc>
                          <a:spcPct val="104200"/>
                        </a:lnSpc>
                        <a:spcBef>
                          <a:spcPts val="20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Mergers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2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and</a:t>
                      </a:r>
                      <a:r>
                        <a:rPr sz="800" spc="5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acquisitions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Relationships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Divorce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Finance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Cash</a:t>
                      </a:r>
                      <a:r>
                        <a:rPr sz="800" spc="-15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flows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1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Inflation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Health</a:t>
                      </a:r>
                      <a:endParaRPr sz="800">
                        <a:latin typeface="Montserrat"/>
                        <a:cs typeface="Montserrat"/>
                      </a:endParaRPr>
                    </a:p>
                    <a:p>
                      <a:pPr marL="307975" indent="-171450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Char char="•"/>
                        <a:tabLst>
                          <a:tab pos="307975" algn="l"/>
                          <a:tab pos="308610" algn="l"/>
                        </a:tabLst>
                      </a:pPr>
                      <a:r>
                        <a:rPr sz="800" spc="-10" dirty="0">
                          <a:solidFill>
                            <a:srgbClr val="595959"/>
                          </a:solidFill>
                          <a:latin typeface="Montserrat"/>
                          <a:cs typeface="Montserrat"/>
                        </a:rPr>
                        <a:t>Charity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28474" y="1820333"/>
            <a:ext cx="33464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TOTAL</a:t>
            </a:r>
            <a:r>
              <a:rPr sz="1100" spc="18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2E3841"/>
                </a:solidFill>
                <a:latin typeface="Montserrat"/>
                <a:cs typeface="Montserrat"/>
              </a:rPr>
              <a:t>FAMILY</a:t>
            </a:r>
            <a:r>
              <a:rPr sz="1100" spc="18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2E3841"/>
                </a:solidFill>
                <a:latin typeface="Montserrat"/>
                <a:cs typeface="Montserrat"/>
              </a:rPr>
              <a:t>BALANCE</a:t>
            </a:r>
            <a:r>
              <a:rPr sz="1100" b="1" spc="19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2E3841"/>
                </a:solidFill>
                <a:latin typeface="Montserrat"/>
                <a:cs typeface="Montserrat"/>
              </a:rPr>
              <a:t>SHEET</a:t>
            </a:r>
            <a:r>
              <a:rPr sz="1100" b="1" spc="19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2E3841"/>
                </a:solidFill>
                <a:latin typeface="Montserrat"/>
                <a:cs typeface="Montserrat"/>
              </a:rPr>
              <a:t>APPROACH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46284" y="1828800"/>
            <a:ext cx="15271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GOALS</a:t>
            </a:r>
            <a:r>
              <a:rPr sz="1100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1100" spc="1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Montserrat"/>
                <a:cs typeface="Montserrat"/>
              </a:rPr>
              <a:t>PLANNING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87218" y="2324100"/>
            <a:ext cx="4667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INCOME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95635" y="2324100"/>
            <a:ext cx="5035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ENTITIES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8800" y="2332567"/>
            <a:ext cx="1012190" cy="1383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ASSETS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Property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Equities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595959"/>
                </a:solidFill>
                <a:latin typeface="Montserrat"/>
                <a:cs typeface="Montserrat"/>
              </a:rPr>
              <a:t>Private</a:t>
            </a:r>
            <a:r>
              <a:rPr sz="800" spc="-5" dirty="0">
                <a:solidFill>
                  <a:srgbClr val="595959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Equity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7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595959"/>
                </a:solidFill>
                <a:latin typeface="Montserrat"/>
                <a:cs typeface="Montserrat"/>
              </a:rPr>
              <a:t>Business</a:t>
            </a:r>
            <a:r>
              <a:rPr sz="800" spc="-35" dirty="0">
                <a:solidFill>
                  <a:srgbClr val="595959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Assets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20" dirty="0">
                <a:solidFill>
                  <a:srgbClr val="595959"/>
                </a:solidFill>
                <a:latin typeface="Montserrat"/>
                <a:cs typeface="Montserrat"/>
              </a:rPr>
              <a:t>Cash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Other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595959"/>
                </a:solidFill>
                <a:latin typeface="Montserrat"/>
                <a:cs typeface="Montserrat"/>
              </a:rPr>
              <a:t>Debt</a:t>
            </a:r>
            <a:r>
              <a:rPr sz="800" spc="-5" dirty="0">
                <a:solidFill>
                  <a:srgbClr val="595959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Structures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Liquidity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7218" y="2530686"/>
            <a:ext cx="657860" cy="74549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Salary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Bonus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Dividend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7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20" dirty="0">
                <a:solidFill>
                  <a:srgbClr val="595959"/>
                </a:solidFill>
                <a:latin typeface="Montserrat"/>
                <a:cs typeface="Montserrat"/>
              </a:rPr>
              <a:t>Rent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Interest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5635" y="2530686"/>
            <a:ext cx="788035" cy="59309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Companies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Trusts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Superfunds</a:t>
            </a:r>
            <a:endParaRPr sz="8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7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595959"/>
                </a:solidFill>
                <a:latin typeface="Montserrat"/>
                <a:cs typeface="Montserrat"/>
              </a:rPr>
              <a:t>Personal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15518" y="2324100"/>
            <a:ext cx="1012190" cy="13596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chemeClr val="bg1"/>
                </a:solidFill>
                <a:latin typeface="Montserrat"/>
                <a:cs typeface="Montserrat"/>
              </a:rPr>
              <a:t>1</a:t>
            </a:r>
            <a:r>
              <a:rPr sz="800" b="1" spc="-5" dirty="0">
                <a:solidFill>
                  <a:schemeClr val="bg1"/>
                </a:solidFill>
                <a:latin typeface="Montserrat"/>
                <a:cs typeface="Montserrat"/>
              </a:rPr>
              <a:t> </a:t>
            </a:r>
            <a:r>
              <a:rPr sz="800" b="1" spc="-25" dirty="0">
                <a:solidFill>
                  <a:schemeClr val="bg1"/>
                </a:solidFill>
                <a:latin typeface="Montserrat"/>
                <a:cs typeface="Montserrat"/>
              </a:rPr>
              <a:t>YR</a:t>
            </a:r>
            <a:endParaRPr sz="800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 marR="5080" indent="-170815">
              <a:lnSpc>
                <a:spcPts val="869"/>
              </a:lnSpc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Understand</a:t>
            </a:r>
            <a:r>
              <a:rPr sz="800" b="1" dirty="0">
                <a:solidFill>
                  <a:schemeClr val="bg1"/>
                </a:solidFill>
                <a:latin typeface="Montserrat"/>
                <a:cs typeface="Montserrat"/>
              </a:rPr>
              <a:t> Balance</a:t>
            </a: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 Sheet</a:t>
            </a:r>
            <a:endParaRPr sz="800" b="1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dirty="0">
                <a:solidFill>
                  <a:schemeClr val="bg1"/>
                </a:solidFill>
                <a:latin typeface="Montserrat"/>
                <a:cs typeface="Montserrat"/>
              </a:rPr>
              <a:t>Set</a:t>
            </a:r>
            <a:r>
              <a:rPr sz="800" b="1" spc="-5" dirty="0">
                <a:solidFill>
                  <a:schemeClr val="bg1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Goals</a:t>
            </a:r>
            <a:endParaRPr sz="800" b="1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Estate</a:t>
            </a:r>
            <a:endParaRPr sz="800" b="1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 marR="199390" indent="-170815">
              <a:lnSpc>
                <a:spcPct val="104200"/>
              </a:lnSpc>
              <a:spcBef>
                <a:spcPts val="27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Asset</a:t>
            </a:r>
            <a:r>
              <a:rPr sz="800" b="1" spc="500" dirty="0">
                <a:solidFill>
                  <a:schemeClr val="bg1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Protection</a:t>
            </a:r>
            <a:endParaRPr sz="800" b="1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 marR="153035" indent="-170815">
              <a:lnSpc>
                <a:spcPct val="104200"/>
              </a:lnSpc>
              <a:spcBef>
                <a:spcPts val="2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Investment</a:t>
            </a:r>
            <a:r>
              <a:rPr sz="800" b="1" spc="500" dirty="0">
                <a:solidFill>
                  <a:schemeClr val="bg1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chemeClr val="bg1"/>
                </a:solidFill>
                <a:latin typeface="Montserrat"/>
                <a:cs typeface="Montserrat"/>
              </a:rPr>
              <a:t>Strategies</a:t>
            </a:r>
            <a:endParaRPr sz="800" b="1" dirty="0">
              <a:solidFill>
                <a:schemeClr val="bg1"/>
              </a:solidFill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51916" y="2324100"/>
            <a:ext cx="939165" cy="1990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3</a:t>
            </a:r>
            <a:r>
              <a:rPr sz="800" b="1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5" dirty="0">
                <a:solidFill>
                  <a:srgbClr val="FFFFFF"/>
                </a:solidFill>
                <a:latin typeface="Montserrat"/>
                <a:cs typeface="Montserrat"/>
              </a:rPr>
              <a:t>YRS</a:t>
            </a:r>
            <a:endParaRPr sz="8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 dirty="0">
              <a:latin typeface="Montserrat"/>
              <a:cs typeface="Montserrat"/>
            </a:endParaRPr>
          </a:p>
          <a:p>
            <a:pPr marL="183515" marR="5080" indent="-170815">
              <a:lnSpc>
                <a:spcPts val="869"/>
              </a:lnSpc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Financial</a:t>
            </a:r>
            <a:r>
              <a:rPr sz="800" b="1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Montserrat"/>
                <a:cs typeface="Montserrat"/>
              </a:rPr>
              <a:t>Plan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underway</a:t>
            </a:r>
            <a:endParaRPr sz="800" b="1" dirty="0">
              <a:latin typeface="Montserrat"/>
              <a:cs typeface="Montserrat"/>
            </a:endParaRPr>
          </a:p>
          <a:p>
            <a:pPr marL="183515" marR="312420" indent="-170815">
              <a:lnSpc>
                <a:spcPts val="869"/>
              </a:lnSpc>
              <a:spcBef>
                <a:spcPts val="459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Assets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secured</a:t>
            </a:r>
            <a:endParaRPr sz="800" b="1" dirty="0">
              <a:latin typeface="Montserrat"/>
              <a:cs typeface="Montserrat"/>
            </a:endParaRPr>
          </a:p>
          <a:p>
            <a:pPr marL="183515" marR="119380" indent="-170815">
              <a:lnSpc>
                <a:spcPct val="97200"/>
              </a:lnSpc>
              <a:spcBef>
                <a:spcPts val="3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Estate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Documents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completed</a:t>
            </a:r>
            <a:endParaRPr sz="800" b="1" dirty="0">
              <a:latin typeface="Montserrat"/>
              <a:cs typeface="Montserrat"/>
            </a:endParaRPr>
          </a:p>
          <a:p>
            <a:pPr marL="184150" marR="85725" indent="-171450" algn="just">
              <a:lnSpc>
                <a:spcPct val="97200"/>
              </a:lnSpc>
              <a:spcBef>
                <a:spcPts val="400"/>
              </a:spcBef>
              <a:buFont typeface="Arial"/>
              <a:buChar char="•"/>
              <a:tabLst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Investments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 underway</a:t>
            </a:r>
            <a:r>
              <a:rPr sz="80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50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working</a:t>
            </a:r>
            <a:endParaRPr sz="800" b="1" dirty="0">
              <a:latin typeface="Montserrat"/>
              <a:cs typeface="Montserrat"/>
            </a:endParaRPr>
          </a:p>
          <a:p>
            <a:pPr marL="183515" marR="138430" indent="-170815">
              <a:lnSpc>
                <a:spcPct val="97200"/>
              </a:lnSpc>
              <a:spcBef>
                <a:spcPts val="4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investment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Montserrat"/>
                <a:cs typeface="Montserrat"/>
              </a:rPr>
              <a:t>ready</a:t>
            </a:r>
            <a:endParaRPr sz="800" b="1" dirty="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88315" y="2324100"/>
            <a:ext cx="951864" cy="1769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10</a:t>
            </a:r>
            <a:r>
              <a:rPr sz="800" b="1" spc="-25" dirty="0">
                <a:solidFill>
                  <a:srgbClr val="FFFFFF"/>
                </a:solidFill>
                <a:latin typeface="Montserrat"/>
                <a:cs typeface="Montserrat"/>
              </a:rPr>
              <a:t> YRS</a:t>
            </a:r>
            <a:endParaRPr sz="8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50" dirty="0">
              <a:latin typeface="Montserrat"/>
              <a:cs typeface="Montserrat"/>
            </a:endParaRPr>
          </a:p>
          <a:p>
            <a:pPr marL="183515" marR="160655" indent="-170815">
              <a:lnSpc>
                <a:spcPts val="869"/>
              </a:lnSpc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Retirement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Goals</a:t>
            </a:r>
            <a:endParaRPr sz="800" b="1" dirty="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Sell</a:t>
            </a:r>
            <a:r>
              <a:rPr sz="800" b="1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endParaRPr sz="800" b="1" dirty="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Develop</a:t>
            </a:r>
            <a:endParaRPr sz="800" b="1" dirty="0">
              <a:latin typeface="Montserrat"/>
              <a:cs typeface="Montserrat"/>
            </a:endParaRPr>
          </a:p>
          <a:p>
            <a:pPr marL="183515" marR="114300" indent="-170815">
              <a:lnSpc>
                <a:spcPct val="104200"/>
              </a:lnSpc>
              <a:spcBef>
                <a:spcPts val="27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Constitution</a:t>
            </a:r>
            <a:endParaRPr sz="800" b="1" dirty="0">
              <a:latin typeface="Montserrat"/>
              <a:cs typeface="Montserrat"/>
            </a:endParaRPr>
          </a:p>
          <a:p>
            <a:pPr marL="183515" marR="5080" indent="-170815">
              <a:lnSpc>
                <a:spcPct val="104200"/>
              </a:lnSpc>
              <a:spcBef>
                <a:spcPts val="2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(Rule</a:t>
            </a:r>
            <a:r>
              <a:rPr sz="80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book</a:t>
            </a:r>
            <a:r>
              <a:rPr sz="80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5" dirty="0">
                <a:solidFill>
                  <a:srgbClr val="FFFFFF"/>
                </a:solidFill>
                <a:latin typeface="Montserrat"/>
                <a:cs typeface="Montserrat"/>
              </a:rPr>
              <a:t>for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 Family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Wealth</a:t>
            </a:r>
            <a:endParaRPr sz="800" b="1" dirty="0">
              <a:latin typeface="Montserrat"/>
              <a:cs typeface="Montserrat"/>
            </a:endParaRPr>
          </a:p>
          <a:p>
            <a:pPr marL="183515" marR="39370" indent="-170815">
              <a:lnSpc>
                <a:spcPct val="104200"/>
              </a:lnSpc>
              <a:spcBef>
                <a:spcPts val="2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Investments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 and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 balance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 sheet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in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Montserrat"/>
                <a:cs typeface="Montserrat"/>
              </a:rPr>
              <a:t>order</a:t>
            </a:r>
            <a:endParaRPr sz="800" b="1" dirty="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24712" y="2324100"/>
            <a:ext cx="981344" cy="151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20</a:t>
            </a:r>
            <a:r>
              <a:rPr sz="80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100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5" dirty="0">
                <a:solidFill>
                  <a:srgbClr val="FFFFFF"/>
                </a:solidFill>
                <a:latin typeface="Montserrat"/>
                <a:cs typeface="Montserrat"/>
              </a:rPr>
              <a:t>YRS</a:t>
            </a:r>
            <a:endParaRPr sz="800" dirty="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Retirement</a:t>
            </a:r>
            <a:endParaRPr sz="800" b="1" dirty="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Mentoring</a:t>
            </a:r>
            <a:endParaRPr sz="800" b="1" dirty="0">
              <a:latin typeface="Montserrat"/>
              <a:cs typeface="Montserrat"/>
            </a:endParaRPr>
          </a:p>
          <a:p>
            <a:pPr marL="183515" marR="67310" indent="-170815">
              <a:lnSpc>
                <a:spcPts val="930"/>
              </a:lnSpc>
              <a:spcBef>
                <a:spcPts val="36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Educate</a:t>
            </a:r>
            <a:r>
              <a:rPr sz="80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Montserrat"/>
                <a:cs typeface="Montserrat"/>
              </a:rPr>
              <a:t>Next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Generation</a:t>
            </a:r>
            <a:endParaRPr sz="800" b="1" dirty="0">
              <a:latin typeface="Montserrat"/>
              <a:cs typeface="Montserrat"/>
            </a:endParaRPr>
          </a:p>
          <a:p>
            <a:pPr marL="183515" marR="5080" indent="-170815">
              <a:lnSpc>
                <a:spcPct val="104200"/>
              </a:lnSpc>
              <a:spcBef>
                <a:spcPts val="24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dirty="0">
                <a:solidFill>
                  <a:srgbClr val="FFFFFF"/>
                </a:solidFill>
                <a:latin typeface="Montserrat"/>
                <a:cs typeface="Montserrat"/>
              </a:rPr>
              <a:t>Constitution</a:t>
            </a:r>
            <a:r>
              <a:rPr sz="800" b="1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25" dirty="0">
                <a:solidFill>
                  <a:srgbClr val="FFFFFF"/>
                </a:solidFill>
                <a:latin typeface="Montserrat"/>
                <a:cs typeface="Montserrat"/>
              </a:rPr>
              <a:t>in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place</a:t>
            </a:r>
            <a:endParaRPr sz="800" b="1" dirty="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Legacy</a:t>
            </a:r>
            <a:endParaRPr sz="800" b="1" dirty="0">
              <a:latin typeface="Montserrat"/>
              <a:cs typeface="Montserrat"/>
            </a:endParaRPr>
          </a:p>
          <a:p>
            <a:pPr marL="183515" marR="147320" indent="-170815">
              <a:lnSpc>
                <a:spcPts val="869"/>
              </a:lnSpc>
              <a:spcBef>
                <a:spcPts val="47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Community</a:t>
            </a:r>
            <a:r>
              <a:rPr sz="800" b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Montserrat"/>
                <a:cs typeface="Montserrat"/>
              </a:rPr>
              <a:t>Impact</a:t>
            </a:r>
            <a:endParaRPr sz="800" b="1" dirty="0">
              <a:latin typeface="Montserrat"/>
              <a:cs typeface="Montserra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38864" y="2129430"/>
            <a:ext cx="9954895" cy="1276985"/>
            <a:chOff x="738864" y="2129430"/>
            <a:chExt cx="9954895" cy="1276985"/>
          </a:xfrm>
        </p:grpSpPr>
        <p:sp>
          <p:nvSpPr>
            <p:cNvPr id="15" name="object 15"/>
            <p:cNvSpPr/>
            <p:nvPr/>
          </p:nvSpPr>
          <p:spPr>
            <a:xfrm>
              <a:off x="4875432" y="2725061"/>
              <a:ext cx="843280" cy="681355"/>
            </a:xfrm>
            <a:custGeom>
              <a:avLst/>
              <a:gdLst/>
              <a:ahLst/>
              <a:cxnLst/>
              <a:rect l="l" t="t" r="r" b="b"/>
              <a:pathLst>
                <a:path w="843279" h="681354">
                  <a:moveTo>
                    <a:pt x="583488" y="615905"/>
                  </a:moveTo>
                  <a:lnTo>
                    <a:pt x="259328" y="615905"/>
                  </a:lnTo>
                  <a:lnTo>
                    <a:pt x="259328" y="680737"/>
                  </a:lnTo>
                  <a:lnTo>
                    <a:pt x="583488" y="680737"/>
                  </a:lnTo>
                  <a:lnTo>
                    <a:pt x="583488" y="615905"/>
                  </a:lnTo>
                  <a:close/>
                </a:path>
                <a:path w="843279" h="681354">
                  <a:moveTo>
                    <a:pt x="512579" y="129664"/>
                  </a:moveTo>
                  <a:lnTo>
                    <a:pt x="330239" y="129664"/>
                  </a:lnTo>
                  <a:lnTo>
                    <a:pt x="339739" y="148994"/>
                  </a:lnTo>
                  <a:lnTo>
                    <a:pt x="353062" y="165594"/>
                  </a:lnTo>
                  <a:lnTo>
                    <a:pt x="369662" y="178917"/>
                  </a:lnTo>
                  <a:lnTo>
                    <a:pt x="388993" y="188418"/>
                  </a:lnTo>
                  <a:lnTo>
                    <a:pt x="388993" y="615905"/>
                  </a:lnTo>
                  <a:lnTo>
                    <a:pt x="453825" y="615905"/>
                  </a:lnTo>
                  <a:lnTo>
                    <a:pt x="453825" y="188418"/>
                  </a:lnTo>
                  <a:lnTo>
                    <a:pt x="473101" y="178899"/>
                  </a:lnTo>
                  <a:lnTo>
                    <a:pt x="489706" y="165547"/>
                  </a:lnTo>
                  <a:lnTo>
                    <a:pt x="503060" y="148941"/>
                  </a:lnTo>
                  <a:lnTo>
                    <a:pt x="512579" y="129664"/>
                  </a:lnTo>
                  <a:close/>
                </a:path>
                <a:path w="843279" h="681354">
                  <a:moveTo>
                    <a:pt x="181326" y="129664"/>
                  </a:moveTo>
                  <a:lnTo>
                    <a:pt x="142833" y="129664"/>
                  </a:lnTo>
                  <a:lnTo>
                    <a:pt x="133715" y="145872"/>
                  </a:lnTo>
                  <a:lnTo>
                    <a:pt x="4052" y="372785"/>
                  </a:lnTo>
                  <a:lnTo>
                    <a:pt x="0" y="380889"/>
                  </a:lnTo>
                  <a:lnTo>
                    <a:pt x="0" y="388993"/>
                  </a:lnTo>
                  <a:lnTo>
                    <a:pt x="5815" y="431952"/>
                  </a:lnTo>
                  <a:lnTo>
                    <a:pt x="22210" y="470633"/>
                  </a:lnTo>
                  <a:lnTo>
                    <a:pt x="47611" y="503462"/>
                  </a:lnTo>
                  <a:lnTo>
                    <a:pt x="80439" y="528862"/>
                  </a:lnTo>
                  <a:lnTo>
                    <a:pt x="119121" y="545257"/>
                  </a:lnTo>
                  <a:lnTo>
                    <a:pt x="162079" y="551073"/>
                  </a:lnTo>
                  <a:lnTo>
                    <a:pt x="205038" y="545257"/>
                  </a:lnTo>
                  <a:lnTo>
                    <a:pt x="243720" y="528862"/>
                  </a:lnTo>
                  <a:lnTo>
                    <a:pt x="276549" y="503462"/>
                  </a:lnTo>
                  <a:lnTo>
                    <a:pt x="289873" y="486241"/>
                  </a:lnTo>
                  <a:lnTo>
                    <a:pt x="162079" y="486241"/>
                  </a:lnTo>
                  <a:lnTo>
                    <a:pt x="132143" y="481399"/>
                  </a:lnTo>
                  <a:lnTo>
                    <a:pt x="106539" y="467928"/>
                  </a:lnTo>
                  <a:lnTo>
                    <a:pt x="86419" y="447405"/>
                  </a:lnTo>
                  <a:lnTo>
                    <a:pt x="72936" y="421408"/>
                  </a:lnTo>
                  <a:lnTo>
                    <a:pt x="319772" y="421408"/>
                  </a:lnTo>
                  <a:lnTo>
                    <a:pt x="324161" y="388993"/>
                  </a:lnTo>
                  <a:lnTo>
                    <a:pt x="324161" y="380889"/>
                  </a:lnTo>
                  <a:lnTo>
                    <a:pt x="320108" y="372785"/>
                  </a:lnTo>
                  <a:lnTo>
                    <a:pt x="310847" y="356577"/>
                  </a:lnTo>
                  <a:lnTo>
                    <a:pt x="88131" y="356577"/>
                  </a:lnTo>
                  <a:lnTo>
                    <a:pt x="162079" y="227924"/>
                  </a:lnTo>
                  <a:lnTo>
                    <a:pt x="237330" y="227924"/>
                  </a:lnTo>
                  <a:lnTo>
                    <a:pt x="190444" y="145872"/>
                  </a:lnTo>
                  <a:lnTo>
                    <a:pt x="181326" y="129664"/>
                  </a:lnTo>
                  <a:close/>
                </a:path>
                <a:path w="843279" h="681354">
                  <a:moveTo>
                    <a:pt x="699985" y="129664"/>
                  </a:moveTo>
                  <a:lnTo>
                    <a:pt x="661489" y="129664"/>
                  </a:lnTo>
                  <a:lnTo>
                    <a:pt x="652373" y="145872"/>
                  </a:lnTo>
                  <a:lnTo>
                    <a:pt x="522709" y="372785"/>
                  </a:lnTo>
                  <a:lnTo>
                    <a:pt x="518656" y="380889"/>
                  </a:lnTo>
                  <a:lnTo>
                    <a:pt x="518656" y="388993"/>
                  </a:lnTo>
                  <a:lnTo>
                    <a:pt x="524471" y="431952"/>
                  </a:lnTo>
                  <a:lnTo>
                    <a:pt x="540867" y="470633"/>
                  </a:lnTo>
                  <a:lnTo>
                    <a:pt x="566267" y="503462"/>
                  </a:lnTo>
                  <a:lnTo>
                    <a:pt x="599096" y="528862"/>
                  </a:lnTo>
                  <a:lnTo>
                    <a:pt x="637777" y="545257"/>
                  </a:lnTo>
                  <a:lnTo>
                    <a:pt x="680736" y="551073"/>
                  </a:lnTo>
                  <a:lnTo>
                    <a:pt x="723695" y="545257"/>
                  </a:lnTo>
                  <a:lnTo>
                    <a:pt x="762377" y="528862"/>
                  </a:lnTo>
                  <a:lnTo>
                    <a:pt x="795206" y="503462"/>
                  </a:lnTo>
                  <a:lnTo>
                    <a:pt x="808530" y="486241"/>
                  </a:lnTo>
                  <a:lnTo>
                    <a:pt x="680736" y="486241"/>
                  </a:lnTo>
                  <a:lnTo>
                    <a:pt x="650799" y="481399"/>
                  </a:lnTo>
                  <a:lnTo>
                    <a:pt x="625195" y="467928"/>
                  </a:lnTo>
                  <a:lnTo>
                    <a:pt x="605075" y="447405"/>
                  </a:lnTo>
                  <a:lnTo>
                    <a:pt x="591592" y="421408"/>
                  </a:lnTo>
                  <a:lnTo>
                    <a:pt x="838429" y="421408"/>
                  </a:lnTo>
                  <a:lnTo>
                    <a:pt x="842817" y="388993"/>
                  </a:lnTo>
                  <a:lnTo>
                    <a:pt x="842817" y="380889"/>
                  </a:lnTo>
                  <a:lnTo>
                    <a:pt x="838766" y="372785"/>
                  </a:lnTo>
                  <a:lnTo>
                    <a:pt x="829504" y="356577"/>
                  </a:lnTo>
                  <a:lnTo>
                    <a:pt x="606789" y="356577"/>
                  </a:lnTo>
                  <a:lnTo>
                    <a:pt x="680736" y="227924"/>
                  </a:lnTo>
                  <a:lnTo>
                    <a:pt x="755987" y="227924"/>
                  </a:lnTo>
                  <a:lnTo>
                    <a:pt x="709100" y="145872"/>
                  </a:lnTo>
                  <a:lnTo>
                    <a:pt x="699985" y="129664"/>
                  </a:lnTo>
                  <a:close/>
                </a:path>
                <a:path w="843279" h="681354">
                  <a:moveTo>
                    <a:pt x="319772" y="421408"/>
                  </a:moveTo>
                  <a:lnTo>
                    <a:pt x="251223" y="421408"/>
                  </a:lnTo>
                  <a:lnTo>
                    <a:pt x="237741" y="447405"/>
                  </a:lnTo>
                  <a:lnTo>
                    <a:pt x="217622" y="467928"/>
                  </a:lnTo>
                  <a:lnTo>
                    <a:pt x="192017" y="481399"/>
                  </a:lnTo>
                  <a:lnTo>
                    <a:pt x="162079" y="486241"/>
                  </a:lnTo>
                  <a:lnTo>
                    <a:pt x="289873" y="486241"/>
                  </a:lnTo>
                  <a:lnTo>
                    <a:pt x="301949" y="470633"/>
                  </a:lnTo>
                  <a:lnTo>
                    <a:pt x="318345" y="431952"/>
                  </a:lnTo>
                  <a:lnTo>
                    <a:pt x="319772" y="421408"/>
                  </a:lnTo>
                  <a:close/>
                </a:path>
                <a:path w="843279" h="681354">
                  <a:moveTo>
                    <a:pt x="838429" y="421408"/>
                  </a:moveTo>
                  <a:lnTo>
                    <a:pt x="769881" y="421408"/>
                  </a:lnTo>
                  <a:lnTo>
                    <a:pt x="756399" y="447405"/>
                  </a:lnTo>
                  <a:lnTo>
                    <a:pt x="736279" y="467928"/>
                  </a:lnTo>
                  <a:lnTo>
                    <a:pt x="710674" y="481399"/>
                  </a:lnTo>
                  <a:lnTo>
                    <a:pt x="680736" y="486241"/>
                  </a:lnTo>
                  <a:lnTo>
                    <a:pt x="808530" y="486241"/>
                  </a:lnTo>
                  <a:lnTo>
                    <a:pt x="820606" y="470633"/>
                  </a:lnTo>
                  <a:lnTo>
                    <a:pt x="837002" y="431952"/>
                  </a:lnTo>
                  <a:lnTo>
                    <a:pt x="838429" y="421408"/>
                  </a:lnTo>
                  <a:close/>
                </a:path>
                <a:path w="843279" h="681354">
                  <a:moveTo>
                    <a:pt x="237330" y="227924"/>
                  </a:moveTo>
                  <a:lnTo>
                    <a:pt x="162079" y="227924"/>
                  </a:lnTo>
                  <a:lnTo>
                    <a:pt x="236028" y="356577"/>
                  </a:lnTo>
                  <a:lnTo>
                    <a:pt x="310847" y="356577"/>
                  </a:lnTo>
                  <a:lnTo>
                    <a:pt x="237330" y="227924"/>
                  </a:lnTo>
                  <a:close/>
                </a:path>
                <a:path w="843279" h="681354">
                  <a:moveTo>
                    <a:pt x="755987" y="227924"/>
                  </a:moveTo>
                  <a:lnTo>
                    <a:pt x="680736" y="227924"/>
                  </a:lnTo>
                  <a:lnTo>
                    <a:pt x="754684" y="356577"/>
                  </a:lnTo>
                  <a:lnTo>
                    <a:pt x="829504" y="356577"/>
                  </a:lnTo>
                  <a:lnTo>
                    <a:pt x="755987" y="227924"/>
                  </a:lnTo>
                  <a:close/>
                </a:path>
                <a:path w="843279" h="681354">
                  <a:moveTo>
                    <a:pt x="421408" y="64832"/>
                  </a:moveTo>
                  <a:lnTo>
                    <a:pt x="97247" y="64832"/>
                  </a:lnTo>
                  <a:lnTo>
                    <a:pt x="97247" y="129664"/>
                  </a:lnTo>
                  <a:lnTo>
                    <a:pt x="421408" y="129664"/>
                  </a:lnTo>
                  <a:lnTo>
                    <a:pt x="408651" y="127163"/>
                  </a:lnTo>
                  <a:lnTo>
                    <a:pt x="398363" y="120294"/>
                  </a:lnTo>
                  <a:lnTo>
                    <a:pt x="391494" y="110005"/>
                  </a:lnTo>
                  <a:lnTo>
                    <a:pt x="388993" y="97247"/>
                  </a:lnTo>
                  <a:lnTo>
                    <a:pt x="391494" y="84490"/>
                  </a:lnTo>
                  <a:lnTo>
                    <a:pt x="398363" y="74202"/>
                  </a:lnTo>
                  <a:lnTo>
                    <a:pt x="408651" y="67333"/>
                  </a:lnTo>
                  <a:lnTo>
                    <a:pt x="421408" y="64832"/>
                  </a:lnTo>
                  <a:close/>
                </a:path>
                <a:path w="843279" h="681354">
                  <a:moveTo>
                    <a:pt x="745568" y="64832"/>
                  </a:moveTo>
                  <a:lnTo>
                    <a:pt x="421408" y="64832"/>
                  </a:lnTo>
                  <a:lnTo>
                    <a:pt x="434166" y="67333"/>
                  </a:lnTo>
                  <a:lnTo>
                    <a:pt x="444455" y="74202"/>
                  </a:lnTo>
                  <a:lnTo>
                    <a:pt x="451324" y="84490"/>
                  </a:lnTo>
                  <a:lnTo>
                    <a:pt x="453825" y="97247"/>
                  </a:lnTo>
                  <a:lnTo>
                    <a:pt x="451324" y="110005"/>
                  </a:lnTo>
                  <a:lnTo>
                    <a:pt x="444455" y="120294"/>
                  </a:lnTo>
                  <a:lnTo>
                    <a:pt x="434166" y="127163"/>
                  </a:lnTo>
                  <a:lnTo>
                    <a:pt x="421408" y="129664"/>
                  </a:lnTo>
                  <a:lnTo>
                    <a:pt x="745568" y="129664"/>
                  </a:lnTo>
                  <a:lnTo>
                    <a:pt x="745568" y="64832"/>
                  </a:lnTo>
                  <a:close/>
                </a:path>
                <a:path w="843279" h="681354">
                  <a:moveTo>
                    <a:pt x="421408" y="0"/>
                  </a:moveTo>
                  <a:lnTo>
                    <a:pt x="391386" y="4859"/>
                  </a:lnTo>
                  <a:lnTo>
                    <a:pt x="365187" y="18360"/>
                  </a:lnTo>
                  <a:lnTo>
                    <a:pt x="344306" y="38889"/>
                  </a:lnTo>
                  <a:lnTo>
                    <a:pt x="330239" y="64832"/>
                  </a:lnTo>
                  <a:lnTo>
                    <a:pt x="512579" y="64832"/>
                  </a:lnTo>
                  <a:lnTo>
                    <a:pt x="498511" y="38889"/>
                  </a:lnTo>
                  <a:lnTo>
                    <a:pt x="477630" y="18360"/>
                  </a:lnTo>
                  <a:lnTo>
                    <a:pt x="451431" y="4859"/>
                  </a:lnTo>
                  <a:lnTo>
                    <a:pt x="421408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38864" y="2132605"/>
              <a:ext cx="9954895" cy="0"/>
            </a:xfrm>
            <a:custGeom>
              <a:avLst/>
              <a:gdLst/>
              <a:ahLst/>
              <a:cxnLst/>
              <a:rect l="l" t="t" r="r" b="b"/>
              <a:pathLst>
                <a:path w="9954895">
                  <a:moveTo>
                    <a:pt x="0" y="0"/>
                  </a:moveTo>
                  <a:lnTo>
                    <a:pt x="9954536" y="0"/>
                  </a:lnTo>
                </a:path>
              </a:pathLst>
            </a:custGeom>
            <a:ln w="6350">
              <a:solidFill>
                <a:srgbClr val="D6D1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0" y="710917"/>
            <a:ext cx="520700" cy="0"/>
          </a:xfrm>
          <a:custGeom>
            <a:avLst/>
            <a:gdLst/>
            <a:ahLst/>
            <a:cxnLst/>
            <a:rect l="l" t="t" r="r" b="b"/>
            <a:pathLst>
              <a:path w="520700">
                <a:moveTo>
                  <a:pt x="0" y="0"/>
                </a:moveTo>
                <a:lnTo>
                  <a:pt x="520562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84515" y="710917"/>
            <a:ext cx="5917565" cy="0"/>
          </a:xfrm>
          <a:custGeom>
            <a:avLst/>
            <a:gdLst/>
            <a:ahLst/>
            <a:cxnLst/>
            <a:rect l="l" t="t" r="r" b="b"/>
            <a:pathLst>
              <a:path w="5917565">
                <a:moveTo>
                  <a:pt x="0" y="0"/>
                </a:moveTo>
                <a:lnTo>
                  <a:pt x="5917294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Family</a:t>
            </a:r>
            <a:r>
              <a:rPr spc="-10" dirty="0"/>
              <a:t> Office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05107" y="965200"/>
            <a:ext cx="46723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GIVING</a:t>
            </a:r>
            <a:r>
              <a:rPr sz="1100" b="1" spc="39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FAMILIES</a:t>
            </a:r>
            <a:r>
              <a:rPr sz="1100" b="1" spc="40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CONFIDENCE,</a:t>
            </a:r>
            <a:r>
              <a:rPr sz="1100" b="1" spc="39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CAPABILITIES</a:t>
            </a:r>
            <a:r>
              <a:rPr sz="1100" b="1" spc="40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&amp;</a:t>
            </a:r>
            <a:r>
              <a:rPr sz="1100" b="1" spc="409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110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DIRECTION</a:t>
            </a:r>
            <a:endParaRPr sz="1100">
              <a:latin typeface="Montserrat SemiBold"/>
              <a:cs typeface="Montserrat SemiBold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9541381" y="443738"/>
            <a:ext cx="564515" cy="530225"/>
            <a:chOff x="9541381" y="443738"/>
            <a:chExt cx="564515" cy="530225"/>
          </a:xfrm>
        </p:grpSpPr>
        <p:sp>
          <p:nvSpPr>
            <p:cNvPr id="23" name="object 23"/>
            <p:cNvSpPr/>
            <p:nvPr/>
          </p:nvSpPr>
          <p:spPr>
            <a:xfrm>
              <a:off x="9637426" y="443738"/>
              <a:ext cx="468630" cy="426084"/>
            </a:xfrm>
            <a:custGeom>
              <a:avLst/>
              <a:gdLst/>
              <a:ahLst/>
              <a:cxnLst/>
              <a:rect l="l" t="t" r="r" b="b"/>
              <a:pathLst>
                <a:path w="468629" h="426084">
                  <a:moveTo>
                    <a:pt x="181575" y="0"/>
                  </a:moveTo>
                  <a:lnTo>
                    <a:pt x="135466" y="5902"/>
                  </a:lnTo>
                  <a:lnTo>
                    <a:pt x="91826" y="23610"/>
                  </a:lnTo>
                  <a:lnTo>
                    <a:pt x="53122" y="53124"/>
                  </a:lnTo>
                  <a:lnTo>
                    <a:pt x="23610" y="91830"/>
                  </a:lnTo>
                  <a:lnTo>
                    <a:pt x="5902" y="135470"/>
                  </a:lnTo>
                  <a:lnTo>
                    <a:pt x="0" y="181578"/>
                  </a:lnTo>
                  <a:lnTo>
                    <a:pt x="5902" y="227685"/>
                  </a:lnTo>
                  <a:lnTo>
                    <a:pt x="23610" y="271325"/>
                  </a:lnTo>
                  <a:lnTo>
                    <a:pt x="53122" y="310030"/>
                  </a:lnTo>
                  <a:lnTo>
                    <a:pt x="147462" y="404367"/>
                  </a:lnTo>
                  <a:lnTo>
                    <a:pt x="184965" y="424476"/>
                  </a:lnTo>
                  <a:lnTo>
                    <a:pt x="199411" y="425887"/>
                  </a:lnTo>
                  <a:lnTo>
                    <a:pt x="213856" y="424476"/>
                  </a:lnTo>
                  <a:lnTo>
                    <a:pt x="251362" y="404367"/>
                  </a:lnTo>
                  <a:lnTo>
                    <a:pt x="271471" y="366861"/>
                  </a:lnTo>
                  <a:lnTo>
                    <a:pt x="272882" y="352415"/>
                  </a:lnTo>
                  <a:lnTo>
                    <a:pt x="271471" y="337970"/>
                  </a:lnTo>
                  <a:lnTo>
                    <a:pt x="251362" y="300463"/>
                  </a:lnTo>
                  <a:lnTo>
                    <a:pt x="212067" y="286352"/>
                  </a:lnTo>
                  <a:lnTo>
                    <a:pt x="226178" y="325648"/>
                  </a:lnTo>
                  <a:lnTo>
                    <a:pt x="234479" y="338165"/>
                  </a:lnTo>
                  <a:lnTo>
                    <a:pt x="226178" y="379181"/>
                  </a:lnTo>
                  <a:lnTo>
                    <a:pt x="199411" y="390267"/>
                  </a:lnTo>
                  <a:lnTo>
                    <a:pt x="191968" y="389541"/>
                  </a:lnTo>
                  <a:lnTo>
                    <a:pt x="78305" y="284846"/>
                  </a:lnTo>
                  <a:lnTo>
                    <a:pt x="50974" y="246967"/>
                  </a:lnTo>
                  <a:lnTo>
                    <a:pt x="37309" y="203945"/>
                  </a:lnTo>
                  <a:lnTo>
                    <a:pt x="37309" y="159210"/>
                  </a:lnTo>
                  <a:lnTo>
                    <a:pt x="50974" y="116189"/>
                  </a:lnTo>
                  <a:lnTo>
                    <a:pt x="78305" y="78310"/>
                  </a:lnTo>
                  <a:lnTo>
                    <a:pt x="116185" y="50978"/>
                  </a:lnTo>
                  <a:lnTo>
                    <a:pt x="159207" y="37312"/>
                  </a:lnTo>
                  <a:lnTo>
                    <a:pt x="203943" y="37312"/>
                  </a:lnTo>
                  <a:lnTo>
                    <a:pt x="246965" y="50978"/>
                  </a:lnTo>
                  <a:lnTo>
                    <a:pt x="284843" y="78310"/>
                  </a:lnTo>
                  <a:lnTo>
                    <a:pt x="420682" y="214144"/>
                  </a:lnTo>
                  <a:lnTo>
                    <a:pt x="432498" y="242714"/>
                  </a:lnTo>
                  <a:lnTo>
                    <a:pt x="429544" y="257925"/>
                  </a:lnTo>
                  <a:lnTo>
                    <a:pt x="416770" y="277174"/>
                  </a:lnTo>
                  <a:lnTo>
                    <a:pt x="415466" y="283875"/>
                  </a:lnTo>
                  <a:lnTo>
                    <a:pt x="416770" y="290577"/>
                  </a:lnTo>
                  <a:lnTo>
                    <a:pt x="420682" y="296468"/>
                  </a:lnTo>
                  <a:lnTo>
                    <a:pt x="426573" y="300380"/>
                  </a:lnTo>
                  <a:lnTo>
                    <a:pt x="433274" y="301684"/>
                  </a:lnTo>
                  <a:lnTo>
                    <a:pt x="439976" y="300380"/>
                  </a:lnTo>
                  <a:lnTo>
                    <a:pt x="466674" y="257661"/>
                  </a:lnTo>
                  <a:lnTo>
                    <a:pt x="468134" y="242716"/>
                  </a:lnTo>
                  <a:lnTo>
                    <a:pt x="466674" y="227769"/>
                  </a:lnTo>
                  <a:lnTo>
                    <a:pt x="445867" y="188961"/>
                  </a:lnTo>
                  <a:lnTo>
                    <a:pt x="310027" y="53124"/>
                  </a:lnTo>
                  <a:lnTo>
                    <a:pt x="271323" y="23610"/>
                  </a:lnTo>
                  <a:lnTo>
                    <a:pt x="227683" y="5902"/>
                  </a:lnTo>
                  <a:lnTo>
                    <a:pt x="181575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541381" y="547950"/>
              <a:ext cx="477520" cy="426084"/>
            </a:xfrm>
            <a:custGeom>
              <a:avLst/>
              <a:gdLst/>
              <a:ahLst/>
              <a:cxnLst/>
              <a:rect l="l" t="t" r="r" b="b"/>
              <a:pathLst>
                <a:path w="477520" h="426084">
                  <a:moveTo>
                    <a:pt x="277770" y="0"/>
                  </a:moveTo>
                  <a:lnTo>
                    <a:pt x="237032" y="12303"/>
                  </a:lnTo>
                  <a:lnTo>
                    <a:pt x="209859" y="45341"/>
                  </a:lnTo>
                  <a:lnTo>
                    <a:pt x="204303" y="73472"/>
                  </a:lnTo>
                  <a:lnTo>
                    <a:pt x="205714" y="87917"/>
                  </a:lnTo>
                  <a:lnTo>
                    <a:pt x="225818" y="125420"/>
                  </a:lnTo>
                  <a:lnTo>
                    <a:pt x="252524" y="144749"/>
                  </a:lnTo>
                  <a:lnTo>
                    <a:pt x="259225" y="143446"/>
                  </a:lnTo>
                  <a:lnTo>
                    <a:pt x="251006" y="100236"/>
                  </a:lnTo>
                  <a:lnTo>
                    <a:pt x="246258" y="94459"/>
                  </a:lnTo>
                  <a:lnTo>
                    <a:pt x="246258" y="52481"/>
                  </a:lnTo>
                  <a:lnTo>
                    <a:pt x="277770" y="35619"/>
                  </a:lnTo>
                  <a:lnTo>
                    <a:pt x="285212" y="36346"/>
                  </a:lnTo>
                  <a:lnTo>
                    <a:pt x="398879" y="141042"/>
                  </a:lnTo>
                  <a:lnTo>
                    <a:pt x="426209" y="178921"/>
                  </a:lnTo>
                  <a:lnTo>
                    <a:pt x="439875" y="221942"/>
                  </a:lnTo>
                  <a:lnTo>
                    <a:pt x="439875" y="266677"/>
                  </a:lnTo>
                  <a:lnTo>
                    <a:pt x="426209" y="309698"/>
                  </a:lnTo>
                  <a:lnTo>
                    <a:pt x="398879" y="347578"/>
                  </a:lnTo>
                  <a:lnTo>
                    <a:pt x="361000" y="374909"/>
                  </a:lnTo>
                  <a:lnTo>
                    <a:pt x="317978" y="388574"/>
                  </a:lnTo>
                  <a:lnTo>
                    <a:pt x="273242" y="388574"/>
                  </a:lnTo>
                  <a:lnTo>
                    <a:pt x="230220" y="374909"/>
                  </a:lnTo>
                  <a:lnTo>
                    <a:pt x="192338" y="347578"/>
                  </a:lnTo>
                  <a:lnTo>
                    <a:pt x="47452" y="202688"/>
                  </a:lnTo>
                  <a:lnTo>
                    <a:pt x="35636" y="174118"/>
                  </a:lnTo>
                  <a:lnTo>
                    <a:pt x="38590" y="158907"/>
                  </a:lnTo>
                  <a:lnTo>
                    <a:pt x="51364" y="139657"/>
                  </a:lnTo>
                  <a:lnTo>
                    <a:pt x="52668" y="132956"/>
                  </a:lnTo>
                  <a:lnTo>
                    <a:pt x="12729" y="131965"/>
                  </a:lnTo>
                  <a:lnTo>
                    <a:pt x="0" y="174120"/>
                  </a:lnTo>
                  <a:lnTo>
                    <a:pt x="1459" y="189064"/>
                  </a:lnTo>
                  <a:lnTo>
                    <a:pt x="22266" y="227873"/>
                  </a:lnTo>
                  <a:lnTo>
                    <a:pt x="167153" y="372762"/>
                  </a:lnTo>
                  <a:lnTo>
                    <a:pt x="227217" y="412603"/>
                  </a:lnTo>
                  <a:lnTo>
                    <a:pt x="295606" y="425884"/>
                  </a:lnTo>
                  <a:lnTo>
                    <a:pt x="330322" y="422564"/>
                  </a:lnTo>
                  <a:lnTo>
                    <a:pt x="395591" y="396002"/>
                  </a:lnTo>
                  <a:lnTo>
                    <a:pt x="453574" y="334057"/>
                  </a:lnTo>
                  <a:lnTo>
                    <a:pt x="471282" y="290417"/>
                  </a:lnTo>
                  <a:lnTo>
                    <a:pt x="477184" y="244310"/>
                  </a:lnTo>
                  <a:lnTo>
                    <a:pt x="471282" y="198202"/>
                  </a:lnTo>
                  <a:lnTo>
                    <a:pt x="453574" y="154562"/>
                  </a:lnTo>
                  <a:lnTo>
                    <a:pt x="424061" y="115858"/>
                  </a:lnTo>
                  <a:lnTo>
                    <a:pt x="329722" y="21521"/>
                  </a:lnTo>
                  <a:lnTo>
                    <a:pt x="292215" y="1410"/>
                  </a:lnTo>
                  <a:lnTo>
                    <a:pt x="277770" y="0"/>
                  </a:lnTo>
                  <a:close/>
                </a:path>
              </a:pathLst>
            </a:custGeom>
            <a:solidFill>
              <a:srgbClr val="2E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F1D104-63D0-43BA-BC77-73762BB176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42A63A-D302-48C7-9633-68066F6C1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203</Words>
  <Application>Microsoft Office PowerPoint</Application>
  <PresentationFormat>Custom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Montserrat</vt:lpstr>
      <vt:lpstr>Montserrat Medium</vt:lpstr>
      <vt:lpstr>Montserrat SemiBold</vt:lpstr>
      <vt:lpstr>Times New Roman</vt:lpstr>
      <vt:lpstr>Office Theme</vt:lpstr>
      <vt:lpstr>Family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Office</dc:title>
  <cp:lastModifiedBy>Leanne Manning</cp:lastModifiedBy>
  <cp:revision>1</cp:revision>
  <dcterms:created xsi:type="dcterms:W3CDTF">2022-11-03T04:43:48Z</dcterms:created>
  <dcterms:modified xsi:type="dcterms:W3CDTF">2022-11-03T04:46:17Z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