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9906000" cy="6858000" type="A4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4CC9A-B9DF-4F45-AA96-15D2F8454757}" v="2" dt="2022-11-09T23:26:47.65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4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69035"/>
            <a:ext cx="796925" cy="0"/>
          </a:xfrm>
          <a:custGeom>
            <a:avLst/>
            <a:gdLst/>
            <a:ahLst/>
            <a:cxnLst/>
            <a:rect l="l" t="t" r="r" b="b"/>
            <a:pathLst>
              <a:path w="796925">
                <a:moveTo>
                  <a:pt x="0" y="0"/>
                </a:moveTo>
                <a:lnTo>
                  <a:pt x="796861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4944" y="605027"/>
            <a:ext cx="131063" cy="12649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60476" y="734570"/>
            <a:ext cx="0" cy="5951220"/>
          </a:xfrm>
          <a:custGeom>
            <a:avLst/>
            <a:gdLst/>
            <a:ahLst/>
            <a:cxnLst/>
            <a:rect l="l" t="t" r="r" b="b"/>
            <a:pathLst>
              <a:path h="5951220">
                <a:moveTo>
                  <a:pt x="0" y="5951004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23672"/>
            <a:ext cx="8616950" cy="0"/>
          </a:xfrm>
          <a:custGeom>
            <a:avLst/>
            <a:gdLst/>
            <a:ahLst/>
            <a:cxnLst/>
            <a:rect l="l" t="t" r="r" b="b"/>
            <a:pathLst>
              <a:path w="8616950">
                <a:moveTo>
                  <a:pt x="0" y="0"/>
                </a:moveTo>
                <a:lnTo>
                  <a:pt x="8616416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585959" y="445008"/>
            <a:ext cx="320040" cy="0"/>
          </a:xfrm>
          <a:custGeom>
            <a:avLst/>
            <a:gdLst/>
            <a:ahLst/>
            <a:cxnLst/>
            <a:rect l="l" t="t" r="r" b="b"/>
            <a:pathLst>
              <a:path w="320040">
                <a:moveTo>
                  <a:pt x="0" y="0"/>
                </a:moveTo>
                <a:lnTo>
                  <a:pt x="319735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0690" y="664288"/>
            <a:ext cx="3653154" cy="338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95901" y="289883"/>
            <a:ext cx="6927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Montserrat SemiBold"/>
                <a:cs typeface="Montserrat SemiBold"/>
              </a:rPr>
              <a:t>S</a:t>
            </a:r>
            <a:r>
              <a:rPr sz="1600" b="1" spc="420" dirty="0">
                <a:latin typeface="Montserrat SemiBold"/>
                <a:cs typeface="Montserrat SemiBold"/>
              </a:rPr>
              <a:t> </a:t>
            </a:r>
            <a:r>
              <a:rPr sz="1600" b="1" dirty="0">
                <a:latin typeface="Montserrat SemiBold"/>
                <a:cs typeface="Montserrat SemiBold"/>
              </a:rPr>
              <a:t>A</a:t>
            </a:r>
            <a:r>
              <a:rPr sz="1600" b="1" spc="425" dirty="0">
                <a:latin typeface="Montserrat SemiBold"/>
                <a:cs typeface="Montserrat SemiBold"/>
              </a:rPr>
              <a:t> </a:t>
            </a:r>
            <a:r>
              <a:rPr sz="1600" b="1" spc="-50" dirty="0">
                <a:latin typeface="Montserrat SemiBold"/>
                <a:cs typeface="Montserrat SemiBold"/>
              </a:rPr>
              <a:t>N</a:t>
            </a:r>
            <a:endParaRPr sz="1600">
              <a:latin typeface="Montserrat SemiBold"/>
              <a:cs typeface="Montserrat SemiBold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496" y="893064"/>
            <a:ext cx="480059" cy="445007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687529" y="4499555"/>
          <a:ext cx="1327785" cy="566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6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045">
                <a:tc>
                  <a:txBody>
                    <a:bodyPr/>
                    <a:lstStyle/>
                    <a:p>
                      <a:pPr marL="58419">
                        <a:lnSpc>
                          <a:spcPts val="480"/>
                        </a:lnSpc>
                      </a:pP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Equity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480"/>
                        </a:lnSpc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5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Cash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Facilities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58419">
                        <a:lnSpc>
                          <a:spcPts val="525"/>
                        </a:lnSpc>
                        <a:spcBef>
                          <a:spcPts val="290"/>
                        </a:spcBef>
                      </a:pP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Limit on</a:t>
                      </a:r>
                      <a:r>
                        <a:rPr sz="5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Guarantees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525"/>
                        </a:lnSpc>
                        <a:spcBef>
                          <a:spcPts val="29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274825" y="1579625"/>
            <a:ext cx="8057515" cy="0"/>
          </a:xfrm>
          <a:custGeom>
            <a:avLst/>
            <a:gdLst/>
            <a:ahLst/>
            <a:cxnLst/>
            <a:rect l="l" t="t" r="r" b="b"/>
            <a:pathLst>
              <a:path w="8057515">
                <a:moveTo>
                  <a:pt x="0" y="0"/>
                </a:moveTo>
                <a:lnTo>
                  <a:pt x="8057311" y="0"/>
                </a:lnTo>
              </a:path>
            </a:pathLst>
          </a:custGeom>
          <a:ln w="254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5288" y="1420261"/>
            <a:ext cx="509270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TXXX</a:t>
            </a:r>
            <a:r>
              <a:rPr sz="650" spc="325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Pty</a:t>
            </a:r>
            <a:r>
              <a:rPr sz="650" spc="70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spc="-25" dirty="0">
                <a:solidFill>
                  <a:srgbClr val="B68150"/>
                </a:solidFill>
                <a:latin typeface="Calibri"/>
                <a:cs typeface="Calibri"/>
              </a:rPr>
              <a:t>Ltd</a:t>
            </a:r>
            <a:endParaRPr sz="65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03189" y="1664307"/>
          <a:ext cx="1602740" cy="1739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535"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dirty="0">
                          <a:latin typeface="Calibri"/>
                          <a:cs typeface="Calibri"/>
                        </a:rPr>
                        <a:t>SOURCE</a:t>
                      </a:r>
                      <a:r>
                        <a:rPr sz="5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5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APPLICATION</a:t>
                      </a:r>
                      <a:r>
                        <a:rPr sz="5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FUNDS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Operating</a:t>
                      </a:r>
                      <a:r>
                        <a:rPr sz="500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Operating</a:t>
                      </a:r>
                      <a:r>
                        <a:rPr sz="500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Expenses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Op</a:t>
                      </a:r>
                      <a:r>
                        <a:rPr sz="500" spc="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Profit-</a:t>
                      </a:r>
                      <a:r>
                        <a:rPr sz="5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Month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Op</a:t>
                      </a:r>
                      <a:r>
                        <a:rPr sz="500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Profit</a:t>
                      </a: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–YTD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1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2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WIP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u="sng" spc="-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Month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34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220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4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500" b="1" u="sng" spc="8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VS</a:t>
                      </a:r>
                      <a:r>
                        <a:rPr sz="500" b="1" u="sng" spc="-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Actual</a:t>
                      </a:r>
                      <a:r>
                        <a:rPr sz="500" b="1" u="sng" spc="-2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5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–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34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9220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Gross</a:t>
                      </a: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profit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635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635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4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Expenditure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4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NPBT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Assets/Liabilities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7790">
                <a:tc>
                  <a:txBody>
                    <a:bodyPr/>
                    <a:lstStyle/>
                    <a:p>
                      <a:pPr marR="60325" algn="r">
                        <a:lnSpc>
                          <a:spcPts val="525"/>
                        </a:lnSpc>
                        <a:spcBef>
                          <a:spcPts val="145"/>
                        </a:spcBef>
                      </a:pP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XX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525"/>
                        </a:lnSpc>
                        <a:spcBef>
                          <a:spcPts val="14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450638" y="1420261"/>
            <a:ext cx="639445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XXX</a:t>
            </a:r>
            <a:r>
              <a:rPr sz="650" spc="160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Family</a:t>
            </a:r>
            <a:r>
              <a:rPr sz="650" spc="114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spc="-10" dirty="0">
                <a:solidFill>
                  <a:srgbClr val="B68150"/>
                </a:solidFill>
                <a:latin typeface="Calibri"/>
                <a:cs typeface="Calibri"/>
              </a:rPr>
              <a:t>Trust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65547" y="1420261"/>
            <a:ext cx="639445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XXX</a:t>
            </a:r>
            <a:r>
              <a:rPr sz="650" spc="160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Family</a:t>
            </a:r>
            <a:r>
              <a:rPr sz="650" spc="114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spc="-10" dirty="0">
                <a:solidFill>
                  <a:srgbClr val="B68150"/>
                </a:solidFill>
                <a:latin typeface="Calibri"/>
                <a:cs typeface="Calibri"/>
              </a:rPr>
              <a:t>Trust</a:t>
            </a:r>
            <a:endParaRPr sz="65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5576544" y="1680090"/>
          <a:ext cx="1603374" cy="1657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dirty="0">
                          <a:latin typeface="Calibri"/>
                          <a:cs typeface="Calibri"/>
                        </a:rPr>
                        <a:t>SOURCE</a:t>
                      </a:r>
                      <a:r>
                        <a:rPr sz="5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5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APPLICATION</a:t>
                      </a:r>
                      <a:r>
                        <a:rPr sz="5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FUNDS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45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u="sng" spc="-2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u="sng" spc="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u="sng" spc="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Month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3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65">
                <a:tc>
                  <a:txBody>
                    <a:bodyPr/>
                    <a:lstStyle/>
                    <a:p>
                      <a:pPr marL="58419" marR="3175">
                        <a:lnSpc>
                          <a:spcPts val="535"/>
                        </a:lnSpc>
                        <a:spcBef>
                          <a:spcPts val="165"/>
                        </a:spcBef>
                      </a:pP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YTD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5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3355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29870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29870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46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3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Assets/Liabilities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2710">
                <a:tc>
                  <a:txBody>
                    <a:bodyPr/>
                    <a:lstStyle/>
                    <a:p>
                      <a:pPr marR="60325" algn="r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XX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Group</a:t>
            </a:r>
            <a:r>
              <a:rPr spc="-20" dirty="0"/>
              <a:t> </a:t>
            </a:r>
            <a:r>
              <a:rPr dirty="0"/>
              <a:t>–</a:t>
            </a:r>
            <a:r>
              <a:rPr spc="10" dirty="0"/>
              <a:t> </a:t>
            </a:r>
            <a:r>
              <a:rPr dirty="0"/>
              <a:t>Financial</a:t>
            </a:r>
            <a:r>
              <a:rPr spc="-20" dirty="0"/>
              <a:t> </a:t>
            </a:r>
            <a:r>
              <a:rPr spc="-10" dirty="0"/>
              <a:t>Snapshot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250690" y="1082993"/>
            <a:ext cx="602615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dirty="0">
                <a:solidFill>
                  <a:srgbClr val="A6A6A6"/>
                </a:solidFill>
                <a:latin typeface="Calibri"/>
                <a:cs typeface="Calibri"/>
              </a:rPr>
              <a:t>MARCH</a:t>
            </a:r>
            <a:r>
              <a:rPr sz="750" spc="31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750" spc="-20" dirty="0">
                <a:solidFill>
                  <a:srgbClr val="A6A6A6"/>
                </a:solidFill>
                <a:latin typeface="Calibri"/>
                <a:cs typeface="Calibri"/>
              </a:rPr>
              <a:t>2022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52144" y="3499103"/>
            <a:ext cx="8289290" cy="285115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650">
              <a:latin typeface="Times New Roman"/>
              <a:cs typeface="Times New Roman"/>
            </a:endParaRPr>
          </a:p>
          <a:p>
            <a:pPr marL="625475">
              <a:lnSpc>
                <a:spcPct val="100000"/>
              </a:lnSpc>
              <a:tabLst>
                <a:tab pos="2767965" algn="l"/>
                <a:tab pos="4932680" algn="l"/>
                <a:tab pos="7036434" algn="l"/>
              </a:tabLst>
            </a:pPr>
            <a:r>
              <a:rPr sz="750" b="1" dirty="0">
                <a:latin typeface="Calibri"/>
                <a:cs typeface="Calibri"/>
              </a:rPr>
              <a:t>VALUE</a:t>
            </a:r>
            <a:r>
              <a:rPr sz="750" b="1" spc="30" dirty="0">
                <a:latin typeface="Calibri"/>
                <a:cs typeface="Calibri"/>
              </a:rPr>
              <a:t> </a:t>
            </a:r>
            <a:r>
              <a:rPr sz="750" b="1" spc="-20" dirty="0">
                <a:latin typeface="Calibri"/>
                <a:cs typeface="Calibri"/>
              </a:rPr>
              <a:t>$xxx</a:t>
            </a:r>
            <a:r>
              <a:rPr sz="750" b="1" dirty="0">
                <a:latin typeface="Calibri"/>
                <a:cs typeface="Calibri"/>
              </a:rPr>
              <a:t>	</a:t>
            </a:r>
            <a:r>
              <a:rPr sz="1125" b="1" baseline="3703" dirty="0">
                <a:latin typeface="Calibri"/>
                <a:cs typeface="Calibri"/>
              </a:rPr>
              <a:t>VALUE</a:t>
            </a:r>
            <a:r>
              <a:rPr sz="1125" b="1" spc="44" baseline="3703" dirty="0">
                <a:latin typeface="Calibri"/>
                <a:cs typeface="Calibri"/>
              </a:rPr>
              <a:t> </a:t>
            </a:r>
            <a:r>
              <a:rPr sz="1125" b="1" spc="-30" baseline="3703" dirty="0">
                <a:latin typeface="Calibri"/>
                <a:cs typeface="Calibri"/>
              </a:rPr>
              <a:t>$xxx</a:t>
            </a:r>
            <a:r>
              <a:rPr sz="1125" b="1" baseline="3703" dirty="0">
                <a:latin typeface="Calibri"/>
                <a:cs typeface="Calibri"/>
              </a:rPr>
              <a:t>	</a:t>
            </a:r>
            <a:r>
              <a:rPr sz="750" b="1" dirty="0">
                <a:latin typeface="Calibri"/>
                <a:cs typeface="Calibri"/>
              </a:rPr>
              <a:t>VALUE</a:t>
            </a:r>
            <a:r>
              <a:rPr sz="750" b="1" spc="30" dirty="0">
                <a:latin typeface="Calibri"/>
                <a:cs typeface="Calibri"/>
              </a:rPr>
              <a:t> </a:t>
            </a:r>
            <a:r>
              <a:rPr sz="750" b="1" spc="-20" dirty="0">
                <a:latin typeface="Calibri"/>
                <a:cs typeface="Calibri"/>
              </a:rPr>
              <a:t>$xxx</a:t>
            </a:r>
            <a:r>
              <a:rPr sz="750" b="1" dirty="0">
                <a:latin typeface="Calibri"/>
                <a:cs typeface="Calibri"/>
              </a:rPr>
              <a:t>	VALUE</a:t>
            </a:r>
            <a:r>
              <a:rPr sz="750" b="1" spc="30" dirty="0">
                <a:latin typeface="Calibri"/>
                <a:cs typeface="Calibri"/>
              </a:rPr>
              <a:t> </a:t>
            </a:r>
            <a:r>
              <a:rPr sz="750" b="1" spc="-20" dirty="0">
                <a:latin typeface="Calibri"/>
                <a:cs typeface="Calibri"/>
              </a:rPr>
              <a:t>$xxx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08596" y="3955967"/>
            <a:ext cx="377190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XXX</a:t>
            </a:r>
            <a:r>
              <a:rPr sz="650" spc="100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spc="-10" dirty="0">
                <a:solidFill>
                  <a:srgbClr val="B68150"/>
                </a:solidFill>
                <a:latin typeface="Calibri"/>
                <a:cs typeface="Calibri"/>
              </a:rPr>
              <a:t>Trust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65531" y="3955967"/>
            <a:ext cx="619760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Mr</a:t>
            </a:r>
            <a:r>
              <a:rPr sz="650" spc="80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&amp;</a:t>
            </a:r>
            <a:r>
              <a:rPr sz="650" spc="90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Mrs</a:t>
            </a:r>
            <a:r>
              <a:rPr sz="650" spc="75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spc="-10" dirty="0">
                <a:solidFill>
                  <a:srgbClr val="B68150"/>
                </a:solidFill>
                <a:latin typeface="Calibri"/>
                <a:cs typeface="Calibri"/>
              </a:rPr>
              <a:t>Client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94638" y="4106417"/>
            <a:ext cx="8037830" cy="0"/>
          </a:xfrm>
          <a:custGeom>
            <a:avLst/>
            <a:gdLst/>
            <a:ahLst/>
            <a:cxnLst/>
            <a:rect l="l" t="t" r="r" b="b"/>
            <a:pathLst>
              <a:path w="8037830">
                <a:moveTo>
                  <a:pt x="0" y="0"/>
                </a:moveTo>
                <a:lnTo>
                  <a:pt x="8037690" y="0"/>
                </a:lnTo>
              </a:path>
            </a:pathLst>
          </a:custGeom>
          <a:ln w="254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450635" y="3955967"/>
            <a:ext cx="572135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XXX</a:t>
            </a:r>
            <a:r>
              <a:rPr sz="650" spc="100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spc="-10" dirty="0">
                <a:solidFill>
                  <a:srgbClr val="B68150"/>
                </a:solidFill>
                <a:latin typeface="Calibri"/>
                <a:cs typeface="Calibri"/>
              </a:rPr>
              <a:t>Superfund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51694" y="1426030"/>
            <a:ext cx="377190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dirty="0">
                <a:solidFill>
                  <a:srgbClr val="B68150"/>
                </a:solidFill>
                <a:latin typeface="Calibri"/>
                <a:cs typeface="Calibri"/>
              </a:rPr>
              <a:t>XXX</a:t>
            </a:r>
            <a:r>
              <a:rPr sz="650" spc="100" dirty="0">
                <a:solidFill>
                  <a:srgbClr val="B68150"/>
                </a:solidFill>
                <a:latin typeface="Calibri"/>
                <a:cs typeface="Calibri"/>
              </a:rPr>
              <a:t> </a:t>
            </a:r>
            <a:r>
              <a:rPr sz="650" spc="-10" dirty="0">
                <a:solidFill>
                  <a:srgbClr val="B68150"/>
                </a:solidFill>
                <a:latin typeface="Calibri"/>
                <a:cs typeface="Calibri"/>
              </a:rPr>
              <a:t>Trust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52144" y="6224015"/>
            <a:ext cx="8289290" cy="285115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650">
              <a:latin typeface="Times New Roman"/>
              <a:cs typeface="Times New Roman"/>
            </a:endParaRPr>
          </a:p>
          <a:p>
            <a:pPr marL="603250">
              <a:lnSpc>
                <a:spcPct val="100000"/>
              </a:lnSpc>
              <a:tabLst>
                <a:tab pos="2714625" algn="l"/>
                <a:tab pos="4999990" algn="l"/>
                <a:tab pos="6958330" algn="l"/>
              </a:tabLst>
            </a:pPr>
            <a:r>
              <a:rPr sz="750" b="1" dirty="0">
                <a:latin typeface="Calibri"/>
                <a:cs typeface="Calibri"/>
              </a:rPr>
              <a:t>VALUE</a:t>
            </a:r>
            <a:r>
              <a:rPr sz="750" b="1" spc="30" dirty="0">
                <a:latin typeface="Calibri"/>
                <a:cs typeface="Calibri"/>
              </a:rPr>
              <a:t> </a:t>
            </a:r>
            <a:r>
              <a:rPr sz="750" b="1" spc="-20" dirty="0">
                <a:latin typeface="Calibri"/>
                <a:cs typeface="Calibri"/>
              </a:rPr>
              <a:t>$xxx</a:t>
            </a:r>
            <a:r>
              <a:rPr sz="750" b="1" dirty="0">
                <a:latin typeface="Calibri"/>
                <a:cs typeface="Calibri"/>
              </a:rPr>
              <a:t>	</a:t>
            </a:r>
            <a:r>
              <a:rPr sz="1125" b="1" baseline="3703" dirty="0">
                <a:latin typeface="Calibri"/>
                <a:cs typeface="Calibri"/>
              </a:rPr>
              <a:t>VALUE</a:t>
            </a:r>
            <a:r>
              <a:rPr sz="1125" b="1" spc="44" baseline="3703" dirty="0">
                <a:latin typeface="Calibri"/>
                <a:cs typeface="Calibri"/>
              </a:rPr>
              <a:t> </a:t>
            </a:r>
            <a:r>
              <a:rPr sz="1125" b="1" spc="-30" baseline="3703" dirty="0">
                <a:latin typeface="Calibri"/>
                <a:cs typeface="Calibri"/>
              </a:rPr>
              <a:t>$xxx</a:t>
            </a:r>
            <a:r>
              <a:rPr sz="1125" b="1" baseline="3703" dirty="0">
                <a:latin typeface="Calibri"/>
                <a:cs typeface="Calibri"/>
              </a:rPr>
              <a:t>	</a:t>
            </a:r>
            <a:r>
              <a:rPr sz="750" b="1" dirty="0">
                <a:latin typeface="Calibri"/>
                <a:cs typeface="Calibri"/>
              </a:rPr>
              <a:t>VALUE</a:t>
            </a:r>
            <a:r>
              <a:rPr sz="750" b="1" spc="30" dirty="0">
                <a:latin typeface="Calibri"/>
                <a:cs typeface="Calibri"/>
              </a:rPr>
              <a:t> </a:t>
            </a:r>
            <a:r>
              <a:rPr sz="750" b="1" spc="-20" dirty="0">
                <a:latin typeface="Calibri"/>
                <a:cs typeface="Calibri"/>
              </a:rPr>
              <a:t>$xxx</a:t>
            </a:r>
            <a:r>
              <a:rPr sz="750" b="1" dirty="0">
                <a:latin typeface="Calibri"/>
                <a:cs typeface="Calibri"/>
              </a:rPr>
              <a:t>	VALUE</a:t>
            </a:r>
            <a:r>
              <a:rPr sz="750" b="1" spc="30" dirty="0">
                <a:latin typeface="Calibri"/>
                <a:cs typeface="Calibri"/>
              </a:rPr>
              <a:t> </a:t>
            </a:r>
            <a:r>
              <a:rPr sz="750" b="1" spc="-20" dirty="0">
                <a:latin typeface="Calibri"/>
                <a:cs typeface="Calibri"/>
              </a:rPr>
              <a:t>$xxx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51727" y="3970902"/>
            <a:ext cx="251460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spc="-10" dirty="0">
                <a:solidFill>
                  <a:srgbClr val="B68150"/>
                </a:solidFill>
                <a:latin typeface="Calibri"/>
                <a:cs typeface="Calibri"/>
              </a:rPr>
              <a:t>Totals</a:t>
            </a:r>
            <a:endParaRPr sz="650">
              <a:latin typeface="Calibri"/>
              <a:cs typeface="Calibri"/>
            </a:endParaRPr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3436799" y="1664307"/>
          <a:ext cx="1602740" cy="1739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535"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dirty="0">
                          <a:latin typeface="Calibri"/>
                          <a:cs typeface="Calibri"/>
                        </a:rPr>
                        <a:t>SOURCE</a:t>
                      </a:r>
                      <a:r>
                        <a:rPr sz="5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5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APPLICATION</a:t>
                      </a:r>
                      <a:r>
                        <a:rPr sz="5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FUNDS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Operating</a:t>
                      </a:r>
                      <a:r>
                        <a:rPr sz="500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Operating</a:t>
                      </a:r>
                      <a:r>
                        <a:rPr sz="500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Expenses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Op</a:t>
                      </a:r>
                      <a:r>
                        <a:rPr sz="500" spc="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Profit-</a:t>
                      </a:r>
                      <a:r>
                        <a:rPr sz="5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Month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Op</a:t>
                      </a:r>
                      <a:r>
                        <a:rPr sz="500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Profit</a:t>
                      </a: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–YTD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1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2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WIP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u="sng" spc="-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Month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34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220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4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500" b="1" u="sng" spc="8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VS</a:t>
                      </a:r>
                      <a:r>
                        <a:rPr sz="500" b="1" u="sng" spc="-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Actual</a:t>
                      </a:r>
                      <a:r>
                        <a:rPr sz="500" b="1" u="sng" spc="-2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5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–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34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9220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Gross</a:t>
                      </a: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profit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635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635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4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Expenditure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4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NPBT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Assets/Liabilities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7790">
                <a:tc>
                  <a:txBody>
                    <a:bodyPr/>
                    <a:lstStyle/>
                    <a:p>
                      <a:pPr marR="60325" algn="r">
                        <a:lnSpc>
                          <a:spcPts val="525"/>
                        </a:lnSpc>
                        <a:spcBef>
                          <a:spcPts val="145"/>
                        </a:spcBef>
                      </a:pP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XX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525"/>
                        </a:lnSpc>
                        <a:spcBef>
                          <a:spcPts val="14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7650820" y="1680090"/>
          <a:ext cx="1612899" cy="1657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dirty="0">
                          <a:latin typeface="Calibri"/>
                          <a:cs typeface="Calibri"/>
                        </a:rPr>
                        <a:t>SOURCE</a:t>
                      </a:r>
                      <a:r>
                        <a:rPr sz="5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5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APPLICATION</a:t>
                      </a:r>
                      <a:r>
                        <a:rPr sz="5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FUNDS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">
                <a:tc gridSpan="2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45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u="sng" spc="-2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u="sng" spc="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u="sng" spc="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Month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3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9055"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65">
                <a:tc>
                  <a:txBody>
                    <a:bodyPr/>
                    <a:lstStyle/>
                    <a:p>
                      <a:pPr marL="58419" marR="3175">
                        <a:lnSpc>
                          <a:spcPts val="535"/>
                        </a:lnSpc>
                        <a:spcBef>
                          <a:spcPts val="165"/>
                        </a:spcBef>
                      </a:pP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YTD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5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3355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29870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29870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 marR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46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3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Assets/Liabilities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2710">
                <a:tc>
                  <a:txBody>
                    <a:bodyPr/>
                    <a:lstStyle/>
                    <a:p>
                      <a:pPr marR="60325" algn="r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XX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 marR="3175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1417989" y="4320315"/>
          <a:ext cx="1603374" cy="1657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dirty="0">
                          <a:latin typeface="Calibri"/>
                          <a:cs typeface="Calibri"/>
                        </a:rPr>
                        <a:t>SOURCE</a:t>
                      </a:r>
                      <a:r>
                        <a:rPr sz="5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5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APPLICATION</a:t>
                      </a:r>
                      <a:r>
                        <a:rPr sz="5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FUNDS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45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u="sng" spc="-2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u="sng" spc="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u="sng" spc="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Month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3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65">
                <a:tc>
                  <a:txBody>
                    <a:bodyPr/>
                    <a:lstStyle/>
                    <a:p>
                      <a:pPr marL="58419" marR="3175">
                        <a:lnSpc>
                          <a:spcPts val="535"/>
                        </a:lnSpc>
                        <a:spcBef>
                          <a:spcPts val="165"/>
                        </a:spcBef>
                      </a:pP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YTD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5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3355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29870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29870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46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3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Assets/Liabilities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2710">
                <a:tc>
                  <a:txBody>
                    <a:bodyPr/>
                    <a:lstStyle/>
                    <a:p>
                      <a:pPr marR="60325" algn="r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XX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3463338" y="4320315"/>
          <a:ext cx="1603374" cy="1657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marL="58419">
                        <a:lnSpc>
                          <a:spcPts val="480"/>
                        </a:lnSpc>
                      </a:pPr>
                      <a:r>
                        <a:rPr sz="500" b="1" dirty="0">
                          <a:latin typeface="Calibri"/>
                          <a:cs typeface="Calibri"/>
                        </a:rPr>
                        <a:t>SOURCE</a:t>
                      </a:r>
                      <a:r>
                        <a:rPr sz="5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5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APPLICATION</a:t>
                      </a:r>
                      <a:r>
                        <a:rPr sz="5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FUNDS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45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u="sng" spc="-2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u="sng" spc="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u="sng" spc="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Month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3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65">
                <a:tc>
                  <a:txBody>
                    <a:bodyPr/>
                    <a:lstStyle/>
                    <a:p>
                      <a:pPr marL="58419" marR="3175">
                        <a:lnSpc>
                          <a:spcPts val="535"/>
                        </a:lnSpc>
                        <a:spcBef>
                          <a:spcPts val="165"/>
                        </a:spcBef>
                      </a:pP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YTD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5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3355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29870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29870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46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3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Assets/Liabilities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2710">
                <a:tc>
                  <a:txBody>
                    <a:bodyPr/>
                    <a:lstStyle/>
                    <a:p>
                      <a:pPr marR="60325" algn="r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XX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5578249" y="4320315"/>
          <a:ext cx="1603374" cy="1657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dirty="0">
                          <a:latin typeface="Calibri"/>
                          <a:cs typeface="Calibri"/>
                        </a:rPr>
                        <a:t>SOURCE</a:t>
                      </a:r>
                      <a:r>
                        <a:rPr sz="5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5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APPLICATION</a:t>
                      </a:r>
                      <a:r>
                        <a:rPr sz="5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500" b="1" spc="-10" dirty="0">
                          <a:latin typeface="Calibri"/>
                          <a:cs typeface="Calibri"/>
                        </a:rPr>
                        <a:t>FUNDS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45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u="sng" spc="-2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u="sng" spc="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u="sng" spc="5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Month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3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65">
                <a:tc>
                  <a:txBody>
                    <a:bodyPr/>
                    <a:lstStyle/>
                    <a:p>
                      <a:pPr marL="58419" marR="3175">
                        <a:lnSpc>
                          <a:spcPts val="535"/>
                        </a:lnSpc>
                        <a:spcBef>
                          <a:spcPts val="165"/>
                        </a:spcBef>
                      </a:pP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Distributions</a:t>
                      </a:r>
                      <a:r>
                        <a:rPr sz="5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5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YTD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230504" marR="3175" indent="-172720">
                        <a:lnSpc>
                          <a:spcPct val="100000"/>
                        </a:lnSpc>
                        <a:spcBef>
                          <a:spcPts val="105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489">
                <a:tc>
                  <a:txBody>
                    <a:bodyPr/>
                    <a:lstStyle/>
                    <a:p>
                      <a:pPr marL="230504" marR="3175" indent="-173355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30504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229870" marR="3175" indent="-1727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229870" algn="l"/>
                          <a:tab pos="231140" algn="l"/>
                        </a:tabLst>
                      </a:pPr>
                      <a:r>
                        <a:rPr sz="5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Entity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270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46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  <a:tabLst>
                          <a:tab pos="1593215" algn="l"/>
                        </a:tabLst>
                      </a:pPr>
                      <a:r>
                        <a:rPr sz="500" b="1" u="sng" spc="33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500" b="1" u="sng" spc="-10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Assets/Liabilities</a:t>
                      </a:r>
                      <a:r>
                        <a:rPr sz="500" b="1" u="sng" dirty="0">
                          <a:solidFill>
                            <a:srgbClr val="585858"/>
                          </a:solidFill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2710">
                <a:tc>
                  <a:txBody>
                    <a:bodyPr/>
                    <a:lstStyle/>
                    <a:p>
                      <a:pPr marR="60325" algn="r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XX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525"/>
                        </a:lnSpc>
                        <a:spcBef>
                          <a:spcPts val="105"/>
                        </a:spcBef>
                      </a:pPr>
                      <a:r>
                        <a:rPr sz="5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$</a:t>
                      </a:r>
                      <a:endParaRPr sz="5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T w="6350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44603" y="2190703"/>
            <a:ext cx="208658" cy="15931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60323" y="3093723"/>
            <a:ext cx="190949" cy="146992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68993" y="2197015"/>
            <a:ext cx="210042" cy="160376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86017" y="3093723"/>
            <a:ext cx="189692" cy="14699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62897" y="4833534"/>
            <a:ext cx="210042" cy="160376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72444" y="5736621"/>
            <a:ext cx="190949" cy="147967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861222" y="4833534"/>
            <a:ext cx="208658" cy="160376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70707" y="5736621"/>
            <a:ext cx="189690" cy="147967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808393" y="4833534"/>
            <a:ext cx="208660" cy="160376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17878" y="5736621"/>
            <a:ext cx="189692" cy="1479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63B06A-4B52-43E5-BC73-EE8AF59924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DA9C82-DFA5-471A-BA83-9F547BC241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332</Words>
  <Application>Microsoft Office PowerPoint</Application>
  <PresentationFormat>A4 Paper (210x297 mm)</PresentationFormat>
  <Paragraphs>159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 Medium</vt:lpstr>
      <vt:lpstr>Montserrat SemiBold</vt:lpstr>
      <vt:lpstr>Times New Roman</vt:lpstr>
      <vt:lpstr>Office Theme</vt:lpstr>
      <vt:lpstr>Group – Financial Snapshot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Manning</dc:creator>
  <cp:lastModifiedBy>Leanne Manning</cp:lastModifiedBy>
  <cp:revision>1</cp:revision>
  <dcterms:created xsi:type="dcterms:W3CDTF">2022-11-09T23:26:44Z</dcterms:created>
  <dcterms:modified xsi:type="dcterms:W3CDTF">2022-11-09T23:26:55Z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0x0101000D1501204E0E8546970714FFE872A97A</vt:lpwstr>
  </property>
  <property fmtid="{D5CDD505-2E9C-101B-9397-08002B2CF9AE}" pid="3" name="Created">
    <vt:filetime>2022-08-20T00:00:00Z</vt:filetime>
  </property>
  <property fmtid="{D5CDD505-2E9C-101B-9397-08002B2CF9AE}" pid="4" name="Creator">
    <vt:lpwstr>Acrobat PDFMaker 22 for PowerPoint</vt:lpwstr>
  </property>
  <property fmtid="{D5CDD505-2E9C-101B-9397-08002B2CF9AE}" pid="5" name="LastSaved">
    <vt:filetime>2022-11-09T00:00:00Z</vt:filetime>
  </property>
  <property fmtid="{D5CDD505-2E9C-101B-9397-08002B2CF9AE}" pid="6" name="Producer">
    <vt:lpwstr>Adobe PDF Library 22.2.223</vt:lpwstr>
  </property>
</Properties>
</file>