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9E2078-8C0D-4A71-9B47-D42876403EC8}" v="2" dt="2022-11-09T23:23:17.83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1732" y="988567"/>
            <a:ext cx="3609340" cy="356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9448" y="6498742"/>
            <a:ext cx="53975" cy="1187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00" dirty="0">
                <a:solidFill>
                  <a:srgbClr val="B68150"/>
                </a:solidFill>
                <a:latin typeface="Montserrat"/>
                <a:cs typeface="Montserrat"/>
              </a:rPr>
              <a:t>1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775398"/>
            <a:ext cx="763905" cy="6083300"/>
            <a:chOff x="0" y="775398"/>
            <a:chExt cx="763905" cy="6083300"/>
          </a:xfrm>
        </p:grpSpPr>
        <p:sp>
          <p:nvSpPr>
            <p:cNvPr id="4" name="object 4"/>
            <p:cNvSpPr/>
            <p:nvPr/>
          </p:nvSpPr>
          <p:spPr>
            <a:xfrm>
              <a:off x="0" y="839724"/>
              <a:ext cx="734695" cy="0"/>
            </a:xfrm>
            <a:custGeom>
              <a:avLst/>
              <a:gdLst/>
              <a:ahLst/>
              <a:cxnLst/>
              <a:rect l="l" t="t" r="r" b="b"/>
              <a:pathLst>
                <a:path w="734695">
                  <a:moveTo>
                    <a:pt x="0" y="0"/>
                  </a:moveTo>
                  <a:lnTo>
                    <a:pt x="734428" y="0"/>
                  </a:lnTo>
                </a:path>
              </a:pathLst>
            </a:custGeom>
            <a:ln w="15875">
              <a:solidFill>
                <a:srgbClr val="B6815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1286" y="775398"/>
              <a:ext cx="122555" cy="12865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02563" y="906780"/>
              <a:ext cx="0" cy="5951855"/>
            </a:xfrm>
            <a:custGeom>
              <a:avLst/>
              <a:gdLst/>
              <a:ahLst/>
              <a:cxnLst/>
              <a:rect l="l" t="t" r="r" b="b"/>
              <a:pathLst>
                <a:path h="5951855">
                  <a:moveTo>
                    <a:pt x="0" y="5951644"/>
                  </a:moveTo>
                  <a:lnTo>
                    <a:pt x="0" y="0"/>
                  </a:lnTo>
                </a:path>
              </a:pathLst>
            </a:custGeom>
            <a:ln w="15875">
              <a:solidFill>
                <a:srgbClr val="B6815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61" y="494537"/>
            <a:ext cx="7618095" cy="18415"/>
          </a:xfrm>
          <a:custGeom>
            <a:avLst/>
            <a:gdLst/>
            <a:ahLst/>
            <a:cxnLst/>
            <a:rect l="l" t="t" r="r" b="b"/>
            <a:pathLst>
              <a:path w="7618095" h="18415">
                <a:moveTo>
                  <a:pt x="0" y="0"/>
                </a:moveTo>
                <a:lnTo>
                  <a:pt x="7618095" y="18414"/>
                </a:lnTo>
              </a:path>
            </a:pathLst>
          </a:custGeom>
          <a:ln w="1905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492490" y="515873"/>
            <a:ext cx="604520" cy="0"/>
          </a:xfrm>
          <a:custGeom>
            <a:avLst/>
            <a:gdLst/>
            <a:ahLst/>
            <a:cxnLst/>
            <a:rect l="l" t="t" r="r" b="b"/>
            <a:pathLst>
              <a:path w="604520">
                <a:moveTo>
                  <a:pt x="0" y="0"/>
                </a:moveTo>
                <a:lnTo>
                  <a:pt x="604265" y="0"/>
                </a:lnTo>
              </a:path>
            </a:pathLst>
          </a:custGeom>
          <a:ln w="1905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98105" y="367029"/>
            <a:ext cx="680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latin typeface="Montserrat Medium"/>
                <a:cs typeface="Montserrat Medium"/>
              </a:rPr>
              <a:t>S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dirty="0">
                <a:latin typeface="Montserrat Medium"/>
                <a:cs typeface="Montserrat Medium"/>
              </a:rPr>
              <a:t>A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spc="-60" dirty="0">
                <a:latin typeface="Montserrat Medium"/>
                <a:cs typeface="Montserrat Medium"/>
              </a:rPr>
              <a:t>N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Group</a:t>
            </a:r>
            <a:r>
              <a:rPr spc="95" dirty="0"/>
              <a:t> </a:t>
            </a:r>
            <a:r>
              <a:rPr dirty="0"/>
              <a:t>Structure</a:t>
            </a:r>
            <a:r>
              <a:rPr spc="95" dirty="0"/>
              <a:t> </a:t>
            </a:r>
            <a:r>
              <a:rPr spc="-10" dirty="0"/>
              <a:t>Diagram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011427" y="785876"/>
            <a:ext cx="1007744" cy="139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MR</a:t>
            </a:r>
            <a:r>
              <a:rPr sz="750" b="1" spc="9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&amp;</a:t>
            </a:r>
            <a:r>
              <a:rPr sz="750" b="1" spc="10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MRS</a:t>
            </a:r>
            <a:r>
              <a:rPr sz="750" b="1" spc="9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CITIZEN</a:t>
            </a:r>
            <a:endParaRPr sz="750">
              <a:latin typeface="Montserrat SemiBold"/>
              <a:cs typeface="Montserrat SemiBold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27532" y="4590288"/>
            <a:ext cx="887094" cy="1091565"/>
          </a:xfrm>
          <a:custGeom>
            <a:avLst/>
            <a:gdLst/>
            <a:ahLst/>
            <a:cxnLst/>
            <a:rect l="l" t="t" r="r" b="b"/>
            <a:pathLst>
              <a:path w="887094" h="1091564">
                <a:moveTo>
                  <a:pt x="739140" y="0"/>
                </a:moveTo>
                <a:lnTo>
                  <a:pt x="147828" y="0"/>
                </a:lnTo>
                <a:lnTo>
                  <a:pt x="101105" y="7534"/>
                </a:lnTo>
                <a:lnTo>
                  <a:pt x="60525" y="28517"/>
                </a:lnTo>
                <a:lnTo>
                  <a:pt x="28524" y="60514"/>
                </a:lnTo>
                <a:lnTo>
                  <a:pt x="7537" y="101096"/>
                </a:lnTo>
                <a:lnTo>
                  <a:pt x="0" y="147828"/>
                </a:lnTo>
                <a:lnTo>
                  <a:pt x="0" y="943356"/>
                </a:lnTo>
                <a:lnTo>
                  <a:pt x="7537" y="990078"/>
                </a:lnTo>
                <a:lnTo>
                  <a:pt x="28524" y="1030658"/>
                </a:lnTo>
                <a:lnTo>
                  <a:pt x="60525" y="1062659"/>
                </a:lnTo>
                <a:lnTo>
                  <a:pt x="101105" y="1083646"/>
                </a:lnTo>
                <a:lnTo>
                  <a:pt x="147828" y="1091184"/>
                </a:lnTo>
                <a:lnTo>
                  <a:pt x="739140" y="1091184"/>
                </a:lnTo>
                <a:lnTo>
                  <a:pt x="785871" y="1083646"/>
                </a:lnTo>
                <a:lnTo>
                  <a:pt x="826453" y="1062659"/>
                </a:lnTo>
                <a:lnTo>
                  <a:pt x="858450" y="1030658"/>
                </a:lnTo>
                <a:lnTo>
                  <a:pt x="879433" y="990078"/>
                </a:lnTo>
                <a:lnTo>
                  <a:pt x="886968" y="943356"/>
                </a:lnTo>
                <a:lnTo>
                  <a:pt x="886968" y="147828"/>
                </a:lnTo>
                <a:lnTo>
                  <a:pt x="879433" y="101096"/>
                </a:lnTo>
                <a:lnTo>
                  <a:pt x="858450" y="60514"/>
                </a:lnTo>
                <a:lnTo>
                  <a:pt x="826453" y="28517"/>
                </a:lnTo>
                <a:lnTo>
                  <a:pt x="785871" y="7534"/>
                </a:lnTo>
                <a:lnTo>
                  <a:pt x="73914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30351" y="5029580"/>
            <a:ext cx="681355" cy="5791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065" marR="5080" indent="-1270" algn="ctr">
              <a:lnSpc>
                <a:spcPct val="103899"/>
              </a:lnSpc>
              <a:spcBef>
                <a:spcPts val="85"/>
              </a:spcBef>
            </a:pPr>
            <a:r>
              <a:rPr sz="700" dirty="0">
                <a:solidFill>
                  <a:srgbClr val="FFFFFF"/>
                </a:solidFill>
                <a:latin typeface="Montserrat"/>
                <a:cs typeface="Montserrat"/>
              </a:rPr>
              <a:t>Citizen</a:t>
            </a:r>
            <a:r>
              <a:rPr sz="700" spc="8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sz="70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FFFFFF"/>
                </a:solidFill>
                <a:latin typeface="Montserrat"/>
                <a:cs typeface="Montserrat"/>
              </a:rPr>
              <a:t>Members</a:t>
            </a:r>
            <a:r>
              <a:rPr sz="700" spc="6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spc="-20" dirty="0">
                <a:solidFill>
                  <a:srgbClr val="FFFFFF"/>
                </a:solidFill>
                <a:latin typeface="Montserrat"/>
                <a:cs typeface="Montserrat"/>
              </a:rPr>
              <a:t>plus</a:t>
            </a:r>
            <a:r>
              <a:rPr sz="70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FFFFFF"/>
                </a:solidFill>
                <a:latin typeface="Montserrat"/>
                <a:cs typeface="Montserrat"/>
              </a:rPr>
              <a:t>any</a:t>
            </a:r>
            <a:r>
              <a:rPr sz="700" spc="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Montserrat"/>
                <a:cs typeface="Montserrat"/>
              </a:rPr>
              <a:t>related</a:t>
            </a:r>
            <a:r>
              <a:rPr sz="70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FFFFFF"/>
                </a:solidFill>
                <a:latin typeface="Montserrat"/>
                <a:cs typeface="Montserrat"/>
              </a:rPr>
              <a:t>trusts</a:t>
            </a:r>
            <a:r>
              <a:rPr sz="700" spc="6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sz="70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Montserrat"/>
                <a:cs typeface="Montserrat"/>
              </a:rPr>
              <a:t>companies</a:t>
            </a:r>
            <a:endParaRPr sz="700">
              <a:latin typeface="Montserrat"/>
              <a:cs typeface="Montserra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200365" y="4378197"/>
            <a:ext cx="2035810" cy="212090"/>
            <a:chOff x="1200365" y="4378197"/>
            <a:chExt cx="2035810" cy="212090"/>
          </a:xfrm>
        </p:grpSpPr>
        <p:sp>
          <p:nvSpPr>
            <p:cNvPr id="15" name="object 15"/>
            <p:cNvSpPr/>
            <p:nvPr/>
          </p:nvSpPr>
          <p:spPr>
            <a:xfrm>
              <a:off x="1200365" y="4378197"/>
              <a:ext cx="1964055" cy="212090"/>
            </a:xfrm>
            <a:custGeom>
              <a:avLst/>
              <a:gdLst/>
              <a:ahLst/>
              <a:cxnLst/>
              <a:rect l="l" t="t" r="r" b="b"/>
              <a:pathLst>
                <a:path w="1964055" h="212089">
                  <a:moveTo>
                    <a:pt x="8382" y="145541"/>
                  </a:moveTo>
                  <a:lnTo>
                    <a:pt x="4381" y="146050"/>
                  </a:lnTo>
                  <a:lnTo>
                    <a:pt x="2197" y="148716"/>
                  </a:lnTo>
                  <a:lnTo>
                    <a:pt x="0" y="151510"/>
                  </a:lnTo>
                  <a:lnTo>
                    <a:pt x="444" y="155447"/>
                  </a:lnTo>
                  <a:lnTo>
                    <a:pt x="3187" y="157733"/>
                  </a:lnTo>
                  <a:lnTo>
                    <a:pt x="70650" y="211708"/>
                  </a:lnTo>
                  <a:lnTo>
                    <a:pt x="80805" y="203581"/>
                  </a:lnTo>
                  <a:lnTo>
                    <a:pt x="64300" y="203581"/>
                  </a:lnTo>
                  <a:lnTo>
                    <a:pt x="64282" y="190381"/>
                  </a:lnTo>
                  <a:lnTo>
                    <a:pt x="11112" y="147827"/>
                  </a:lnTo>
                  <a:lnTo>
                    <a:pt x="8382" y="145541"/>
                  </a:lnTo>
                  <a:close/>
                </a:path>
                <a:path w="1964055" h="212089">
                  <a:moveTo>
                    <a:pt x="64300" y="190395"/>
                  </a:moveTo>
                  <a:lnTo>
                    <a:pt x="64300" y="203581"/>
                  </a:lnTo>
                  <a:lnTo>
                    <a:pt x="77000" y="203581"/>
                  </a:lnTo>
                  <a:lnTo>
                    <a:pt x="77000" y="198627"/>
                  </a:lnTo>
                  <a:lnTo>
                    <a:pt x="66687" y="198627"/>
                  </a:lnTo>
                  <a:lnTo>
                    <a:pt x="70638" y="195468"/>
                  </a:lnTo>
                  <a:lnTo>
                    <a:pt x="64300" y="190395"/>
                  </a:lnTo>
                  <a:close/>
                </a:path>
                <a:path w="1964055" h="212089">
                  <a:moveTo>
                    <a:pt x="132880" y="145541"/>
                  </a:moveTo>
                  <a:lnTo>
                    <a:pt x="130213" y="147827"/>
                  </a:lnTo>
                  <a:lnTo>
                    <a:pt x="77000" y="190381"/>
                  </a:lnTo>
                  <a:lnTo>
                    <a:pt x="77000" y="203581"/>
                  </a:lnTo>
                  <a:lnTo>
                    <a:pt x="80805" y="203581"/>
                  </a:lnTo>
                  <a:lnTo>
                    <a:pt x="138087" y="157733"/>
                  </a:lnTo>
                  <a:lnTo>
                    <a:pt x="140881" y="155447"/>
                  </a:lnTo>
                  <a:lnTo>
                    <a:pt x="141262" y="151510"/>
                  </a:lnTo>
                  <a:lnTo>
                    <a:pt x="139103" y="148716"/>
                  </a:lnTo>
                  <a:lnTo>
                    <a:pt x="136944" y="146050"/>
                  </a:lnTo>
                  <a:lnTo>
                    <a:pt x="132880" y="145541"/>
                  </a:lnTo>
                  <a:close/>
                </a:path>
                <a:path w="1964055" h="212089">
                  <a:moveTo>
                    <a:pt x="70638" y="195468"/>
                  </a:moveTo>
                  <a:lnTo>
                    <a:pt x="66687" y="198627"/>
                  </a:lnTo>
                  <a:lnTo>
                    <a:pt x="74587" y="198627"/>
                  </a:lnTo>
                  <a:lnTo>
                    <a:pt x="70638" y="195468"/>
                  </a:lnTo>
                  <a:close/>
                </a:path>
                <a:path w="1964055" h="212089">
                  <a:moveTo>
                    <a:pt x="77000" y="190381"/>
                  </a:moveTo>
                  <a:lnTo>
                    <a:pt x="70638" y="195468"/>
                  </a:lnTo>
                  <a:lnTo>
                    <a:pt x="74587" y="198627"/>
                  </a:lnTo>
                  <a:lnTo>
                    <a:pt x="77000" y="198627"/>
                  </a:lnTo>
                  <a:lnTo>
                    <a:pt x="77000" y="190381"/>
                  </a:lnTo>
                  <a:close/>
                </a:path>
                <a:path w="1964055" h="212089">
                  <a:moveTo>
                    <a:pt x="1963839" y="0"/>
                  </a:moveTo>
                  <a:lnTo>
                    <a:pt x="64300" y="0"/>
                  </a:lnTo>
                  <a:lnTo>
                    <a:pt x="64300" y="190395"/>
                  </a:lnTo>
                  <a:lnTo>
                    <a:pt x="70638" y="195468"/>
                  </a:lnTo>
                  <a:lnTo>
                    <a:pt x="76982" y="190395"/>
                  </a:lnTo>
                  <a:lnTo>
                    <a:pt x="77000" y="12700"/>
                  </a:lnTo>
                  <a:lnTo>
                    <a:pt x="70650" y="12700"/>
                  </a:lnTo>
                  <a:lnTo>
                    <a:pt x="77000" y="6350"/>
                  </a:lnTo>
                  <a:lnTo>
                    <a:pt x="1963839" y="6350"/>
                  </a:lnTo>
                  <a:lnTo>
                    <a:pt x="1963839" y="0"/>
                  </a:lnTo>
                  <a:close/>
                </a:path>
                <a:path w="1964055" h="212089">
                  <a:moveTo>
                    <a:pt x="77000" y="6350"/>
                  </a:moveTo>
                  <a:lnTo>
                    <a:pt x="70650" y="12700"/>
                  </a:lnTo>
                  <a:lnTo>
                    <a:pt x="77000" y="12700"/>
                  </a:lnTo>
                  <a:lnTo>
                    <a:pt x="77000" y="6350"/>
                  </a:lnTo>
                  <a:close/>
                </a:path>
                <a:path w="1964055" h="212089">
                  <a:moveTo>
                    <a:pt x="1963839" y="6350"/>
                  </a:moveTo>
                  <a:lnTo>
                    <a:pt x="77000" y="6350"/>
                  </a:lnTo>
                  <a:lnTo>
                    <a:pt x="77000" y="12700"/>
                  </a:lnTo>
                  <a:lnTo>
                    <a:pt x="1963839" y="12700"/>
                  </a:lnTo>
                  <a:lnTo>
                    <a:pt x="1963839" y="635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4735" y="4384547"/>
              <a:ext cx="141224" cy="205358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7227569" y="4827270"/>
            <a:ext cx="33210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b="1" spc="-20" dirty="0">
                <a:solidFill>
                  <a:srgbClr val="B68150"/>
                </a:solidFill>
                <a:latin typeface="Montserrat"/>
                <a:cs typeface="Montserrat"/>
              </a:rPr>
              <a:t>JACK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78851" y="4817491"/>
            <a:ext cx="332740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b="1" spc="-20" dirty="0">
                <a:solidFill>
                  <a:srgbClr val="B68150"/>
                </a:solidFill>
                <a:latin typeface="Montserrat"/>
                <a:cs typeface="Montserrat"/>
              </a:rPr>
              <a:t>JANE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015985" y="4282185"/>
            <a:ext cx="462280" cy="462280"/>
            <a:chOff x="8015985" y="4282185"/>
            <a:chExt cx="462280" cy="462280"/>
          </a:xfrm>
        </p:grpSpPr>
        <p:sp>
          <p:nvSpPr>
            <p:cNvPr id="20" name="object 20"/>
            <p:cNvSpPr/>
            <p:nvPr/>
          </p:nvSpPr>
          <p:spPr>
            <a:xfrm>
              <a:off x="8022335" y="4288535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79">
                  <a:moveTo>
                    <a:pt x="0" y="224789"/>
                  </a:moveTo>
                  <a:lnTo>
                    <a:pt x="4564" y="179470"/>
                  </a:lnTo>
                  <a:lnTo>
                    <a:pt x="17656" y="137267"/>
                  </a:lnTo>
                  <a:lnTo>
                    <a:pt x="38375" y="99082"/>
                  </a:lnTo>
                  <a:lnTo>
                    <a:pt x="65817" y="65817"/>
                  </a:lnTo>
                  <a:lnTo>
                    <a:pt x="99082" y="38375"/>
                  </a:lnTo>
                  <a:lnTo>
                    <a:pt x="137267" y="17656"/>
                  </a:lnTo>
                  <a:lnTo>
                    <a:pt x="179470" y="4564"/>
                  </a:lnTo>
                  <a:lnTo>
                    <a:pt x="224790" y="0"/>
                  </a:lnTo>
                  <a:lnTo>
                    <a:pt x="270109" y="4564"/>
                  </a:lnTo>
                  <a:lnTo>
                    <a:pt x="312312" y="17656"/>
                  </a:lnTo>
                  <a:lnTo>
                    <a:pt x="350497" y="38375"/>
                  </a:lnTo>
                  <a:lnTo>
                    <a:pt x="383762" y="65817"/>
                  </a:lnTo>
                  <a:lnTo>
                    <a:pt x="411204" y="99082"/>
                  </a:lnTo>
                  <a:lnTo>
                    <a:pt x="431923" y="137267"/>
                  </a:lnTo>
                  <a:lnTo>
                    <a:pt x="445015" y="179470"/>
                  </a:lnTo>
                  <a:lnTo>
                    <a:pt x="449580" y="224789"/>
                  </a:lnTo>
                  <a:lnTo>
                    <a:pt x="445015" y="270109"/>
                  </a:lnTo>
                  <a:lnTo>
                    <a:pt x="431923" y="312312"/>
                  </a:lnTo>
                  <a:lnTo>
                    <a:pt x="411204" y="350497"/>
                  </a:lnTo>
                  <a:lnTo>
                    <a:pt x="383762" y="383762"/>
                  </a:lnTo>
                  <a:lnTo>
                    <a:pt x="350497" y="411204"/>
                  </a:lnTo>
                  <a:lnTo>
                    <a:pt x="312312" y="431923"/>
                  </a:lnTo>
                  <a:lnTo>
                    <a:pt x="270109" y="445015"/>
                  </a:lnTo>
                  <a:lnTo>
                    <a:pt x="224790" y="449580"/>
                  </a:lnTo>
                  <a:lnTo>
                    <a:pt x="179470" y="445015"/>
                  </a:lnTo>
                  <a:lnTo>
                    <a:pt x="137267" y="431923"/>
                  </a:lnTo>
                  <a:lnTo>
                    <a:pt x="99082" y="411204"/>
                  </a:lnTo>
                  <a:lnTo>
                    <a:pt x="65817" y="383762"/>
                  </a:lnTo>
                  <a:lnTo>
                    <a:pt x="38375" y="350497"/>
                  </a:lnTo>
                  <a:lnTo>
                    <a:pt x="17656" y="312312"/>
                  </a:lnTo>
                  <a:lnTo>
                    <a:pt x="4564" y="270109"/>
                  </a:lnTo>
                  <a:lnTo>
                    <a:pt x="0" y="224789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49715" y="4405793"/>
              <a:ext cx="198032" cy="217017"/>
            </a:xfrm>
            <a:prstGeom prst="rect">
              <a:avLst/>
            </a:prstGeom>
          </p:spPr>
        </p:pic>
      </p:grp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825030" y="1673098"/>
          <a:ext cx="2780664" cy="1076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3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dirty="0">
                          <a:latin typeface="Montserrat"/>
                          <a:cs typeface="Montserrat"/>
                        </a:rPr>
                        <a:t>LABOLG</a:t>
                      </a:r>
                      <a:r>
                        <a:rPr sz="900" b="1" spc="1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900" b="1" spc="7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latin typeface="Montserrat"/>
                          <a:cs typeface="Montserrat"/>
                        </a:rPr>
                        <a:t>PTY</a:t>
                      </a:r>
                      <a:r>
                        <a:rPr sz="900" b="1" spc="114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5" dirty="0">
                          <a:latin typeface="Montserrat"/>
                          <a:cs typeface="Montserrat"/>
                        </a:rPr>
                        <a:t>LTD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81915" marB="0">
                    <a:lnL w="6350">
                      <a:solidFill>
                        <a:srgbClr val="B68150"/>
                      </a:solidFill>
                      <a:prstDash val="solid"/>
                    </a:lnL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68150"/>
                      </a:solidFill>
                      <a:prstDash val="solid"/>
                    </a:lnB>
                    <a:solidFill>
                      <a:srgbClr val="EAE7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Activity: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50165" marB="0">
                    <a:lnL w="6350">
                      <a:solidFill>
                        <a:srgbClr val="B68150"/>
                      </a:solidFill>
                      <a:prstDash val="solid"/>
                    </a:lnL>
                    <a:lnT w="6350">
                      <a:solidFill>
                        <a:srgbClr val="B68150"/>
                      </a:solidFill>
                      <a:prstDash val="solid"/>
                    </a:lnT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Trustee</a:t>
                      </a:r>
                      <a:r>
                        <a:rPr sz="800" spc="-1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Company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50165" marB="0"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Directors: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L w="6350">
                      <a:solidFill>
                        <a:srgbClr val="B68150"/>
                      </a:solidFill>
                      <a:prstDash val="solid"/>
                    </a:lnL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Jack</a:t>
                      </a:r>
                      <a:r>
                        <a:rPr sz="800" spc="-3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&amp;</a:t>
                      </a:r>
                      <a:r>
                        <a:rPr sz="800" spc="-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Jane</a:t>
                      </a:r>
                      <a:r>
                        <a:rPr sz="800" spc="-1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Citizen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R w="6350">
                      <a:solidFill>
                        <a:srgbClr val="B68150"/>
                      </a:solidFill>
                      <a:prstDash val="solid"/>
                    </a:lnR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Shareholders: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L w="6350">
                      <a:solidFill>
                        <a:srgbClr val="B68150"/>
                      </a:solidFill>
                      <a:prstDash val="solid"/>
                    </a:lnL>
                    <a:lnB w="6350">
                      <a:solidFill>
                        <a:srgbClr val="B68150"/>
                      </a:solidFill>
                      <a:prstDash val="solid"/>
                    </a:lnB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Jack</a:t>
                      </a:r>
                      <a:r>
                        <a:rPr sz="800" spc="-3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5" dirty="0">
                          <a:latin typeface="Montserrat"/>
                          <a:cs typeface="Montserrat"/>
                        </a:rPr>
                        <a:t>50%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19621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Jane</a:t>
                      </a:r>
                      <a:r>
                        <a:rPr sz="800" spc="-3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5" dirty="0">
                          <a:latin typeface="Montserrat"/>
                          <a:cs typeface="Montserrat"/>
                        </a:rPr>
                        <a:t>50%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R w="6350">
                      <a:solidFill>
                        <a:srgbClr val="B68150"/>
                      </a:solidFill>
                      <a:prstDash val="solid"/>
                    </a:lnR>
                    <a:lnB w="6350">
                      <a:solidFill>
                        <a:srgbClr val="B68150"/>
                      </a:solidFill>
                      <a:prstDash val="solid"/>
                    </a:lnB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3" name="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08832" y="2145410"/>
            <a:ext cx="224789" cy="141224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7174992" y="3086100"/>
            <a:ext cx="1295400" cy="1005840"/>
          </a:xfrm>
          <a:custGeom>
            <a:avLst/>
            <a:gdLst/>
            <a:ahLst/>
            <a:cxnLst/>
            <a:rect l="l" t="t" r="r" b="b"/>
            <a:pathLst>
              <a:path w="1295400" h="1005839">
                <a:moveTo>
                  <a:pt x="1127759" y="0"/>
                </a:moveTo>
                <a:lnTo>
                  <a:pt x="167639" y="0"/>
                </a:lnTo>
                <a:lnTo>
                  <a:pt x="123075" y="5988"/>
                </a:lnTo>
                <a:lnTo>
                  <a:pt x="83029" y="22888"/>
                </a:lnTo>
                <a:lnTo>
                  <a:pt x="49101" y="49101"/>
                </a:lnTo>
                <a:lnTo>
                  <a:pt x="22888" y="83029"/>
                </a:lnTo>
                <a:lnTo>
                  <a:pt x="5988" y="123075"/>
                </a:lnTo>
                <a:lnTo>
                  <a:pt x="0" y="167639"/>
                </a:lnTo>
                <a:lnTo>
                  <a:pt x="0" y="838200"/>
                </a:lnTo>
                <a:lnTo>
                  <a:pt x="5988" y="882764"/>
                </a:lnTo>
                <a:lnTo>
                  <a:pt x="22888" y="922810"/>
                </a:lnTo>
                <a:lnTo>
                  <a:pt x="49101" y="956738"/>
                </a:lnTo>
                <a:lnTo>
                  <a:pt x="83029" y="982951"/>
                </a:lnTo>
                <a:lnTo>
                  <a:pt x="123075" y="999851"/>
                </a:lnTo>
                <a:lnTo>
                  <a:pt x="167639" y="1005839"/>
                </a:lnTo>
                <a:lnTo>
                  <a:pt x="1127759" y="1005839"/>
                </a:lnTo>
                <a:lnTo>
                  <a:pt x="1172324" y="999851"/>
                </a:lnTo>
                <a:lnTo>
                  <a:pt x="1212370" y="982951"/>
                </a:lnTo>
                <a:lnTo>
                  <a:pt x="1246298" y="956738"/>
                </a:lnTo>
                <a:lnTo>
                  <a:pt x="1272511" y="922810"/>
                </a:lnTo>
                <a:lnTo>
                  <a:pt x="1289411" y="882764"/>
                </a:lnTo>
                <a:lnTo>
                  <a:pt x="1295400" y="838200"/>
                </a:lnTo>
                <a:lnTo>
                  <a:pt x="1295400" y="167639"/>
                </a:lnTo>
                <a:lnTo>
                  <a:pt x="1289411" y="123075"/>
                </a:lnTo>
                <a:lnTo>
                  <a:pt x="1272511" y="83029"/>
                </a:lnTo>
                <a:lnTo>
                  <a:pt x="1246298" y="49101"/>
                </a:lnTo>
                <a:lnTo>
                  <a:pt x="1212370" y="22888"/>
                </a:lnTo>
                <a:lnTo>
                  <a:pt x="1172324" y="5988"/>
                </a:lnTo>
                <a:lnTo>
                  <a:pt x="1127759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294626" y="3489451"/>
            <a:ext cx="1057275" cy="504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320" marR="13335" indent="1270" algn="ctr">
              <a:lnSpc>
                <a:spcPct val="102899"/>
              </a:lnSpc>
              <a:spcBef>
                <a:spcPts val="95"/>
              </a:spcBef>
            </a:pPr>
            <a:r>
              <a:rPr sz="700" dirty="0">
                <a:solidFill>
                  <a:srgbClr val="FFFFFF"/>
                </a:solidFill>
                <a:latin typeface="Montserrat"/>
                <a:cs typeface="Montserrat"/>
              </a:rPr>
              <a:t>Citizen</a:t>
            </a:r>
            <a:r>
              <a:rPr sz="700" spc="8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sz="70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FFFFFF"/>
                </a:solidFill>
                <a:latin typeface="Montserrat"/>
                <a:cs typeface="Montserrat"/>
              </a:rPr>
              <a:t>Superannuation</a:t>
            </a:r>
            <a:r>
              <a:rPr sz="700" spc="1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spc="-20" dirty="0">
                <a:solidFill>
                  <a:srgbClr val="FFFFFF"/>
                </a:solidFill>
                <a:latin typeface="Montserrat"/>
                <a:cs typeface="Montserrat"/>
              </a:rPr>
              <a:t>Fund</a:t>
            </a:r>
            <a:endParaRPr sz="700">
              <a:latin typeface="Montserrat"/>
              <a:cs typeface="Montserrat"/>
            </a:endParaRPr>
          </a:p>
          <a:p>
            <a:pPr marL="12700" marR="5080" algn="ctr">
              <a:lnSpc>
                <a:spcPct val="102899"/>
              </a:lnSpc>
              <a:spcBef>
                <a:spcPts val="310"/>
              </a:spcBef>
            </a:pPr>
            <a:r>
              <a:rPr sz="700" i="1" dirty="0">
                <a:solidFill>
                  <a:srgbClr val="FFFFFF"/>
                </a:solidFill>
                <a:latin typeface="Montserrat"/>
                <a:cs typeface="Montserrat"/>
              </a:rPr>
              <a:t>Members:</a:t>
            </a:r>
            <a:r>
              <a:rPr sz="700" i="1" spc="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i="1" dirty="0">
                <a:solidFill>
                  <a:srgbClr val="FFFFFF"/>
                </a:solidFill>
                <a:latin typeface="Montserrat"/>
                <a:cs typeface="Montserrat"/>
              </a:rPr>
              <a:t>Jack</a:t>
            </a:r>
            <a:r>
              <a:rPr sz="700" i="1" spc="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i="1" dirty="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r>
              <a:rPr sz="700" i="1" spc="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i="1" spc="-20" dirty="0">
                <a:solidFill>
                  <a:srgbClr val="FFFFFF"/>
                </a:solidFill>
                <a:latin typeface="Montserrat"/>
                <a:cs typeface="Montserrat"/>
              </a:rPr>
              <a:t>Jane</a:t>
            </a:r>
            <a:r>
              <a:rPr sz="700" i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i="1" spc="-10" dirty="0">
                <a:solidFill>
                  <a:srgbClr val="FFFFFF"/>
                </a:solidFill>
                <a:latin typeface="Montserrat"/>
                <a:cs typeface="Montserrat"/>
              </a:rPr>
              <a:t>Citizen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751953" y="2758439"/>
            <a:ext cx="141605" cy="327025"/>
          </a:xfrm>
          <a:custGeom>
            <a:avLst/>
            <a:gdLst/>
            <a:ahLst/>
            <a:cxnLst/>
            <a:rect l="l" t="t" r="r" b="b"/>
            <a:pathLst>
              <a:path w="141604" h="327025">
                <a:moveTo>
                  <a:pt x="8381" y="261238"/>
                </a:moveTo>
                <a:lnTo>
                  <a:pt x="4445" y="261747"/>
                </a:lnTo>
                <a:lnTo>
                  <a:pt x="2286" y="264540"/>
                </a:lnTo>
                <a:lnTo>
                  <a:pt x="0" y="267208"/>
                </a:lnTo>
                <a:lnTo>
                  <a:pt x="507" y="271272"/>
                </a:lnTo>
                <a:lnTo>
                  <a:pt x="3301" y="273431"/>
                </a:lnTo>
                <a:lnTo>
                  <a:pt x="70993" y="327025"/>
                </a:lnTo>
                <a:lnTo>
                  <a:pt x="81039" y="318897"/>
                </a:lnTo>
                <a:lnTo>
                  <a:pt x="64643" y="318897"/>
                </a:lnTo>
                <a:lnTo>
                  <a:pt x="64569" y="305729"/>
                </a:lnTo>
                <a:lnTo>
                  <a:pt x="11175" y="263398"/>
                </a:lnTo>
                <a:lnTo>
                  <a:pt x="8381" y="261238"/>
                </a:lnTo>
                <a:close/>
              </a:path>
              <a:path w="141604" h="327025">
                <a:moveTo>
                  <a:pt x="64569" y="305729"/>
                </a:moveTo>
                <a:lnTo>
                  <a:pt x="64643" y="318897"/>
                </a:lnTo>
                <a:lnTo>
                  <a:pt x="77343" y="318897"/>
                </a:lnTo>
                <a:lnTo>
                  <a:pt x="77315" y="313944"/>
                </a:lnTo>
                <a:lnTo>
                  <a:pt x="66928" y="313944"/>
                </a:lnTo>
                <a:lnTo>
                  <a:pt x="70888" y="310739"/>
                </a:lnTo>
                <a:lnTo>
                  <a:pt x="64569" y="305729"/>
                </a:lnTo>
                <a:close/>
              </a:path>
              <a:path w="141604" h="327025">
                <a:moveTo>
                  <a:pt x="132969" y="260604"/>
                </a:moveTo>
                <a:lnTo>
                  <a:pt x="130175" y="262763"/>
                </a:lnTo>
                <a:lnTo>
                  <a:pt x="77268" y="305576"/>
                </a:lnTo>
                <a:lnTo>
                  <a:pt x="77343" y="318897"/>
                </a:lnTo>
                <a:lnTo>
                  <a:pt x="81039" y="318897"/>
                </a:lnTo>
                <a:lnTo>
                  <a:pt x="138175" y="272669"/>
                </a:lnTo>
                <a:lnTo>
                  <a:pt x="140970" y="270510"/>
                </a:lnTo>
                <a:lnTo>
                  <a:pt x="141350" y="266446"/>
                </a:lnTo>
                <a:lnTo>
                  <a:pt x="136905" y="260985"/>
                </a:lnTo>
                <a:lnTo>
                  <a:pt x="132969" y="260604"/>
                </a:lnTo>
                <a:close/>
              </a:path>
              <a:path w="141604" h="327025">
                <a:moveTo>
                  <a:pt x="70888" y="310739"/>
                </a:moveTo>
                <a:lnTo>
                  <a:pt x="66928" y="313944"/>
                </a:lnTo>
                <a:lnTo>
                  <a:pt x="74929" y="313944"/>
                </a:lnTo>
                <a:lnTo>
                  <a:pt x="70888" y="310739"/>
                </a:lnTo>
                <a:close/>
              </a:path>
              <a:path w="141604" h="327025">
                <a:moveTo>
                  <a:pt x="77268" y="305576"/>
                </a:moveTo>
                <a:lnTo>
                  <a:pt x="70888" y="310739"/>
                </a:lnTo>
                <a:lnTo>
                  <a:pt x="74929" y="313944"/>
                </a:lnTo>
                <a:lnTo>
                  <a:pt x="77315" y="313944"/>
                </a:lnTo>
                <a:lnTo>
                  <a:pt x="77268" y="305576"/>
                </a:lnTo>
                <a:close/>
              </a:path>
              <a:path w="141604" h="327025">
                <a:moveTo>
                  <a:pt x="75565" y="0"/>
                </a:moveTo>
                <a:lnTo>
                  <a:pt x="62865" y="0"/>
                </a:lnTo>
                <a:lnTo>
                  <a:pt x="64569" y="305729"/>
                </a:lnTo>
                <a:lnTo>
                  <a:pt x="70888" y="310739"/>
                </a:lnTo>
                <a:lnTo>
                  <a:pt x="77268" y="305576"/>
                </a:lnTo>
                <a:lnTo>
                  <a:pt x="75565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48332" y="2753867"/>
            <a:ext cx="141605" cy="337185"/>
          </a:xfrm>
          <a:custGeom>
            <a:avLst/>
            <a:gdLst/>
            <a:ahLst/>
            <a:cxnLst/>
            <a:rect l="l" t="t" r="r" b="b"/>
            <a:pathLst>
              <a:path w="141605" h="337185">
                <a:moveTo>
                  <a:pt x="8381" y="271018"/>
                </a:moveTo>
                <a:lnTo>
                  <a:pt x="4318" y="271526"/>
                </a:lnTo>
                <a:lnTo>
                  <a:pt x="2159" y="274193"/>
                </a:lnTo>
                <a:lnTo>
                  <a:pt x="0" y="276987"/>
                </a:lnTo>
                <a:lnTo>
                  <a:pt x="381" y="280924"/>
                </a:lnTo>
                <a:lnTo>
                  <a:pt x="3175" y="283083"/>
                </a:lnTo>
                <a:lnTo>
                  <a:pt x="70612" y="337058"/>
                </a:lnTo>
                <a:lnTo>
                  <a:pt x="80767" y="328930"/>
                </a:lnTo>
                <a:lnTo>
                  <a:pt x="64262" y="328930"/>
                </a:lnTo>
                <a:lnTo>
                  <a:pt x="64262" y="315747"/>
                </a:lnTo>
                <a:lnTo>
                  <a:pt x="8381" y="271018"/>
                </a:lnTo>
                <a:close/>
              </a:path>
              <a:path w="141605" h="337185">
                <a:moveTo>
                  <a:pt x="64262" y="315747"/>
                </a:moveTo>
                <a:lnTo>
                  <a:pt x="64262" y="328930"/>
                </a:lnTo>
                <a:lnTo>
                  <a:pt x="76962" y="328930"/>
                </a:lnTo>
                <a:lnTo>
                  <a:pt x="76962" y="323977"/>
                </a:lnTo>
                <a:lnTo>
                  <a:pt x="66675" y="323977"/>
                </a:lnTo>
                <a:lnTo>
                  <a:pt x="70612" y="320827"/>
                </a:lnTo>
                <a:lnTo>
                  <a:pt x="64262" y="315747"/>
                </a:lnTo>
                <a:close/>
              </a:path>
              <a:path w="141605" h="337185">
                <a:moveTo>
                  <a:pt x="132842" y="271018"/>
                </a:moveTo>
                <a:lnTo>
                  <a:pt x="76962" y="315747"/>
                </a:lnTo>
                <a:lnTo>
                  <a:pt x="76962" y="328930"/>
                </a:lnTo>
                <a:lnTo>
                  <a:pt x="80767" y="328930"/>
                </a:lnTo>
                <a:lnTo>
                  <a:pt x="138049" y="283083"/>
                </a:lnTo>
                <a:lnTo>
                  <a:pt x="140843" y="280924"/>
                </a:lnTo>
                <a:lnTo>
                  <a:pt x="141224" y="276987"/>
                </a:lnTo>
                <a:lnTo>
                  <a:pt x="139065" y="274193"/>
                </a:lnTo>
                <a:lnTo>
                  <a:pt x="136906" y="271526"/>
                </a:lnTo>
                <a:lnTo>
                  <a:pt x="132842" y="271018"/>
                </a:lnTo>
                <a:close/>
              </a:path>
              <a:path w="141605" h="337185">
                <a:moveTo>
                  <a:pt x="70612" y="320827"/>
                </a:moveTo>
                <a:lnTo>
                  <a:pt x="66675" y="323977"/>
                </a:lnTo>
                <a:lnTo>
                  <a:pt x="74549" y="323977"/>
                </a:lnTo>
                <a:lnTo>
                  <a:pt x="70612" y="320827"/>
                </a:lnTo>
                <a:close/>
              </a:path>
              <a:path w="141605" h="337185">
                <a:moveTo>
                  <a:pt x="76962" y="315747"/>
                </a:moveTo>
                <a:lnTo>
                  <a:pt x="70612" y="320827"/>
                </a:lnTo>
                <a:lnTo>
                  <a:pt x="74549" y="323977"/>
                </a:lnTo>
                <a:lnTo>
                  <a:pt x="76962" y="323977"/>
                </a:lnTo>
                <a:lnTo>
                  <a:pt x="76962" y="315747"/>
                </a:lnTo>
                <a:close/>
              </a:path>
              <a:path w="141605" h="337185">
                <a:moveTo>
                  <a:pt x="76962" y="0"/>
                </a:moveTo>
                <a:lnTo>
                  <a:pt x="64262" y="0"/>
                </a:lnTo>
                <a:lnTo>
                  <a:pt x="64262" y="315747"/>
                </a:lnTo>
                <a:lnTo>
                  <a:pt x="70612" y="320827"/>
                </a:lnTo>
                <a:lnTo>
                  <a:pt x="76962" y="315747"/>
                </a:lnTo>
                <a:lnTo>
                  <a:pt x="7696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825030" y="3088132"/>
          <a:ext cx="2780030" cy="1090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b="1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900" b="1" spc="114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900" b="1" spc="12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10" dirty="0">
                          <a:latin typeface="Montserrat"/>
                          <a:cs typeface="Montserrat"/>
                        </a:rPr>
                        <a:t>TRUST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82550" marB="0">
                    <a:lnL w="6350">
                      <a:solidFill>
                        <a:srgbClr val="B68150"/>
                      </a:solidFill>
                      <a:prstDash val="solid"/>
                    </a:lnL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681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Trustee: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50165" marB="0">
                    <a:lnL w="6350">
                      <a:solidFill>
                        <a:srgbClr val="B68150"/>
                      </a:solidFill>
                      <a:prstDash val="solid"/>
                    </a:lnL>
                    <a:lnT w="6350">
                      <a:solidFill>
                        <a:srgbClr val="B681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87655" marR="304165">
                        <a:lnSpc>
                          <a:spcPct val="120000"/>
                        </a:lnSpc>
                        <a:spcBef>
                          <a:spcPts val="204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Labolg</a:t>
                      </a:r>
                      <a:r>
                        <a:rPr sz="800" spc="-2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800" spc="-1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Pty</a:t>
                      </a:r>
                      <a:r>
                        <a:rPr sz="800" spc="-1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Ltd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0" dirty="0">
                          <a:latin typeface="Montserrat"/>
                          <a:cs typeface="Montserrat"/>
                        </a:rPr>
                        <a:t>Jack</a:t>
                      </a:r>
                      <a:r>
                        <a:rPr sz="800" spc="50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Citizen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26034" marB="0"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Appointer: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6355" marB="0">
                    <a:lnL w="6350">
                      <a:solidFill>
                        <a:srgbClr val="B681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B681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B68150"/>
                      </a:solidFill>
                      <a:prstDash val="solid"/>
                    </a:lnL>
                    <a:lnB w="6350">
                      <a:solidFill>
                        <a:srgbClr val="B681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700" b="1" dirty="0">
                          <a:latin typeface="Montserrat"/>
                          <a:cs typeface="Montserrat"/>
                        </a:rPr>
                        <a:t>BENEFICIARIES</a:t>
                      </a:r>
                      <a:r>
                        <a:rPr sz="700" b="1" spc="-3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700" b="1" spc="-10" dirty="0">
                          <a:latin typeface="Montserrat"/>
                          <a:cs typeface="Montserrat"/>
                        </a:rPr>
                        <a:t>INCLUDE</a:t>
                      </a:r>
                      <a:endParaRPr sz="700">
                        <a:latin typeface="Montserrat"/>
                        <a:cs typeface="Montserrat"/>
                      </a:endParaRPr>
                    </a:p>
                  </a:txBody>
                  <a:tcPr marL="0" marR="0" marT="38735" marB="0">
                    <a:lnR w="6350">
                      <a:solidFill>
                        <a:srgbClr val="B68150"/>
                      </a:solidFill>
                      <a:prstDash val="solid"/>
                    </a:lnR>
                    <a:lnB w="6350">
                      <a:solidFill>
                        <a:srgbClr val="B681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object 29"/>
          <p:cNvSpPr/>
          <p:nvPr/>
        </p:nvSpPr>
        <p:spPr>
          <a:xfrm>
            <a:off x="5020055" y="2755392"/>
            <a:ext cx="141605" cy="337185"/>
          </a:xfrm>
          <a:custGeom>
            <a:avLst/>
            <a:gdLst/>
            <a:ahLst/>
            <a:cxnLst/>
            <a:rect l="l" t="t" r="r" b="b"/>
            <a:pathLst>
              <a:path w="141604" h="337185">
                <a:moveTo>
                  <a:pt x="8382" y="271018"/>
                </a:moveTo>
                <a:lnTo>
                  <a:pt x="4445" y="271525"/>
                </a:lnTo>
                <a:lnTo>
                  <a:pt x="2159" y="274320"/>
                </a:lnTo>
                <a:lnTo>
                  <a:pt x="0" y="277113"/>
                </a:lnTo>
                <a:lnTo>
                  <a:pt x="508" y="281050"/>
                </a:lnTo>
                <a:lnTo>
                  <a:pt x="3302" y="283210"/>
                </a:lnTo>
                <a:lnTo>
                  <a:pt x="71120" y="336677"/>
                </a:lnTo>
                <a:lnTo>
                  <a:pt x="81123" y="328549"/>
                </a:lnTo>
                <a:lnTo>
                  <a:pt x="64770" y="328549"/>
                </a:lnTo>
                <a:lnTo>
                  <a:pt x="64668" y="315417"/>
                </a:lnTo>
                <a:lnTo>
                  <a:pt x="11176" y="273304"/>
                </a:lnTo>
                <a:lnTo>
                  <a:pt x="8382" y="271018"/>
                </a:lnTo>
                <a:close/>
              </a:path>
              <a:path w="141604" h="337185">
                <a:moveTo>
                  <a:pt x="64668" y="315417"/>
                </a:moveTo>
                <a:lnTo>
                  <a:pt x="64770" y="328549"/>
                </a:lnTo>
                <a:lnTo>
                  <a:pt x="77470" y="328549"/>
                </a:lnTo>
                <a:lnTo>
                  <a:pt x="77431" y="323596"/>
                </a:lnTo>
                <a:lnTo>
                  <a:pt x="67056" y="323596"/>
                </a:lnTo>
                <a:lnTo>
                  <a:pt x="70992" y="320396"/>
                </a:lnTo>
                <a:lnTo>
                  <a:pt x="64668" y="315417"/>
                </a:lnTo>
                <a:close/>
              </a:path>
              <a:path w="141604" h="337185">
                <a:moveTo>
                  <a:pt x="132969" y="270129"/>
                </a:moveTo>
                <a:lnTo>
                  <a:pt x="130175" y="272288"/>
                </a:lnTo>
                <a:lnTo>
                  <a:pt x="77366" y="315214"/>
                </a:lnTo>
                <a:lnTo>
                  <a:pt x="77470" y="328549"/>
                </a:lnTo>
                <a:lnTo>
                  <a:pt x="81123" y="328549"/>
                </a:lnTo>
                <a:lnTo>
                  <a:pt x="138176" y="282194"/>
                </a:lnTo>
                <a:lnTo>
                  <a:pt x="140970" y="280035"/>
                </a:lnTo>
                <a:lnTo>
                  <a:pt x="141351" y="275971"/>
                </a:lnTo>
                <a:lnTo>
                  <a:pt x="136906" y="270510"/>
                </a:lnTo>
                <a:lnTo>
                  <a:pt x="132969" y="270129"/>
                </a:lnTo>
                <a:close/>
              </a:path>
              <a:path w="141604" h="337185">
                <a:moveTo>
                  <a:pt x="70992" y="320396"/>
                </a:moveTo>
                <a:lnTo>
                  <a:pt x="67056" y="323596"/>
                </a:lnTo>
                <a:lnTo>
                  <a:pt x="75057" y="323596"/>
                </a:lnTo>
                <a:lnTo>
                  <a:pt x="70992" y="320396"/>
                </a:lnTo>
                <a:close/>
              </a:path>
              <a:path w="141604" h="337185">
                <a:moveTo>
                  <a:pt x="77366" y="315214"/>
                </a:moveTo>
                <a:lnTo>
                  <a:pt x="70992" y="320396"/>
                </a:lnTo>
                <a:lnTo>
                  <a:pt x="75057" y="323596"/>
                </a:lnTo>
                <a:lnTo>
                  <a:pt x="77431" y="323596"/>
                </a:lnTo>
                <a:lnTo>
                  <a:pt x="77366" y="315214"/>
                </a:lnTo>
                <a:close/>
              </a:path>
              <a:path w="141604" h="337185">
                <a:moveTo>
                  <a:pt x="74930" y="0"/>
                </a:moveTo>
                <a:lnTo>
                  <a:pt x="62230" y="0"/>
                </a:lnTo>
                <a:lnTo>
                  <a:pt x="64668" y="315417"/>
                </a:lnTo>
                <a:lnTo>
                  <a:pt x="70992" y="320396"/>
                </a:lnTo>
                <a:lnTo>
                  <a:pt x="77366" y="315214"/>
                </a:lnTo>
                <a:lnTo>
                  <a:pt x="7493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46676" y="5960364"/>
            <a:ext cx="883919" cy="457200"/>
          </a:xfrm>
          <a:custGeom>
            <a:avLst/>
            <a:gdLst/>
            <a:ahLst/>
            <a:cxnLst/>
            <a:rect l="l" t="t" r="r" b="b"/>
            <a:pathLst>
              <a:path w="883920" h="457200">
                <a:moveTo>
                  <a:pt x="807720" y="0"/>
                </a:moveTo>
                <a:lnTo>
                  <a:pt x="76200" y="0"/>
                </a:ln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0" y="381000"/>
                </a:lnTo>
                <a:lnTo>
                  <a:pt x="5994" y="410662"/>
                </a:lnTo>
                <a:lnTo>
                  <a:pt x="22336" y="434882"/>
                </a:lnTo>
                <a:lnTo>
                  <a:pt x="46559" y="451212"/>
                </a:lnTo>
                <a:lnTo>
                  <a:pt x="76200" y="457200"/>
                </a:lnTo>
                <a:lnTo>
                  <a:pt x="807720" y="457200"/>
                </a:lnTo>
                <a:lnTo>
                  <a:pt x="837360" y="451212"/>
                </a:lnTo>
                <a:lnTo>
                  <a:pt x="861583" y="434882"/>
                </a:lnTo>
                <a:lnTo>
                  <a:pt x="877925" y="410662"/>
                </a:lnTo>
                <a:lnTo>
                  <a:pt x="883920" y="381000"/>
                </a:lnTo>
                <a:lnTo>
                  <a:pt x="883920" y="76200"/>
                </a:lnTo>
                <a:lnTo>
                  <a:pt x="877925" y="46537"/>
                </a:lnTo>
                <a:lnTo>
                  <a:pt x="861583" y="22317"/>
                </a:lnTo>
                <a:lnTo>
                  <a:pt x="837360" y="5987"/>
                </a:lnTo>
                <a:lnTo>
                  <a:pt x="80772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822697" y="6111036"/>
            <a:ext cx="533400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spc="-10" dirty="0">
                <a:solidFill>
                  <a:srgbClr val="FFFFFF"/>
                </a:solidFill>
                <a:latin typeface="Montserrat"/>
                <a:cs typeface="Montserrat"/>
              </a:rPr>
              <a:t>Company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018023" y="5669279"/>
            <a:ext cx="141605" cy="292735"/>
          </a:xfrm>
          <a:custGeom>
            <a:avLst/>
            <a:gdLst/>
            <a:ahLst/>
            <a:cxnLst/>
            <a:rect l="l" t="t" r="r" b="b"/>
            <a:pathLst>
              <a:path w="141604" h="292735">
                <a:moveTo>
                  <a:pt x="8381" y="226326"/>
                </a:moveTo>
                <a:lnTo>
                  <a:pt x="4317" y="226771"/>
                </a:lnTo>
                <a:lnTo>
                  <a:pt x="0" y="232244"/>
                </a:lnTo>
                <a:lnTo>
                  <a:pt x="380" y="236245"/>
                </a:lnTo>
                <a:lnTo>
                  <a:pt x="3175" y="238429"/>
                </a:lnTo>
                <a:lnTo>
                  <a:pt x="70612" y="292404"/>
                </a:lnTo>
                <a:lnTo>
                  <a:pt x="80767" y="284276"/>
                </a:lnTo>
                <a:lnTo>
                  <a:pt x="64262" y="284276"/>
                </a:lnTo>
                <a:lnTo>
                  <a:pt x="64262" y="271094"/>
                </a:lnTo>
                <a:lnTo>
                  <a:pt x="11049" y="228523"/>
                </a:lnTo>
                <a:lnTo>
                  <a:pt x="8381" y="226326"/>
                </a:lnTo>
                <a:close/>
              </a:path>
              <a:path w="141604" h="292735">
                <a:moveTo>
                  <a:pt x="64262" y="271094"/>
                </a:moveTo>
                <a:lnTo>
                  <a:pt x="64262" y="284276"/>
                </a:lnTo>
                <a:lnTo>
                  <a:pt x="76962" y="284276"/>
                </a:lnTo>
                <a:lnTo>
                  <a:pt x="76962" y="279323"/>
                </a:lnTo>
                <a:lnTo>
                  <a:pt x="66675" y="279323"/>
                </a:lnTo>
                <a:lnTo>
                  <a:pt x="70612" y="276174"/>
                </a:lnTo>
                <a:lnTo>
                  <a:pt x="64262" y="271094"/>
                </a:lnTo>
                <a:close/>
              </a:path>
              <a:path w="141604" h="292735">
                <a:moveTo>
                  <a:pt x="132841" y="226326"/>
                </a:moveTo>
                <a:lnTo>
                  <a:pt x="130175" y="228523"/>
                </a:lnTo>
                <a:lnTo>
                  <a:pt x="76962" y="271094"/>
                </a:lnTo>
                <a:lnTo>
                  <a:pt x="76962" y="284276"/>
                </a:lnTo>
                <a:lnTo>
                  <a:pt x="80767" y="284276"/>
                </a:lnTo>
                <a:lnTo>
                  <a:pt x="138049" y="238429"/>
                </a:lnTo>
                <a:lnTo>
                  <a:pt x="140842" y="236245"/>
                </a:lnTo>
                <a:lnTo>
                  <a:pt x="141224" y="232244"/>
                </a:lnTo>
                <a:lnTo>
                  <a:pt x="136905" y="226771"/>
                </a:lnTo>
                <a:lnTo>
                  <a:pt x="132841" y="226326"/>
                </a:lnTo>
                <a:close/>
              </a:path>
              <a:path w="141604" h="292735">
                <a:moveTo>
                  <a:pt x="70612" y="276174"/>
                </a:moveTo>
                <a:lnTo>
                  <a:pt x="66675" y="279323"/>
                </a:lnTo>
                <a:lnTo>
                  <a:pt x="74549" y="279323"/>
                </a:lnTo>
                <a:lnTo>
                  <a:pt x="70612" y="276174"/>
                </a:lnTo>
                <a:close/>
              </a:path>
              <a:path w="141604" h="292735">
                <a:moveTo>
                  <a:pt x="76962" y="271094"/>
                </a:moveTo>
                <a:lnTo>
                  <a:pt x="70612" y="276174"/>
                </a:lnTo>
                <a:lnTo>
                  <a:pt x="74549" y="279323"/>
                </a:lnTo>
                <a:lnTo>
                  <a:pt x="76962" y="279323"/>
                </a:lnTo>
                <a:lnTo>
                  <a:pt x="76962" y="271094"/>
                </a:lnTo>
                <a:close/>
              </a:path>
              <a:path w="141604" h="292735">
                <a:moveTo>
                  <a:pt x="76962" y="0"/>
                </a:moveTo>
                <a:lnTo>
                  <a:pt x="64262" y="0"/>
                </a:lnTo>
                <a:lnTo>
                  <a:pt x="64262" y="271094"/>
                </a:lnTo>
                <a:lnTo>
                  <a:pt x="70612" y="276174"/>
                </a:lnTo>
                <a:lnTo>
                  <a:pt x="76962" y="271094"/>
                </a:lnTo>
                <a:lnTo>
                  <a:pt x="7696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7164069" y="4282185"/>
            <a:ext cx="462280" cy="462280"/>
            <a:chOff x="7164069" y="4282185"/>
            <a:chExt cx="462280" cy="462280"/>
          </a:xfrm>
        </p:grpSpPr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287635" y="4395928"/>
              <a:ext cx="216827" cy="226882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7170419" y="4288535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79">
                  <a:moveTo>
                    <a:pt x="0" y="224789"/>
                  </a:moveTo>
                  <a:lnTo>
                    <a:pt x="4564" y="179470"/>
                  </a:lnTo>
                  <a:lnTo>
                    <a:pt x="17656" y="137267"/>
                  </a:lnTo>
                  <a:lnTo>
                    <a:pt x="38375" y="99082"/>
                  </a:lnTo>
                  <a:lnTo>
                    <a:pt x="65817" y="65817"/>
                  </a:lnTo>
                  <a:lnTo>
                    <a:pt x="99082" y="38375"/>
                  </a:lnTo>
                  <a:lnTo>
                    <a:pt x="137267" y="17656"/>
                  </a:lnTo>
                  <a:lnTo>
                    <a:pt x="179470" y="4564"/>
                  </a:lnTo>
                  <a:lnTo>
                    <a:pt x="224789" y="0"/>
                  </a:lnTo>
                  <a:lnTo>
                    <a:pt x="270109" y="4564"/>
                  </a:lnTo>
                  <a:lnTo>
                    <a:pt x="312312" y="17656"/>
                  </a:lnTo>
                  <a:lnTo>
                    <a:pt x="350497" y="38375"/>
                  </a:lnTo>
                  <a:lnTo>
                    <a:pt x="383762" y="65817"/>
                  </a:lnTo>
                  <a:lnTo>
                    <a:pt x="411204" y="99082"/>
                  </a:lnTo>
                  <a:lnTo>
                    <a:pt x="431923" y="137267"/>
                  </a:lnTo>
                  <a:lnTo>
                    <a:pt x="445015" y="179470"/>
                  </a:lnTo>
                  <a:lnTo>
                    <a:pt x="449579" y="224789"/>
                  </a:lnTo>
                  <a:lnTo>
                    <a:pt x="445015" y="270109"/>
                  </a:lnTo>
                  <a:lnTo>
                    <a:pt x="431923" y="312312"/>
                  </a:lnTo>
                  <a:lnTo>
                    <a:pt x="411204" y="350497"/>
                  </a:lnTo>
                  <a:lnTo>
                    <a:pt x="383762" y="383762"/>
                  </a:lnTo>
                  <a:lnTo>
                    <a:pt x="350497" y="411204"/>
                  </a:lnTo>
                  <a:lnTo>
                    <a:pt x="312312" y="431923"/>
                  </a:lnTo>
                  <a:lnTo>
                    <a:pt x="270109" y="445015"/>
                  </a:lnTo>
                  <a:lnTo>
                    <a:pt x="224789" y="449580"/>
                  </a:lnTo>
                  <a:lnTo>
                    <a:pt x="179470" y="445015"/>
                  </a:lnTo>
                  <a:lnTo>
                    <a:pt x="137267" y="431923"/>
                  </a:lnTo>
                  <a:lnTo>
                    <a:pt x="99082" y="411204"/>
                  </a:lnTo>
                  <a:lnTo>
                    <a:pt x="65817" y="383762"/>
                  </a:lnTo>
                  <a:lnTo>
                    <a:pt x="38375" y="350497"/>
                  </a:lnTo>
                  <a:lnTo>
                    <a:pt x="17656" y="312312"/>
                  </a:lnTo>
                  <a:lnTo>
                    <a:pt x="4564" y="270109"/>
                  </a:lnTo>
                  <a:lnTo>
                    <a:pt x="0" y="224789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3830573" y="1673479"/>
          <a:ext cx="2508885" cy="1076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 gridSpan="2"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900" b="1" spc="9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latin typeface="Montserrat"/>
                          <a:cs typeface="Montserrat"/>
                        </a:rPr>
                        <a:t>TRADING</a:t>
                      </a:r>
                      <a:r>
                        <a:rPr sz="900" b="1" spc="8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latin typeface="Montserrat"/>
                          <a:cs typeface="Montserrat"/>
                        </a:rPr>
                        <a:t>PTY</a:t>
                      </a:r>
                      <a:r>
                        <a:rPr sz="900" b="1" spc="13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5" dirty="0">
                          <a:latin typeface="Montserrat"/>
                          <a:cs typeface="Montserrat"/>
                        </a:rPr>
                        <a:t>LTD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81915" marB="0">
                    <a:lnL w="6350">
                      <a:solidFill>
                        <a:srgbClr val="B68150"/>
                      </a:solidFill>
                      <a:prstDash val="solid"/>
                    </a:lnL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68150"/>
                      </a:solidFill>
                      <a:prstDash val="solid"/>
                    </a:lnB>
                    <a:solidFill>
                      <a:srgbClr val="EAE7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Activity: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50165" marB="0">
                    <a:lnL w="6350">
                      <a:solidFill>
                        <a:srgbClr val="B68150"/>
                      </a:solidFill>
                      <a:prstDash val="solid"/>
                    </a:lnL>
                    <a:lnT w="6350">
                      <a:solidFill>
                        <a:srgbClr val="B68150"/>
                      </a:solidFill>
                      <a:prstDash val="solid"/>
                    </a:lnT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Trustee</a:t>
                      </a:r>
                      <a:r>
                        <a:rPr sz="800" spc="-1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Company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50165" marB="0"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Directors: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L w="6350">
                      <a:solidFill>
                        <a:srgbClr val="B68150"/>
                      </a:solidFill>
                      <a:prstDash val="solid"/>
                    </a:lnL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Jack</a:t>
                      </a:r>
                      <a:r>
                        <a:rPr sz="800" spc="-2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Citizen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Labolg</a:t>
                      </a:r>
                      <a:r>
                        <a:rPr sz="800" spc="-2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800" spc="-1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Pty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5" dirty="0">
                          <a:latin typeface="Montserrat"/>
                          <a:cs typeface="Montserrat"/>
                        </a:rPr>
                        <a:t>Ltd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R w="6350">
                      <a:solidFill>
                        <a:srgbClr val="B68150"/>
                      </a:solidFill>
                      <a:prstDash val="solid"/>
                    </a:lnR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Shareholders: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6990" marB="0">
                    <a:lnL w="6350">
                      <a:solidFill>
                        <a:srgbClr val="B68150"/>
                      </a:solidFill>
                      <a:prstDash val="solid"/>
                    </a:lnL>
                    <a:lnB w="6350">
                      <a:solidFill>
                        <a:srgbClr val="B68150"/>
                      </a:solidFill>
                      <a:prstDash val="solid"/>
                    </a:lnB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as</a:t>
                      </a:r>
                      <a:r>
                        <a:rPr sz="800" spc="-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Trustee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6990" marB="0">
                    <a:lnR w="6350">
                      <a:solidFill>
                        <a:srgbClr val="B68150"/>
                      </a:solidFill>
                      <a:prstDash val="solid"/>
                    </a:lnR>
                    <a:lnB w="6350">
                      <a:solidFill>
                        <a:srgbClr val="B68150"/>
                      </a:solidFill>
                      <a:prstDash val="solid"/>
                    </a:lnB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6562725" y="1677289"/>
          <a:ext cx="2509520" cy="1076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 gridSpan="2"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900" b="1" spc="8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latin typeface="Montserrat"/>
                          <a:cs typeface="Montserrat"/>
                        </a:rPr>
                        <a:t>SUPER</a:t>
                      </a:r>
                      <a:r>
                        <a:rPr sz="900" b="1" spc="9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latin typeface="Montserrat"/>
                          <a:cs typeface="Montserrat"/>
                        </a:rPr>
                        <a:t>PTY</a:t>
                      </a:r>
                      <a:r>
                        <a:rPr sz="900" b="1" spc="12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5" dirty="0">
                          <a:latin typeface="Montserrat"/>
                          <a:cs typeface="Montserrat"/>
                        </a:rPr>
                        <a:t>LTD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81915" marB="0">
                    <a:lnL w="6350">
                      <a:solidFill>
                        <a:srgbClr val="B68150"/>
                      </a:solidFill>
                      <a:prstDash val="solid"/>
                    </a:lnL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68150"/>
                      </a:solidFill>
                      <a:prstDash val="solid"/>
                    </a:lnB>
                    <a:solidFill>
                      <a:srgbClr val="EAE7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Activity: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50165" marB="0">
                    <a:lnL w="6350">
                      <a:solidFill>
                        <a:srgbClr val="B68150"/>
                      </a:solidFill>
                      <a:prstDash val="solid"/>
                    </a:lnL>
                    <a:lnT w="6350">
                      <a:solidFill>
                        <a:srgbClr val="B68150"/>
                      </a:solidFill>
                      <a:prstDash val="solid"/>
                    </a:lnT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Trustee</a:t>
                      </a:r>
                      <a:r>
                        <a:rPr sz="800" spc="-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–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0" dirty="0">
                          <a:latin typeface="Montserrat"/>
                          <a:cs typeface="Montserrat"/>
                        </a:rPr>
                        <a:t>SMSF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50165" marB="0"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Directors: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L w="6350">
                      <a:solidFill>
                        <a:srgbClr val="B68150"/>
                      </a:solidFill>
                      <a:prstDash val="solid"/>
                    </a:lnL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Jack</a:t>
                      </a:r>
                      <a:r>
                        <a:rPr sz="800" spc="-3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&amp;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Jane</a:t>
                      </a:r>
                      <a:r>
                        <a:rPr sz="800" spc="-1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Citizen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R w="6350">
                      <a:solidFill>
                        <a:srgbClr val="B68150"/>
                      </a:solidFill>
                      <a:prstDash val="solid"/>
                    </a:lnR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Shareholders: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L w="6350">
                      <a:solidFill>
                        <a:srgbClr val="B68150"/>
                      </a:solidFill>
                      <a:prstDash val="solid"/>
                    </a:lnL>
                    <a:lnB w="6350">
                      <a:solidFill>
                        <a:srgbClr val="B68150"/>
                      </a:solidFill>
                      <a:prstDash val="solid"/>
                    </a:lnB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Jack</a:t>
                      </a:r>
                      <a:r>
                        <a:rPr sz="800" spc="-3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5" dirty="0">
                          <a:latin typeface="Montserrat"/>
                          <a:cs typeface="Montserrat"/>
                        </a:rPr>
                        <a:t>50%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Jane</a:t>
                      </a:r>
                      <a:r>
                        <a:rPr sz="800" spc="-3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5" dirty="0">
                          <a:latin typeface="Montserrat"/>
                          <a:cs typeface="Montserrat"/>
                        </a:rPr>
                        <a:t>50%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5085" marB="0">
                    <a:lnR w="6350">
                      <a:solidFill>
                        <a:srgbClr val="B68150"/>
                      </a:solidFill>
                      <a:prstDash val="solid"/>
                    </a:lnR>
                    <a:lnB w="6350">
                      <a:solidFill>
                        <a:srgbClr val="B68150"/>
                      </a:solidFill>
                      <a:prstDash val="solid"/>
                    </a:lnB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3833114" y="3088132"/>
          <a:ext cx="2509520" cy="1160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3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 gridSpan="2"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b="1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900" b="1" spc="15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latin typeface="Montserrat"/>
                          <a:cs typeface="Montserrat"/>
                        </a:rPr>
                        <a:t>INVESTMENT</a:t>
                      </a:r>
                      <a:r>
                        <a:rPr sz="900" b="1" spc="13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10" dirty="0">
                          <a:latin typeface="Montserrat"/>
                          <a:cs typeface="Montserrat"/>
                        </a:rPr>
                        <a:t>TRUST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82550" marB="0">
                    <a:lnL w="6350">
                      <a:solidFill>
                        <a:srgbClr val="B68150"/>
                      </a:solidFill>
                      <a:prstDash val="solid"/>
                    </a:lnL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681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Trustee: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50165" marB="0">
                    <a:lnL w="6350">
                      <a:solidFill>
                        <a:srgbClr val="B68150"/>
                      </a:solidFill>
                      <a:prstDash val="solid"/>
                    </a:lnL>
                    <a:lnT w="6350">
                      <a:solidFill>
                        <a:srgbClr val="B681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38760" marR="890905">
                        <a:lnSpc>
                          <a:spcPct val="120000"/>
                        </a:lnSpc>
                        <a:spcBef>
                          <a:spcPts val="204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JJ</a:t>
                      </a:r>
                      <a:r>
                        <a:rPr sz="800" spc="-3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C Pty </a:t>
                      </a:r>
                      <a:r>
                        <a:rPr sz="800" spc="-25" dirty="0">
                          <a:latin typeface="Montserrat"/>
                          <a:cs typeface="Montserrat"/>
                        </a:rPr>
                        <a:t>Ltd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 Jane</a:t>
                      </a:r>
                      <a:r>
                        <a:rPr sz="800" spc="-2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Citizen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26034" marB="0"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Appointer: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6355" marB="0">
                    <a:lnL w="6350">
                      <a:solidFill>
                        <a:srgbClr val="B681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B681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165">
                <a:tc gridSpan="2">
                  <a:txBody>
                    <a:bodyPr/>
                    <a:lstStyle/>
                    <a:p>
                      <a:pPr marL="915669" marR="467995" indent="-4406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700" b="1" dirty="0">
                          <a:latin typeface="Montserrat"/>
                          <a:cs typeface="Montserrat"/>
                        </a:rPr>
                        <a:t>BENEFICIARIES</a:t>
                      </a:r>
                      <a:r>
                        <a:rPr sz="700" b="1" spc="-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700" b="1" dirty="0">
                          <a:latin typeface="Montserrat"/>
                          <a:cs typeface="Montserrat"/>
                        </a:rPr>
                        <a:t>SAME</a:t>
                      </a:r>
                      <a:r>
                        <a:rPr sz="700" b="1" spc="-2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700" b="1" dirty="0">
                          <a:latin typeface="Montserrat"/>
                          <a:cs typeface="Montserrat"/>
                        </a:rPr>
                        <a:t>AS</a:t>
                      </a:r>
                      <a:r>
                        <a:rPr sz="700" b="1" spc="-2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700" b="1" spc="-10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700" b="1" spc="50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700" b="1" dirty="0"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700" b="1" spc="-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700" b="1" spc="-10" dirty="0">
                          <a:latin typeface="Montserrat"/>
                          <a:cs typeface="Montserrat"/>
                        </a:rPr>
                        <a:t>TRUST</a:t>
                      </a:r>
                      <a:endParaRPr sz="700">
                        <a:latin typeface="Montserrat"/>
                        <a:cs typeface="Montserrat"/>
                      </a:endParaRPr>
                    </a:p>
                  </a:txBody>
                  <a:tcPr marL="0" marR="0" marT="38735" marB="0">
                    <a:lnL w="6350">
                      <a:solidFill>
                        <a:srgbClr val="B68150"/>
                      </a:solidFill>
                      <a:prstDash val="solid"/>
                    </a:lnL>
                    <a:lnR w="6350">
                      <a:solidFill>
                        <a:srgbClr val="B68150"/>
                      </a:solidFill>
                      <a:prstDash val="solid"/>
                    </a:lnR>
                    <a:lnB w="6350">
                      <a:solidFill>
                        <a:srgbClr val="B681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3825621" y="4586351"/>
          <a:ext cx="2510154" cy="107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3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 gridSpan="2"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b="1" dirty="0">
                          <a:latin typeface="Montserrat"/>
                          <a:cs typeface="Montserrat"/>
                        </a:rPr>
                        <a:t>CITIZEN</a:t>
                      </a:r>
                      <a:r>
                        <a:rPr sz="900" b="1" spc="14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900" b="1" spc="12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10" dirty="0">
                          <a:latin typeface="Montserrat"/>
                          <a:cs typeface="Montserrat"/>
                        </a:rPr>
                        <a:t>TRUST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82550" marB="0">
                    <a:lnL w="6350">
                      <a:solidFill>
                        <a:srgbClr val="B68150"/>
                      </a:solidFill>
                      <a:prstDash val="solid"/>
                    </a:lnL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681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Trustee: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50165" marB="0">
                    <a:lnL w="6350">
                      <a:solidFill>
                        <a:srgbClr val="B68150"/>
                      </a:solidFill>
                      <a:prstDash val="solid"/>
                    </a:lnL>
                    <a:lnT w="6350">
                      <a:solidFill>
                        <a:srgbClr val="B681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38760" marR="727710">
                        <a:lnSpc>
                          <a:spcPct val="120000"/>
                        </a:lnSpc>
                        <a:spcBef>
                          <a:spcPts val="204"/>
                        </a:spcBef>
                      </a:pPr>
                      <a:r>
                        <a:rPr sz="800" dirty="0">
                          <a:latin typeface="Montserrat"/>
                          <a:cs typeface="Montserrat"/>
                        </a:rPr>
                        <a:t>Citi</a:t>
                      </a:r>
                      <a:r>
                        <a:rPr sz="800" spc="-1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Bus</a:t>
                      </a:r>
                      <a:r>
                        <a:rPr sz="800" spc="-2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Pty </a:t>
                      </a:r>
                      <a:r>
                        <a:rPr sz="800" spc="-25" dirty="0">
                          <a:latin typeface="Montserrat"/>
                          <a:cs typeface="Montserrat"/>
                        </a:rPr>
                        <a:t>Ltd</a:t>
                      </a:r>
                      <a:r>
                        <a:rPr sz="800" dirty="0">
                          <a:latin typeface="Montserrat"/>
                          <a:cs typeface="Montserrat"/>
                        </a:rPr>
                        <a:t> Jane</a:t>
                      </a:r>
                      <a:r>
                        <a:rPr sz="800" spc="-2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latin typeface="Montserrat"/>
                          <a:cs typeface="Montserrat"/>
                        </a:rPr>
                        <a:t>Citizen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26034" marB="0">
                    <a:lnR w="6350">
                      <a:solidFill>
                        <a:srgbClr val="B68150"/>
                      </a:solidFill>
                      <a:prstDash val="solid"/>
                    </a:lnR>
                    <a:lnT w="6350">
                      <a:solidFill>
                        <a:srgbClr val="B6815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00" b="1" spc="-10" dirty="0">
                          <a:latin typeface="Montserrat"/>
                          <a:cs typeface="Montserrat"/>
                        </a:rPr>
                        <a:t>Appointer: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46990" marB="0">
                    <a:lnL w="6350">
                      <a:solidFill>
                        <a:srgbClr val="B681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B681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B68150"/>
                      </a:solidFill>
                      <a:prstDash val="solid"/>
                    </a:lnL>
                    <a:lnB w="6350">
                      <a:solidFill>
                        <a:srgbClr val="B681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700" b="1" dirty="0">
                          <a:latin typeface="Montserrat"/>
                          <a:cs typeface="Montserrat"/>
                        </a:rPr>
                        <a:t>OWNS</a:t>
                      </a:r>
                      <a:r>
                        <a:rPr sz="700" b="1" spc="-1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700" b="1" spc="-10" dirty="0">
                          <a:latin typeface="Montserrat"/>
                          <a:cs typeface="Montserrat"/>
                        </a:rPr>
                        <a:t>BUSINESS</a:t>
                      </a:r>
                      <a:endParaRPr sz="700">
                        <a:latin typeface="Montserrat"/>
                        <a:cs typeface="Montserrat"/>
                      </a:endParaRPr>
                    </a:p>
                  </a:txBody>
                  <a:tcPr marL="0" marR="0" marT="38735" marB="0">
                    <a:lnR w="6350">
                      <a:solidFill>
                        <a:srgbClr val="B68150"/>
                      </a:solidFill>
                      <a:prstDash val="solid"/>
                    </a:lnR>
                    <a:lnB w="6350">
                      <a:solidFill>
                        <a:srgbClr val="B681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0" name="object 4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13678" y="3221350"/>
            <a:ext cx="210066" cy="221098"/>
          </a:xfrm>
          <a:prstGeom prst="rect">
            <a:avLst/>
          </a:prstGeom>
        </p:spPr>
      </p:pic>
      <p:grpSp>
        <p:nvGrpSpPr>
          <p:cNvPr id="41" name="object 41"/>
          <p:cNvGrpSpPr/>
          <p:nvPr/>
        </p:nvGrpSpPr>
        <p:grpSpPr>
          <a:xfrm>
            <a:off x="1073762" y="4590288"/>
            <a:ext cx="1588770" cy="1091565"/>
            <a:chOff x="1073762" y="4590288"/>
            <a:chExt cx="1588770" cy="1091565"/>
          </a:xfrm>
        </p:grpSpPr>
        <p:pic>
          <p:nvPicPr>
            <p:cNvPr id="42" name="object 4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73762" y="4724248"/>
              <a:ext cx="409677" cy="23490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775460" y="4590288"/>
              <a:ext cx="887094" cy="1091565"/>
            </a:xfrm>
            <a:custGeom>
              <a:avLst/>
              <a:gdLst/>
              <a:ahLst/>
              <a:cxnLst/>
              <a:rect l="l" t="t" r="r" b="b"/>
              <a:pathLst>
                <a:path w="887094" h="1091564">
                  <a:moveTo>
                    <a:pt x="739139" y="0"/>
                  </a:moveTo>
                  <a:lnTo>
                    <a:pt x="147827" y="0"/>
                  </a:lnTo>
                  <a:lnTo>
                    <a:pt x="101096" y="7534"/>
                  </a:lnTo>
                  <a:lnTo>
                    <a:pt x="60514" y="28517"/>
                  </a:lnTo>
                  <a:lnTo>
                    <a:pt x="28517" y="60514"/>
                  </a:lnTo>
                  <a:lnTo>
                    <a:pt x="7534" y="101096"/>
                  </a:lnTo>
                  <a:lnTo>
                    <a:pt x="0" y="147828"/>
                  </a:lnTo>
                  <a:lnTo>
                    <a:pt x="0" y="943356"/>
                  </a:lnTo>
                  <a:lnTo>
                    <a:pt x="7534" y="990078"/>
                  </a:lnTo>
                  <a:lnTo>
                    <a:pt x="28517" y="1030658"/>
                  </a:lnTo>
                  <a:lnTo>
                    <a:pt x="60514" y="1062659"/>
                  </a:lnTo>
                  <a:lnTo>
                    <a:pt x="101096" y="1083646"/>
                  </a:lnTo>
                  <a:lnTo>
                    <a:pt x="147827" y="1091184"/>
                  </a:lnTo>
                  <a:lnTo>
                    <a:pt x="739139" y="1091184"/>
                  </a:lnTo>
                  <a:lnTo>
                    <a:pt x="785871" y="1083646"/>
                  </a:lnTo>
                  <a:lnTo>
                    <a:pt x="826453" y="1062659"/>
                  </a:lnTo>
                  <a:lnTo>
                    <a:pt x="858450" y="1030658"/>
                  </a:lnTo>
                  <a:lnTo>
                    <a:pt x="879433" y="990078"/>
                  </a:lnTo>
                  <a:lnTo>
                    <a:pt x="886967" y="943356"/>
                  </a:lnTo>
                  <a:lnTo>
                    <a:pt x="886967" y="147828"/>
                  </a:lnTo>
                  <a:lnTo>
                    <a:pt x="879433" y="101096"/>
                  </a:lnTo>
                  <a:lnTo>
                    <a:pt x="858450" y="60514"/>
                  </a:lnTo>
                  <a:lnTo>
                    <a:pt x="826453" y="28517"/>
                  </a:lnTo>
                  <a:lnTo>
                    <a:pt x="785871" y="7534"/>
                  </a:lnTo>
                  <a:lnTo>
                    <a:pt x="739139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944751" y="5010150"/>
            <a:ext cx="548640" cy="245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6680">
              <a:lnSpc>
                <a:spcPct val="102899"/>
              </a:lnSpc>
              <a:spcBef>
                <a:spcPts val="95"/>
              </a:spcBef>
            </a:pPr>
            <a:r>
              <a:rPr sz="700" spc="-10" dirty="0">
                <a:solidFill>
                  <a:srgbClr val="FFFFFF"/>
                </a:solidFill>
                <a:latin typeface="Montserrat"/>
                <a:cs typeface="Montserrat"/>
              </a:rPr>
              <a:t>Future</a:t>
            </a:r>
            <a:r>
              <a:rPr sz="70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Montserrat"/>
                <a:cs typeface="Montserrat"/>
              </a:rPr>
              <a:t>Companies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721864" y="4590288"/>
            <a:ext cx="887094" cy="1091565"/>
          </a:xfrm>
          <a:custGeom>
            <a:avLst/>
            <a:gdLst/>
            <a:ahLst/>
            <a:cxnLst/>
            <a:rect l="l" t="t" r="r" b="b"/>
            <a:pathLst>
              <a:path w="887095" h="1091564">
                <a:moveTo>
                  <a:pt x="739139" y="0"/>
                </a:moveTo>
                <a:lnTo>
                  <a:pt x="147828" y="0"/>
                </a:lnTo>
                <a:lnTo>
                  <a:pt x="101096" y="7534"/>
                </a:lnTo>
                <a:lnTo>
                  <a:pt x="60514" y="28517"/>
                </a:lnTo>
                <a:lnTo>
                  <a:pt x="28517" y="60514"/>
                </a:lnTo>
                <a:lnTo>
                  <a:pt x="7534" y="101096"/>
                </a:lnTo>
                <a:lnTo>
                  <a:pt x="0" y="147828"/>
                </a:lnTo>
                <a:lnTo>
                  <a:pt x="0" y="943356"/>
                </a:lnTo>
                <a:lnTo>
                  <a:pt x="7534" y="990078"/>
                </a:lnTo>
                <a:lnTo>
                  <a:pt x="28517" y="1030658"/>
                </a:lnTo>
                <a:lnTo>
                  <a:pt x="60514" y="1062659"/>
                </a:lnTo>
                <a:lnTo>
                  <a:pt x="101096" y="1083646"/>
                </a:lnTo>
                <a:lnTo>
                  <a:pt x="147828" y="1091184"/>
                </a:lnTo>
                <a:lnTo>
                  <a:pt x="739139" y="1091184"/>
                </a:lnTo>
                <a:lnTo>
                  <a:pt x="785871" y="1083646"/>
                </a:lnTo>
                <a:lnTo>
                  <a:pt x="826453" y="1062659"/>
                </a:lnTo>
                <a:lnTo>
                  <a:pt x="858450" y="1030658"/>
                </a:lnTo>
                <a:lnTo>
                  <a:pt x="879433" y="990078"/>
                </a:lnTo>
                <a:lnTo>
                  <a:pt x="886968" y="943356"/>
                </a:lnTo>
                <a:lnTo>
                  <a:pt x="886968" y="147828"/>
                </a:lnTo>
                <a:lnTo>
                  <a:pt x="879433" y="101096"/>
                </a:lnTo>
                <a:lnTo>
                  <a:pt x="858450" y="60514"/>
                </a:lnTo>
                <a:lnTo>
                  <a:pt x="826453" y="28517"/>
                </a:lnTo>
                <a:lnTo>
                  <a:pt x="785871" y="7534"/>
                </a:lnTo>
                <a:lnTo>
                  <a:pt x="739139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847848" y="5065521"/>
            <a:ext cx="637540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dirty="0">
                <a:solidFill>
                  <a:srgbClr val="FFFFFF"/>
                </a:solidFill>
                <a:latin typeface="Montserrat"/>
                <a:cs typeface="Montserrat"/>
              </a:rPr>
              <a:t>Future</a:t>
            </a:r>
            <a:r>
              <a:rPr sz="700" spc="7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Montserrat"/>
                <a:cs typeface="Montserrat"/>
              </a:rPr>
              <a:t>Trusts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148332" y="4183379"/>
            <a:ext cx="141605" cy="407034"/>
          </a:xfrm>
          <a:custGeom>
            <a:avLst/>
            <a:gdLst/>
            <a:ahLst/>
            <a:cxnLst/>
            <a:rect l="l" t="t" r="r" b="b"/>
            <a:pathLst>
              <a:path w="141605" h="407035">
                <a:moveTo>
                  <a:pt x="8381" y="340487"/>
                </a:moveTo>
                <a:lnTo>
                  <a:pt x="4318" y="340868"/>
                </a:lnTo>
                <a:lnTo>
                  <a:pt x="2159" y="343662"/>
                </a:lnTo>
                <a:lnTo>
                  <a:pt x="0" y="346329"/>
                </a:lnTo>
                <a:lnTo>
                  <a:pt x="381" y="350393"/>
                </a:lnTo>
                <a:lnTo>
                  <a:pt x="3175" y="352552"/>
                </a:lnTo>
                <a:lnTo>
                  <a:pt x="70612" y="406527"/>
                </a:lnTo>
                <a:lnTo>
                  <a:pt x="80767" y="398399"/>
                </a:lnTo>
                <a:lnTo>
                  <a:pt x="64262" y="398399"/>
                </a:lnTo>
                <a:lnTo>
                  <a:pt x="64262" y="385216"/>
                </a:lnTo>
                <a:lnTo>
                  <a:pt x="8381" y="340487"/>
                </a:lnTo>
                <a:close/>
              </a:path>
              <a:path w="141605" h="407035">
                <a:moveTo>
                  <a:pt x="64262" y="385216"/>
                </a:moveTo>
                <a:lnTo>
                  <a:pt x="64262" y="398399"/>
                </a:lnTo>
                <a:lnTo>
                  <a:pt x="76962" y="398399"/>
                </a:lnTo>
                <a:lnTo>
                  <a:pt x="76962" y="393446"/>
                </a:lnTo>
                <a:lnTo>
                  <a:pt x="66675" y="393446"/>
                </a:lnTo>
                <a:lnTo>
                  <a:pt x="70612" y="390296"/>
                </a:lnTo>
                <a:lnTo>
                  <a:pt x="64262" y="385216"/>
                </a:lnTo>
                <a:close/>
              </a:path>
              <a:path w="141605" h="407035">
                <a:moveTo>
                  <a:pt x="132842" y="340487"/>
                </a:moveTo>
                <a:lnTo>
                  <a:pt x="76962" y="385216"/>
                </a:lnTo>
                <a:lnTo>
                  <a:pt x="76962" y="398399"/>
                </a:lnTo>
                <a:lnTo>
                  <a:pt x="80767" y="398399"/>
                </a:lnTo>
                <a:lnTo>
                  <a:pt x="138049" y="352552"/>
                </a:lnTo>
                <a:lnTo>
                  <a:pt x="140843" y="350393"/>
                </a:lnTo>
                <a:lnTo>
                  <a:pt x="141224" y="346329"/>
                </a:lnTo>
                <a:lnTo>
                  <a:pt x="139065" y="343662"/>
                </a:lnTo>
                <a:lnTo>
                  <a:pt x="136906" y="340868"/>
                </a:lnTo>
                <a:lnTo>
                  <a:pt x="132842" y="340487"/>
                </a:lnTo>
                <a:close/>
              </a:path>
              <a:path w="141605" h="407035">
                <a:moveTo>
                  <a:pt x="70612" y="390296"/>
                </a:moveTo>
                <a:lnTo>
                  <a:pt x="66675" y="393446"/>
                </a:lnTo>
                <a:lnTo>
                  <a:pt x="74549" y="393446"/>
                </a:lnTo>
                <a:lnTo>
                  <a:pt x="70612" y="390296"/>
                </a:lnTo>
                <a:close/>
              </a:path>
              <a:path w="141605" h="407035">
                <a:moveTo>
                  <a:pt x="76962" y="385216"/>
                </a:moveTo>
                <a:lnTo>
                  <a:pt x="70612" y="390296"/>
                </a:lnTo>
                <a:lnTo>
                  <a:pt x="74549" y="393446"/>
                </a:lnTo>
                <a:lnTo>
                  <a:pt x="76962" y="393446"/>
                </a:lnTo>
                <a:lnTo>
                  <a:pt x="76962" y="385216"/>
                </a:lnTo>
                <a:close/>
              </a:path>
              <a:path w="141605" h="407035">
                <a:moveTo>
                  <a:pt x="76962" y="0"/>
                </a:moveTo>
                <a:lnTo>
                  <a:pt x="64262" y="0"/>
                </a:lnTo>
                <a:lnTo>
                  <a:pt x="64262" y="385216"/>
                </a:lnTo>
                <a:lnTo>
                  <a:pt x="70612" y="390296"/>
                </a:lnTo>
                <a:lnTo>
                  <a:pt x="76962" y="385216"/>
                </a:lnTo>
                <a:lnTo>
                  <a:pt x="7696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5E1BBC-9B33-4AE3-A6A3-8745BF7C0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084C9B-44B1-49EA-80C6-BB7D3B0650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155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Montserrat</vt:lpstr>
      <vt:lpstr>Montserrat Medium</vt:lpstr>
      <vt:lpstr>Montserrat SemiBold</vt:lpstr>
      <vt:lpstr>Times New Roman</vt:lpstr>
      <vt:lpstr>Office Theme</vt:lpstr>
      <vt:lpstr>Group Structure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Structure Diagram</dc:title>
  <dc:creator>Leanne Manning</dc:creator>
  <cp:lastModifiedBy>Leanne Manning</cp:lastModifiedBy>
  <cp:revision>1</cp:revision>
  <dcterms:created xsi:type="dcterms:W3CDTF">2022-11-09T23:22:58Z</dcterms:created>
  <dcterms:modified xsi:type="dcterms:W3CDTF">2022-11-09T23:23:21Z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2022-11-09T00:00:00Z</vt:filetime>
  </property>
  <property fmtid="{D5CDD505-2E9C-101B-9397-08002B2CF9AE}" pid="5" name="Producer">
    <vt:lpwstr>Microsoft® PowerPoint® for Microsoft 365</vt:lpwstr>
  </property>
</Properties>
</file>