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71912-8D15-4D97-9215-838418E3D27B}" v="2" dt="2022-11-09T23:15:21.68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97954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Pricing</a:t>
            </a:r>
            <a:r>
              <a:rPr spc="-5" dirty="0"/>
              <a:t> </a:t>
            </a:r>
            <a:r>
              <a:rPr spc="-10" dirty="0"/>
              <a:t>Engagements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2218" y="1697567"/>
            <a:ext cx="30359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What’s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your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ideal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world/week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look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like?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0987" y="1820359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04918" y="2067123"/>
            <a:ext cx="8411845" cy="1263650"/>
          </a:xfrm>
          <a:prstGeom prst="rect">
            <a:avLst/>
          </a:prstGeom>
          <a:solidFill>
            <a:srgbClr val="EAE7E4"/>
          </a:solidFill>
        </p:spPr>
        <p:txBody>
          <a:bodyPr vert="horz" wrap="square" lIns="0" tIns="121920" rIns="0" bIns="0" rtlCol="0">
            <a:spAutoFit/>
          </a:bodyPr>
          <a:lstStyle/>
          <a:p>
            <a:pPr marL="179705" marR="6148070">
              <a:lnSpc>
                <a:spcPct val="120400"/>
              </a:lnSpc>
              <a:spcBef>
                <a:spcPts val="960"/>
              </a:spcBef>
            </a:pPr>
            <a:r>
              <a:rPr sz="1200" dirty="0">
                <a:solidFill>
                  <a:srgbClr val="7F7F7F"/>
                </a:solidFill>
                <a:latin typeface="Montserrat"/>
                <a:cs typeface="Montserrat"/>
              </a:rPr>
              <a:t>Number</a:t>
            </a:r>
            <a:r>
              <a:rPr sz="12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7F7F7F"/>
                </a:solidFill>
                <a:latin typeface="Montserrat"/>
                <a:cs typeface="Montserrat"/>
              </a:rPr>
              <a:t>of</a:t>
            </a:r>
            <a:r>
              <a:rPr sz="12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 spc="-10" dirty="0">
                <a:solidFill>
                  <a:srgbClr val="7F7F7F"/>
                </a:solidFill>
                <a:latin typeface="Montserrat"/>
                <a:cs typeface="Montserrat"/>
              </a:rPr>
              <a:t>engagements </a:t>
            </a:r>
            <a:r>
              <a:rPr sz="1200" dirty="0">
                <a:solidFill>
                  <a:srgbClr val="7F7F7F"/>
                </a:solidFill>
                <a:latin typeface="Montserrat"/>
                <a:cs typeface="Montserrat"/>
              </a:rPr>
              <a:t>Type/style</a:t>
            </a:r>
            <a:r>
              <a:rPr sz="1200" spc="-3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7F7F7F"/>
                </a:solidFill>
                <a:latin typeface="Montserrat"/>
                <a:cs typeface="Montserrat"/>
              </a:rPr>
              <a:t>of</a:t>
            </a:r>
            <a:r>
              <a:rPr sz="12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 spc="-10" dirty="0">
                <a:solidFill>
                  <a:srgbClr val="7F7F7F"/>
                </a:solidFill>
                <a:latin typeface="Montserrat"/>
                <a:cs typeface="Montserrat"/>
              </a:rPr>
              <a:t>engagements </a:t>
            </a:r>
            <a:r>
              <a:rPr sz="1200" dirty="0">
                <a:solidFill>
                  <a:srgbClr val="7F7F7F"/>
                </a:solidFill>
                <a:latin typeface="Montserrat"/>
                <a:cs typeface="Montserrat"/>
              </a:rPr>
              <a:t>Ideal</a:t>
            </a:r>
            <a:r>
              <a:rPr sz="12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1200" spc="-10" dirty="0">
                <a:solidFill>
                  <a:srgbClr val="7F7F7F"/>
                </a:solidFill>
                <a:latin typeface="Montserrat"/>
                <a:cs typeface="Montserrat"/>
              </a:rPr>
              <a:t>revenue</a:t>
            </a:r>
            <a:endParaRPr sz="1200">
              <a:latin typeface="Montserrat"/>
              <a:cs typeface="Montserra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98568" y="5274007"/>
          <a:ext cx="8412479" cy="1439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605">
                <a:tc gridSpan="4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940">
                <a:tc>
                  <a:txBody>
                    <a:bodyPr/>
                    <a:lstStyle/>
                    <a:p>
                      <a:pPr marL="100965" marR="1732280">
                        <a:lnSpc>
                          <a:spcPct val="123500"/>
                        </a:lnSpc>
                        <a:spcBef>
                          <a:spcPts val="615"/>
                        </a:spcBef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20m 36K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+ 10-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30%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+ 10-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50%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1732280">
                        <a:lnSpc>
                          <a:spcPct val="123500"/>
                        </a:lnSpc>
                        <a:spcBef>
                          <a:spcPts val="615"/>
                        </a:spcBef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50m 48K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100m+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60K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1344295">
                        <a:lnSpc>
                          <a:spcPct val="123500"/>
                        </a:lnSpc>
                        <a:spcBef>
                          <a:spcPts val="615"/>
                        </a:spcBef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Time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Complexity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-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Desire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+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Value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them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10096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+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Your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availability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308974" y="3496995"/>
            <a:ext cx="2251710" cy="1630680"/>
          </a:xfrm>
          <a:custGeom>
            <a:avLst/>
            <a:gdLst/>
            <a:ahLst/>
            <a:cxnLst/>
            <a:rect l="l" t="t" r="r" b="b"/>
            <a:pathLst>
              <a:path w="2251710" h="1630679">
                <a:moveTo>
                  <a:pt x="2251557" y="710946"/>
                </a:moveTo>
                <a:lnTo>
                  <a:pt x="2248357" y="710946"/>
                </a:lnTo>
                <a:lnTo>
                  <a:pt x="2248357" y="68783"/>
                </a:lnTo>
                <a:lnTo>
                  <a:pt x="2242947" y="42011"/>
                </a:lnTo>
                <a:lnTo>
                  <a:pt x="2228202" y="20142"/>
                </a:lnTo>
                <a:lnTo>
                  <a:pt x="2206345" y="5410"/>
                </a:lnTo>
                <a:lnTo>
                  <a:pt x="2179574" y="0"/>
                </a:lnTo>
                <a:lnTo>
                  <a:pt x="69049" y="0"/>
                </a:lnTo>
                <a:lnTo>
                  <a:pt x="61252" y="1574"/>
                </a:lnTo>
                <a:lnTo>
                  <a:pt x="0" y="1574"/>
                </a:lnTo>
                <a:lnTo>
                  <a:pt x="0" y="98882"/>
                </a:lnTo>
                <a:lnTo>
                  <a:pt x="266" y="98882"/>
                </a:lnTo>
                <a:lnTo>
                  <a:pt x="266" y="726300"/>
                </a:lnTo>
                <a:lnTo>
                  <a:pt x="5156" y="750506"/>
                </a:lnTo>
                <a:lnTo>
                  <a:pt x="5156" y="849871"/>
                </a:lnTo>
                <a:lnTo>
                  <a:pt x="266" y="874090"/>
                </a:lnTo>
                <a:lnTo>
                  <a:pt x="266" y="1533309"/>
                </a:lnTo>
                <a:lnTo>
                  <a:pt x="0" y="1533309"/>
                </a:lnTo>
                <a:lnTo>
                  <a:pt x="0" y="1630603"/>
                </a:lnTo>
                <a:lnTo>
                  <a:pt x="145630" y="1630603"/>
                </a:lnTo>
                <a:lnTo>
                  <a:pt x="145630" y="1630349"/>
                </a:lnTo>
                <a:lnTo>
                  <a:pt x="2176729" y="1630349"/>
                </a:lnTo>
                <a:lnTo>
                  <a:pt x="2204605" y="1624723"/>
                </a:lnTo>
                <a:lnTo>
                  <a:pt x="2227376" y="1609369"/>
                </a:lnTo>
                <a:lnTo>
                  <a:pt x="2242718" y="1586611"/>
                </a:lnTo>
                <a:lnTo>
                  <a:pt x="2248357" y="1558734"/>
                </a:lnTo>
                <a:lnTo>
                  <a:pt x="2248357" y="905662"/>
                </a:lnTo>
                <a:lnTo>
                  <a:pt x="2251557" y="905662"/>
                </a:lnTo>
                <a:lnTo>
                  <a:pt x="2251557" y="710946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733802" y="3488545"/>
            <a:ext cx="4889500" cy="1640839"/>
            <a:chOff x="4733802" y="3488545"/>
            <a:chExt cx="4889500" cy="1640839"/>
          </a:xfrm>
        </p:grpSpPr>
        <p:sp>
          <p:nvSpPr>
            <p:cNvPr id="9" name="object 9"/>
            <p:cNvSpPr/>
            <p:nvPr/>
          </p:nvSpPr>
          <p:spPr>
            <a:xfrm>
              <a:off x="4740152" y="3494895"/>
              <a:ext cx="4876800" cy="1628139"/>
            </a:xfrm>
            <a:custGeom>
              <a:avLst/>
              <a:gdLst/>
              <a:ahLst/>
              <a:cxnLst/>
              <a:rect l="l" t="t" r="r" b="b"/>
              <a:pathLst>
                <a:path w="4876800" h="1628139">
                  <a:moveTo>
                    <a:pt x="4806754" y="0"/>
                  </a:moveTo>
                  <a:lnTo>
                    <a:pt x="69789" y="0"/>
                  </a:lnTo>
                  <a:lnTo>
                    <a:pt x="42624" y="5484"/>
                  </a:lnTo>
                  <a:lnTo>
                    <a:pt x="20440" y="20440"/>
                  </a:lnTo>
                  <a:lnTo>
                    <a:pt x="5484" y="42623"/>
                  </a:lnTo>
                  <a:lnTo>
                    <a:pt x="0" y="69787"/>
                  </a:lnTo>
                  <a:lnTo>
                    <a:pt x="0" y="1558138"/>
                  </a:lnTo>
                  <a:lnTo>
                    <a:pt x="5484" y="1585303"/>
                  </a:lnTo>
                  <a:lnTo>
                    <a:pt x="20440" y="1607486"/>
                  </a:lnTo>
                  <a:lnTo>
                    <a:pt x="42624" y="1622442"/>
                  </a:lnTo>
                  <a:lnTo>
                    <a:pt x="69789" y="1627926"/>
                  </a:lnTo>
                  <a:lnTo>
                    <a:pt x="4806754" y="1627926"/>
                  </a:lnTo>
                  <a:lnTo>
                    <a:pt x="4833919" y="1622442"/>
                  </a:lnTo>
                  <a:lnTo>
                    <a:pt x="4856102" y="1607486"/>
                  </a:lnTo>
                  <a:lnTo>
                    <a:pt x="4871059" y="1585303"/>
                  </a:lnTo>
                  <a:lnTo>
                    <a:pt x="4876543" y="1558138"/>
                  </a:lnTo>
                  <a:lnTo>
                    <a:pt x="4876543" y="69787"/>
                  </a:lnTo>
                  <a:lnTo>
                    <a:pt x="4871059" y="42623"/>
                  </a:lnTo>
                  <a:lnTo>
                    <a:pt x="4856102" y="20440"/>
                  </a:lnTo>
                  <a:lnTo>
                    <a:pt x="4833919" y="5484"/>
                  </a:lnTo>
                  <a:lnTo>
                    <a:pt x="480675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40152" y="3494895"/>
              <a:ext cx="4876800" cy="1628139"/>
            </a:xfrm>
            <a:custGeom>
              <a:avLst/>
              <a:gdLst/>
              <a:ahLst/>
              <a:cxnLst/>
              <a:rect l="l" t="t" r="r" b="b"/>
              <a:pathLst>
                <a:path w="4876800" h="1628139">
                  <a:moveTo>
                    <a:pt x="0" y="69788"/>
                  </a:moveTo>
                  <a:lnTo>
                    <a:pt x="5484" y="42623"/>
                  </a:lnTo>
                  <a:lnTo>
                    <a:pt x="20440" y="20440"/>
                  </a:lnTo>
                  <a:lnTo>
                    <a:pt x="42623" y="5484"/>
                  </a:lnTo>
                  <a:lnTo>
                    <a:pt x="69788" y="0"/>
                  </a:lnTo>
                  <a:lnTo>
                    <a:pt x="4806755" y="0"/>
                  </a:lnTo>
                  <a:lnTo>
                    <a:pt x="4833919" y="5484"/>
                  </a:lnTo>
                  <a:lnTo>
                    <a:pt x="4856102" y="20440"/>
                  </a:lnTo>
                  <a:lnTo>
                    <a:pt x="4871058" y="42623"/>
                  </a:lnTo>
                  <a:lnTo>
                    <a:pt x="4876543" y="69788"/>
                  </a:lnTo>
                  <a:lnTo>
                    <a:pt x="4876543" y="1558139"/>
                  </a:lnTo>
                  <a:lnTo>
                    <a:pt x="4871058" y="1585303"/>
                  </a:lnTo>
                  <a:lnTo>
                    <a:pt x="4856102" y="1607486"/>
                  </a:lnTo>
                  <a:lnTo>
                    <a:pt x="4833919" y="1622442"/>
                  </a:lnTo>
                  <a:lnTo>
                    <a:pt x="4806755" y="1627927"/>
                  </a:lnTo>
                  <a:lnTo>
                    <a:pt x="69788" y="1627927"/>
                  </a:lnTo>
                  <a:lnTo>
                    <a:pt x="42623" y="1622442"/>
                  </a:lnTo>
                  <a:lnTo>
                    <a:pt x="20440" y="1607486"/>
                  </a:lnTo>
                  <a:lnTo>
                    <a:pt x="5484" y="1585303"/>
                  </a:lnTo>
                  <a:lnTo>
                    <a:pt x="0" y="1558139"/>
                  </a:lnTo>
                  <a:lnTo>
                    <a:pt x="0" y="69788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539029" y="3706707"/>
            <a:ext cx="1786889" cy="38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Their</a:t>
            </a:r>
            <a:r>
              <a:rPr sz="11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desire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for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 capability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11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resources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50037" y="3674533"/>
            <a:ext cx="21215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Dollar</a:t>
            </a:r>
            <a:r>
              <a:rPr sz="1100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Value</a:t>
            </a:r>
            <a:r>
              <a:rPr sz="1100" spc="-5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1100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Montserrat"/>
                <a:cs typeface="Montserrat"/>
              </a:rPr>
              <a:t>Asset</a:t>
            </a:r>
            <a:r>
              <a:rPr sz="1100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=</a:t>
            </a:r>
            <a:r>
              <a:rPr sz="1100" spc="-5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Retainer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50037" y="4030133"/>
            <a:ext cx="19462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Complex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Montserrat"/>
                <a:cs typeface="Montserrat"/>
              </a:rPr>
              <a:t>Financials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35" dirty="0">
                <a:solidFill>
                  <a:srgbClr val="FFFFFF"/>
                </a:solidFill>
                <a:latin typeface="Montserrat"/>
                <a:cs typeface="Montserrat"/>
              </a:rPr>
              <a:t>10-</a:t>
            </a:r>
            <a:r>
              <a:rPr sz="1100" spc="-25" dirty="0">
                <a:solidFill>
                  <a:srgbClr val="FFFFFF"/>
                </a:solidFill>
                <a:latin typeface="Montserrat"/>
                <a:cs typeface="Montserrat"/>
              </a:rPr>
              <a:t>30%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39029" y="4316307"/>
            <a:ext cx="6789420" cy="60134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14960" algn="ctr">
              <a:lnSpc>
                <a:spcPct val="100000"/>
              </a:lnSpc>
              <a:spcBef>
                <a:spcPts val="509"/>
              </a:spcBef>
            </a:pP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Perceived</a:t>
            </a:r>
            <a:r>
              <a:rPr sz="1100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value</a:t>
            </a:r>
            <a:r>
              <a:rPr sz="1100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to</a:t>
            </a: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client</a:t>
            </a:r>
            <a:r>
              <a:rPr sz="11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100" spc="-35" dirty="0">
                <a:solidFill>
                  <a:srgbClr val="FFFFFF"/>
                </a:solidFill>
                <a:latin typeface="Montserrat"/>
                <a:cs typeface="Montserrat"/>
              </a:rPr>
              <a:t> 10-</a:t>
            </a:r>
            <a:r>
              <a:rPr sz="1100" spc="-25" dirty="0">
                <a:solidFill>
                  <a:srgbClr val="FFFFFF"/>
                </a:solidFill>
                <a:latin typeface="Montserrat"/>
                <a:cs typeface="Montserrat"/>
              </a:rPr>
              <a:t>50%</a:t>
            </a:r>
            <a:endParaRPr sz="1100">
              <a:latin typeface="Montserrat"/>
              <a:cs typeface="Montserrat"/>
            </a:endParaRPr>
          </a:p>
          <a:p>
            <a:pPr marR="4937125" algn="ctr">
              <a:lnSpc>
                <a:spcPts val="1195"/>
              </a:lnSpc>
              <a:spcBef>
                <a:spcPts val="415"/>
              </a:spcBef>
            </a:pP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Your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Time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and 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Availability</a:t>
            </a:r>
            <a:endParaRPr sz="1100">
              <a:latin typeface="Montserrat"/>
              <a:cs typeface="Montserrat"/>
            </a:endParaRPr>
          </a:p>
          <a:p>
            <a:pPr marL="2410460" algn="ctr">
              <a:lnSpc>
                <a:spcPts val="1195"/>
              </a:lnSpc>
            </a:pP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Your</a:t>
            </a: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ideal </a:t>
            </a: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number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1100" spc="-35" dirty="0">
                <a:solidFill>
                  <a:srgbClr val="FFFFFF"/>
                </a:solidFill>
                <a:latin typeface="Montserrat"/>
                <a:cs typeface="Montserrat"/>
              </a:rPr>
              <a:t> engagement</a:t>
            </a: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 revenues</a:t>
            </a:r>
            <a:r>
              <a:rPr sz="1100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sz="1100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mix</a:t>
            </a:r>
            <a:r>
              <a:rPr sz="1100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1100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Montserrat"/>
                <a:cs typeface="Montserrat"/>
              </a:rPr>
              <a:t>clients</a:t>
            </a:r>
            <a:r>
              <a:rPr sz="11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965706" y="3953978"/>
            <a:ext cx="4434205" cy="716915"/>
            <a:chOff x="4965706" y="3953978"/>
            <a:chExt cx="4434205" cy="716915"/>
          </a:xfrm>
        </p:grpSpPr>
        <p:sp>
          <p:nvSpPr>
            <p:cNvPr id="16" name="object 16"/>
            <p:cNvSpPr/>
            <p:nvPr/>
          </p:nvSpPr>
          <p:spPr>
            <a:xfrm>
              <a:off x="4965706" y="3960328"/>
              <a:ext cx="4434205" cy="0"/>
            </a:xfrm>
            <a:custGeom>
              <a:avLst/>
              <a:gdLst/>
              <a:ahLst/>
              <a:cxnLst/>
              <a:rect l="l" t="t" r="r" b="b"/>
              <a:pathLst>
                <a:path w="4434205">
                  <a:moveTo>
                    <a:pt x="0" y="0"/>
                  </a:moveTo>
                  <a:lnTo>
                    <a:pt x="4434015" y="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65706" y="4307616"/>
              <a:ext cx="4434205" cy="0"/>
            </a:xfrm>
            <a:custGeom>
              <a:avLst/>
              <a:gdLst/>
              <a:ahLst/>
              <a:cxnLst/>
              <a:rect l="l" t="t" r="r" b="b"/>
              <a:pathLst>
                <a:path w="4434205">
                  <a:moveTo>
                    <a:pt x="0" y="0"/>
                  </a:moveTo>
                  <a:lnTo>
                    <a:pt x="4434015" y="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965706" y="4664435"/>
              <a:ext cx="4434205" cy="0"/>
            </a:xfrm>
            <a:custGeom>
              <a:avLst/>
              <a:gdLst/>
              <a:ahLst/>
              <a:cxnLst/>
              <a:rect l="l" t="t" r="r" b="b"/>
              <a:pathLst>
                <a:path w="4434205">
                  <a:moveTo>
                    <a:pt x="0" y="0"/>
                  </a:moveTo>
                  <a:lnTo>
                    <a:pt x="4434015" y="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/>
          <p:nvPr/>
        </p:nvSpPr>
        <p:spPr>
          <a:xfrm>
            <a:off x="1185345" y="3494895"/>
            <a:ext cx="3372485" cy="1628139"/>
          </a:xfrm>
          <a:custGeom>
            <a:avLst/>
            <a:gdLst/>
            <a:ahLst/>
            <a:cxnLst/>
            <a:rect l="l" t="t" r="r" b="b"/>
            <a:pathLst>
              <a:path w="3372485" h="1628139">
                <a:moveTo>
                  <a:pt x="0" y="69788"/>
                </a:moveTo>
                <a:lnTo>
                  <a:pt x="5484" y="42623"/>
                </a:lnTo>
                <a:lnTo>
                  <a:pt x="20440" y="20440"/>
                </a:lnTo>
                <a:lnTo>
                  <a:pt x="42623" y="5484"/>
                </a:lnTo>
                <a:lnTo>
                  <a:pt x="69788" y="0"/>
                </a:lnTo>
                <a:lnTo>
                  <a:pt x="3302196" y="0"/>
                </a:lnTo>
                <a:lnTo>
                  <a:pt x="3329361" y="5484"/>
                </a:lnTo>
                <a:lnTo>
                  <a:pt x="3351544" y="20440"/>
                </a:lnTo>
                <a:lnTo>
                  <a:pt x="3366500" y="42623"/>
                </a:lnTo>
                <a:lnTo>
                  <a:pt x="3371985" y="69788"/>
                </a:lnTo>
                <a:lnTo>
                  <a:pt x="3371985" y="1558137"/>
                </a:lnTo>
                <a:lnTo>
                  <a:pt x="3366500" y="1585302"/>
                </a:lnTo>
                <a:lnTo>
                  <a:pt x="3351544" y="1607485"/>
                </a:lnTo>
                <a:lnTo>
                  <a:pt x="3329361" y="1622441"/>
                </a:lnTo>
                <a:lnTo>
                  <a:pt x="3302196" y="1627926"/>
                </a:lnTo>
                <a:lnTo>
                  <a:pt x="69788" y="1627926"/>
                </a:lnTo>
                <a:lnTo>
                  <a:pt x="42623" y="1622441"/>
                </a:lnTo>
                <a:lnTo>
                  <a:pt x="20440" y="1607485"/>
                </a:lnTo>
                <a:lnTo>
                  <a:pt x="5484" y="1585302"/>
                </a:lnTo>
                <a:lnTo>
                  <a:pt x="0" y="1558137"/>
                </a:lnTo>
                <a:lnTo>
                  <a:pt x="0" y="69788"/>
                </a:lnTo>
                <a:close/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446908" y="4169832"/>
            <a:ext cx="603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E3841"/>
                </a:solidFill>
                <a:latin typeface="Montserrat SemiBold"/>
                <a:cs typeface="Montserrat SemiBold"/>
              </a:rPr>
              <a:t>Value</a:t>
            </a:r>
            <a:r>
              <a:rPr sz="1200" b="1" spc="-15" dirty="0">
                <a:solidFill>
                  <a:srgbClr val="2E3841"/>
                </a:solidFill>
                <a:latin typeface="Montserrat SemiBold"/>
                <a:cs typeface="Montserrat SemiBold"/>
              </a:rPr>
              <a:t> </a:t>
            </a:r>
            <a:r>
              <a:rPr sz="1200" b="1" spc="-50" dirty="0">
                <a:solidFill>
                  <a:srgbClr val="2E3841"/>
                </a:solidFill>
                <a:latin typeface="Montserrat SemiBold"/>
                <a:cs typeface="Montserrat SemiBold"/>
              </a:rPr>
              <a:t>=</a:t>
            </a:r>
            <a:endParaRPr sz="1200">
              <a:latin typeface="Montserrat SemiBold"/>
              <a:cs typeface="Montserrat SemiBold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08984" y="4296591"/>
            <a:ext cx="2248535" cy="0"/>
          </a:xfrm>
          <a:custGeom>
            <a:avLst/>
            <a:gdLst/>
            <a:ahLst/>
            <a:cxnLst/>
            <a:rect l="l" t="t" r="r" b="b"/>
            <a:pathLst>
              <a:path w="2248535">
                <a:moveTo>
                  <a:pt x="0" y="0"/>
                </a:moveTo>
                <a:lnTo>
                  <a:pt x="2248346" y="1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192218" y="6836833"/>
            <a:ext cx="2371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Are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they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coachable,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advisable?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20987" y="6961525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26" y="1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13712D-CB52-444D-BC75-56CD83153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62FEA5-11A2-4869-9FEE-32D5FB606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Montserrat</vt:lpstr>
      <vt:lpstr>Montserrat Medium</vt:lpstr>
      <vt:lpstr>Montserrat SemiBold</vt:lpstr>
      <vt:lpstr>Office Theme</vt:lpstr>
      <vt:lpstr>Pricing Engagements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Pricing Engagements</dc:title>
  <cp:lastModifiedBy>Leanne Manning</cp:lastModifiedBy>
  <cp:revision>1</cp:revision>
  <dcterms:created xsi:type="dcterms:W3CDTF">2022-11-09T23:14:33Z</dcterms:created>
  <dcterms:modified xsi:type="dcterms:W3CDTF">2022-11-09T23:15:25Z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2022-11-09T00:00:00Z</vt:filetime>
  </property>
  <property fmtid="{D5CDD505-2E9C-101B-9397-08002B2CF9AE}" pid="4" name="Producer">
    <vt:lpwstr>macOS Version 10.15.7 (Build 19H1824) Quartz PDFContext</vt:lpwstr>
  </property>
</Properties>
</file>