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</p:sldIdLst>
  <p:sldSz cx="10693400" cy="7556500"/>
  <p:notesSz cx="10693400" cy="75565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871912-8D15-4D97-9215-838418E3D27B}" v="2" dt="2022-11-09T23:15:21.681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24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7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926414"/>
            <a:ext cx="859790" cy="0"/>
          </a:xfrm>
          <a:custGeom>
            <a:avLst/>
            <a:gdLst/>
            <a:ahLst/>
            <a:cxnLst/>
            <a:rect l="l" t="t" r="r" b="b"/>
            <a:pathLst>
              <a:path w="859790">
                <a:moveTo>
                  <a:pt x="0" y="0"/>
                </a:moveTo>
                <a:lnTo>
                  <a:pt x="85958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750707" y="855350"/>
            <a:ext cx="140559" cy="140559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820987" y="999089"/>
            <a:ext cx="0" cy="6557645"/>
          </a:xfrm>
          <a:custGeom>
            <a:avLst/>
            <a:gdLst/>
            <a:ahLst/>
            <a:cxnLst/>
            <a:rect l="l" t="t" r="r" b="b"/>
            <a:pathLst>
              <a:path h="6557645">
                <a:moveTo>
                  <a:pt x="0" y="6557410"/>
                </a:moveTo>
                <a:lnTo>
                  <a:pt x="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710916"/>
            <a:ext cx="9302115" cy="0"/>
          </a:xfrm>
          <a:custGeom>
            <a:avLst/>
            <a:gdLst/>
            <a:ahLst/>
            <a:cxnLst/>
            <a:rect l="l" t="t" r="r" b="b"/>
            <a:pathLst>
              <a:path w="9302115">
                <a:moveTo>
                  <a:pt x="0" y="0"/>
                </a:moveTo>
                <a:lnTo>
                  <a:pt x="9301810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348290" y="710916"/>
            <a:ext cx="345440" cy="0"/>
          </a:xfrm>
          <a:custGeom>
            <a:avLst/>
            <a:gdLst/>
            <a:ahLst/>
            <a:cxnLst/>
            <a:rect l="l" t="t" r="r" b="b"/>
            <a:pathLst>
              <a:path w="345440">
                <a:moveTo>
                  <a:pt x="0" y="0"/>
                </a:moveTo>
                <a:lnTo>
                  <a:pt x="345109" y="0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1" name="bg object 21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9490581" y="627912"/>
            <a:ext cx="133703" cy="166009"/>
          </a:xfrm>
          <a:prstGeom prst="rect">
            <a:avLst/>
          </a:prstGeom>
        </p:spPr>
      </p:pic>
      <p:pic>
        <p:nvPicPr>
          <p:cNvPr id="22" name="bg object 22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9720562" y="630665"/>
            <a:ext cx="180336" cy="160501"/>
          </a:xfrm>
          <a:prstGeom prst="rect">
            <a:avLst/>
          </a:prstGeom>
        </p:spPr>
      </p:pic>
      <p:pic>
        <p:nvPicPr>
          <p:cNvPr id="23" name="bg object 23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0009551" y="630665"/>
            <a:ext cx="147497" cy="160501"/>
          </a:xfrm>
          <a:prstGeom prst="rect">
            <a:avLst/>
          </a:prstGeom>
        </p:spPr>
      </p:pic>
      <p:sp>
        <p:nvSpPr>
          <p:cNvPr id="24" name="bg object 24"/>
          <p:cNvSpPr/>
          <p:nvPr/>
        </p:nvSpPr>
        <p:spPr>
          <a:xfrm>
            <a:off x="278271" y="1077360"/>
            <a:ext cx="375920" cy="340995"/>
          </a:xfrm>
          <a:custGeom>
            <a:avLst/>
            <a:gdLst/>
            <a:ahLst/>
            <a:cxnLst/>
            <a:rect l="l" t="t" r="r" b="b"/>
            <a:pathLst>
              <a:path w="375920" h="340994">
                <a:moveTo>
                  <a:pt x="167028" y="0"/>
                </a:moveTo>
                <a:lnTo>
                  <a:pt x="122184" y="0"/>
                </a:lnTo>
                <a:lnTo>
                  <a:pt x="79060" y="13673"/>
                </a:lnTo>
                <a:lnTo>
                  <a:pt x="41092" y="41020"/>
                </a:lnTo>
                <a:lnTo>
                  <a:pt x="13697" y="78913"/>
                </a:lnTo>
                <a:lnTo>
                  <a:pt x="0" y="121952"/>
                </a:lnTo>
                <a:lnTo>
                  <a:pt x="0" y="166708"/>
                </a:lnTo>
                <a:lnTo>
                  <a:pt x="13697" y="209747"/>
                </a:lnTo>
                <a:lnTo>
                  <a:pt x="41092" y="247641"/>
                </a:lnTo>
                <a:lnTo>
                  <a:pt x="117117" y="323514"/>
                </a:lnTo>
                <a:lnTo>
                  <a:pt x="158979" y="340823"/>
                </a:lnTo>
                <a:lnTo>
                  <a:pt x="170617" y="339689"/>
                </a:lnTo>
                <a:lnTo>
                  <a:pt x="208272" y="314495"/>
                </a:lnTo>
                <a:lnTo>
                  <a:pt x="218185" y="281735"/>
                </a:lnTo>
                <a:lnTo>
                  <a:pt x="217049" y="270120"/>
                </a:lnTo>
                <a:lnTo>
                  <a:pt x="183870" y="223015"/>
                </a:lnTo>
                <a:lnTo>
                  <a:pt x="180549" y="260207"/>
                </a:lnTo>
                <a:lnTo>
                  <a:pt x="187237" y="270272"/>
                </a:lnTo>
                <a:lnTo>
                  <a:pt x="174790" y="309011"/>
                </a:lnTo>
                <a:lnTo>
                  <a:pt x="167127" y="312172"/>
                </a:lnTo>
                <a:lnTo>
                  <a:pt x="150832" y="312172"/>
                </a:lnTo>
                <a:lnTo>
                  <a:pt x="143169" y="309011"/>
                </a:lnTo>
                <a:lnTo>
                  <a:pt x="61385" y="227388"/>
                </a:lnTo>
                <a:lnTo>
                  <a:pt x="35574" y="188547"/>
                </a:lnTo>
                <a:lnTo>
                  <a:pt x="26971" y="144325"/>
                </a:lnTo>
                <a:lnTo>
                  <a:pt x="35574" y="100106"/>
                </a:lnTo>
                <a:lnTo>
                  <a:pt x="61385" y="61273"/>
                </a:lnTo>
                <a:lnTo>
                  <a:pt x="100297" y="35513"/>
                </a:lnTo>
                <a:lnTo>
                  <a:pt x="144606" y="26927"/>
                </a:lnTo>
                <a:lnTo>
                  <a:pt x="188915" y="35513"/>
                </a:lnTo>
                <a:lnTo>
                  <a:pt x="227827" y="61273"/>
                </a:lnTo>
                <a:lnTo>
                  <a:pt x="337299" y="170529"/>
                </a:lnTo>
                <a:lnTo>
                  <a:pt x="344440" y="181271"/>
                </a:lnTo>
                <a:lnTo>
                  <a:pt x="346820" y="193503"/>
                </a:lnTo>
                <a:lnTo>
                  <a:pt x="344440" y="205734"/>
                </a:lnTo>
                <a:lnTo>
                  <a:pt x="337299" y="216476"/>
                </a:lnTo>
                <a:lnTo>
                  <a:pt x="331692" y="222073"/>
                </a:lnTo>
                <a:lnTo>
                  <a:pt x="331692" y="231134"/>
                </a:lnTo>
                <a:lnTo>
                  <a:pt x="342905" y="242326"/>
                </a:lnTo>
                <a:lnTo>
                  <a:pt x="351985" y="242326"/>
                </a:lnTo>
                <a:lnTo>
                  <a:pt x="374359" y="205516"/>
                </a:lnTo>
                <a:lnTo>
                  <a:pt x="375535" y="193497"/>
                </a:lnTo>
                <a:lnTo>
                  <a:pt x="374359" y="181477"/>
                </a:lnTo>
                <a:lnTo>
                  <a:pt x="248120" y="41020"/>
                </a:lnTo>
                <a:lnTo>
                  <a:pt x="210152" y="13673"/>
                </a:lnTo>
                <a:lnTo>
                  <a:pt x="167028" y="0"/>
                </a:lnTo>
                <a:close/>
              </a:path>
            </a:pathLst>
          </a:custGeom>
          <a:solidFill>
            <a:srgbClr val="B5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99164" y="1159460"/>
            <a:ext cx="382905" cy="342900"/>
          </a:xfrm>
          <a:custGeom>
            <a:avLst/>
            <a:gdLst/>
            <a:ahLst/>
            <a:cxnLst/>
            <a:rect l="l" t="t" r="r" b="b"/>
            <a:pathLst>
              <a:path w="382905" h="342900">
                <a:moveTo>
                  <a:pt x="223847" y="0"/>
                </a:moveTo>
                <a:lnTo>
                  <a:pt x="181985" y="17308"/>
                </a:lnTo>
                <a:lnTo>
                  <a:pt x="164642" y="59088"/>
                </a:lnTo>
                <a:lnTo>
                  <a:pt x="165780" y="70705"/>
                </a:lnTo>
                <a:lnTo>
                  <a:pt x="169122" y="81713"/>
                </a:lnTo>
                <a:lnTo>
                  <a:pt x="174560" y="91854"/>
                </a:lnTo>
                <a:lnTo>
                  <a:pt x="181985" y="100868"/>
                </a:lnTo>
                <a:lnTo>
                  <a:pt x="198957" y="117820"/>
                </a:lnTo>
                <a:lnTo>
                  <a:pt x="208037" y="117807"/>
                </a:lnTo>
                <a:lnTo>
                  <a:pt x="219250" y="106643"/>
                </a:lnTo>
                <a:lnTo>
                  <a:pt x="219250" y="97567"/>
                </a:lnTo>
                <a:lnTo>
                  <a:pt x="196505" y="74867"/>
                </a:lnTo>
                <a:lnTo>
                  <a:pt x="193338" y="67221"/>
                </a:lnTo>
                <a:lnTo>
                  <a:pt x="193338" y="50956"/>
                </a:lnTo>
                <a:lnTo>
                  <a:pt x="196505" y="43309"/>
                </a:lnTo>
                <a:lnTo>
                  <a:pt x="208024" y="31812"/>
                </a:lnTo>
                <a:lnTo>
                  <a:pt x="215687" y="28651"/>
                </a:lnTo>
                <a:lnTo>
                  <a:pt x="231983" y="28651"/>
                </a:lnTo>
                <a:lnTo>
                  <a:pt x="239645" y="31812"/>
                </a:lnTo>
                <a:lnTo>
                  <a:pt x="321430" y="113435"/>
                </a:lnTo>
                <a:lnTo>
                  <a:pt x="347240" y="152276"/>
                </a:lnTo>
                <a:lnTo>
                  <a:pt x="355843" y="196497"/>
                </a:lnTo>
                <a:lnTo>
                  <a:pt x="347240" y="240716"/>
                </a:lnTo>
                <a:lnTo>
                  <a:pt x="321430" y="279549"/>
                </a:lnTo>
                <a:lnTo>
                  <a:pt x="282517" y="305310"/>
                </a:lnTo>
                <a:lnTo>
                  <a:pt x="238208" y="313897"/>
                </a:lnTo>
                <a:lnTo>
                  <a:pt x="193899" y="305310"/>
                </a:lnTo>
                <a:lnTo>
                  <a:pt x="154987" y="279549"/>
                </a:lnTo>
                <a:lnTo>
                  <a:pt x="38236" y="163015"/>
                </a:lnTo>
                <a:lnTo>
                  <a:pt x="31095" y="152273"/>
                </a:lnTo>
                <a:lnTo>
                  <a:pt x="28715" y="140042"/>
                </a:lnTo>
                <a:lnTo>
                  <a:pt x="31095" y="127811"/>
                </a:lnTo>
                <a:lnTo>
                  <a:pt x="38236" y="117068"/>
                </a:lnTo>
                <a:lnTo>
                  <a:pt x="43842" y="111472"/>
                </a:lnTo>
                <a:lnTo>
                  <a:pt x="43842" y="102410"/>
                </a:lnTo>
                <a:lnTo>
                  <a:pt x="4632" y="116640"/>
                </a:lnTo>
                <a:lnTo>
                  <a:pt x="0" y="140047"/>
                </a:lnTo>
                <a:lnTo>
                  <a:pt x="1176" y="152067"/>
                </a:lnTo>
                <a:lnTo>
                  <a:pt x="134707" y="299802"/>
                </a:lnTo>
                <a:lnTo>
                  <a:pt x="183103" y="331847"/>
                </a:lnTo>
                <a:lnTo>
                  <a:pt x="238215" y="342526"/>
                </a:lnTo>
                <a:lnTo>
                  <a:pt x="266194" y="339857"/>
                </a:lnTo>
                <a:lnTo>
                  <a:pt x="318791" y="318496"/>
                </a:lnTo>
                <a:lnTo>
                  <a:pt x="369130" y="261909"/>
                </a:lnTo>
                <a:lnTo>
                  <a:pt x="382827" y="218870"/>
                </a:lnTo>
                <a:lnTo>
                  <a:pt x="382827" y="174115"/>
                </a:lnTo>
                <a:lnTo>
                  <a:pt x="369130" y="131075"/>
                </a:lnTo>
                <a:lnTo>
                  <a:pt x="341735" y="93182"/>
                </a:lnTo>
                <a:lnTo>
                  <a:pt x="265710" y="17308"/>
                </a:lnTo>
                <a:lnTo>
                  <a:pt x="235485" y="1134"/>
                </a:lnTo>
                <a:lnTo>
                  <a:pt x="223847" y="0"/>
                </a:lnTo>
                <a:close/>
              </a:path>
            </a:pathLst>
          </a:custGeom>
          <a:solidFill>
            <a:srgbClr val="2E384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69456" y="1054100"/>
            <a:ext cx="3979545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2E3841"/>
                </a:solidFill>
                <a:latin typeface="Montserrat Medium"/>
                <a:cs typeface="Montserrat Medium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7995"/>
            <a:ext cx="962406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27545"/>
            <a:ext cx="3421888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Pricing</a:t>
            </a:r>
            <a:r>
              <a:rPr spc="-5" dirty="0"/>
              <a:t> </a:t>
            </a:r>
            <a:r>
              <a:rPr spc="-10" dirty="0"/>
              <a:t>Engagements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192218" y="1697567"/>
            <a:ext cx="303593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What’s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your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ideal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world/week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look</a:t>
            </a:r>
            <a:r>
              <a:rPr sz="1200" spc="-1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like?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820987" y="1820359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204918" y="2067123"/>
            <a:ext cx="8411845" cy="1263650"/>
          </a:xfrm>
          <a:prstGeom prst="rect">
            <a:avLst/>
          </a:prstGeom>
          <a:solidFill>
            <a:srgbClr val="EAE7E4"/>
          </a:solidFill>
        </p:spPr>
        <p:txBody>
          <a:bodyPr vert="horz" wrap="square" lIns="0" tIns="121920" rIns="0" bIns="0" rtlCol="0">
            <a:spAutoFit/>
          </a:bodyPr>
          <a:lstStyle/>
          <a:p>
            <a:pPr marL="179705" marR="6148070">
              <a:lnSpc>
                <a:spcPct val="120400"/>
              </a:lnSpc>
              <a:spcBef>
                <a:spcPts val="960"/>
              </a:spcBef>
            </a:pPr>
            <a:r>
              <a:rPr sz="1200" dirty="0">
                <a:solidFill>
                  <a:srgbClr val="7F7F7F"/>
                </a:solidFill>
                <a:latin typeface="Montserrat"/>
                <a:cs typeface="Montserrat"/>
              </a:rPr>
              <a:t>Number</a:t>
            </a:r>
            <a:r>
              <a:rPr sz="1200" spc="-1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7F7F7F"/>
                </a:solidFill>
                <a:latin typeface="Montserrat"/>
                <a:cs typeface="Montserrat"/>
              </a:rPr>
              <a:t>of</a:t>
            </a:r>
            <a:r>
              <a:rPr sz="12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7F7F7F"/>
                </a:solidFill>
                <a:latin typeface="Montserrat"/>
                <a:cs typeface="Montserrat"/>
              </a:rPr>
              <a:t>engagements </a:t>
            </a:r>
            <a:r>
              <a:rPr sz="1200" dirty="0">
                <a:solidFill>
                  <a:srgbClr val="7F7F7F"/>
                </a:solidFill>
                <a:latin typeface="Montserrat"/>
                <a:cs typeface="Montserrat"/>
              </a:rPr>
              <a:t>Type/style</a:t>
            </a:r>
            <a:r>
              <a:rPr sz="1200" spc="-3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7F7F7F"/>
                </a:solidFill>
                <a:latin typeface="Montserrat"/>
                <a:cs typeface="Montserrat"/>
              </a:rPr>
              <a:t>of</a:t>
            </a:r>
            <a:r>
              <a:rPr sz="1200" spc="-20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7F7F7F"/>
                </a:solidFill>
                <a:latin typeface="Montserrat"/>
                <a:cs typeface="Montserrat"/>
              </a:rPr>
              <a:t>engagements </a:t>
            </a:r>
            <a:r>
              <a:rPr sz="1200" dirty="0">
                <a:solidFill>
                  <a:srgbClr val="7F7F7F"/>
                </a:solidFill>
                <a:latin typeface="Montserrat"/>
                <a:cs typeface="Montserrat"/>
              </a:rPr>
              <a:t>Ideal</a:t>
            </a:r>
            <a:r>
              <a:rPr sz="1200" spc="-5" dirty="0">
                <a:solidFill>
                  <a:srgbClr val="7F7F7F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7F7F7F"/>
                </a:solidFill>
                <a:latin typeface="Montserrat"/>
                <a:cs typeface="Montserrat"/>
              </a:rPr>
              <a:t>revenue</a:t>
            </a:r>
            <a:endParaRPr sz="1200">
              <a:latin typeface="Montserrat"/>
              <a:cs typeface="Montserrat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/>
        </p:nvGraphicFramePr>
        <p:xfrm>
          <a:off x="1198568" y="5274007"/>
          <a:ext cx="8412479" cy="14395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31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5605">
                <a:tc gridSpan="4"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990"/>
                        </a:spcBef>
                      </a:pPr>
                      <a:r>
                        <a:rPr sz="900" b="1" spc="-10" dirty="0">
                          <a:solidFill>
                            <a:srgbClr val="FFFFFF"/>
                          </a:solidFill>
                          <a:latin typeface="Montserrat"/>
                          <a:cs typeface="Montserrat"/>
                        </a:rPr>
                        <a:t>ASSETS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2573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2E384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3940">
                <a:tc>
                  <a:txBody>
                    <a:bodyPr/>
                    <a:lstStyle/>
                    <a:p>
                      <a:pPr marL="100965" marR="1732280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20m 36K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+ 10-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30%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+ 10-</a:t>
                      </a: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50%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732280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50m 48K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869"/>
                        </a:spcBef>
                      </a:pP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100m+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spc="-2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60K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110489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tc>
                  <a:txBody>
                    <a:bodyPr/>
                    <a:lstStyle/>
                    <a:p>
                      <a:pPr marL="100965" marR="1344295">
                        <a:lnSpc>
                          <a:spcPct val="123500"/>
                        </a:lnSpc>
                        <a:spcBef>
                          <a:spcPts val="615"/>
                        </a:spcBef>
                      </a:pP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Time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Complexity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-</a:t>
                      </a:r>
                      <a:r>
                        <a:rPr sz="900" spc="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Desire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254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Value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to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2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them</a:t>
                      </a:r>
                      <a:endParaRPr sz="900">
                        <a:latin typeface="Montserrat"/>
                        <a:cs typeface="Montserrat"/>
                      </a:endParaRPr>
                    </a:p>
                    <a:p>
                      <a:pPr marL="100965">
                        <a:lnSpc>
                          <a:spcPct val="100000"/>
                        </a:lnSpc>
                        <a:spcBef>
                          <a:spcPts val="185"/>
                        </a:spcBef>
                      </a:pP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+</a:t>
                      </a:r>
                      <a:r>
                        <a:rPr sz="900" spc="-1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Your</a:t>
                      </a:r>
                      <a:r>
                        <a:rPr sz="900" spc="-5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 </a:t>
                      </a:r>
                      <a:r>
                        <a:rPr sz="900" spc="-10" dirty="0">
                          <a:solidFill>
                            <a:srgbClr val="7F7F7F"/>
                          </a:solidFill>
                          <a:latin typeface="Montserrat"/>
                          <a:cs typeface="Montserrat"/>
                        </a:rPr>
                        <a:t>availability</a:t>
                      </a:r>
                      <a:endParaRPr sz="900">
                        <a:latin typeface="Montserrat"/>
                        <a:cs typeface="Montserrat"/>
                      </a:endParaRPr>
                    </a:p>
                  </a:txBody>
                  <a:tcPr marL="0" marR="0" marT="7810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AE7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object 7"/>
          <p:cNvSpPr/>
          <p:nvPr/>
        </p:nvSpPr>
        <p:spPr>
          <a:xfrm>
            <a:off x="2308974" y="3496995"/>
            <a:ext cx="2251710" cy="1630680"/>
          </a:xfrm>
          <a:custGeom>
            <a:avLst/>
            <a:gdLst/>
            <a:ahLst/>
            <a:cxnLst/>
            <a:rect l="l" t="t" r="r" b="b"/>
            <a:pathLst>
              <a:path w="2251710" h="1630679">
                <a:moveTo>
                  <a:pt x="2251557" y="710946"/>
                </a:moveTo>
                <a:lnTo>
                  <a:pt x="2248357" y="710946"/>
                </a:lnTo>
                <a:lnTo>
                  <a:pt x="2248357" y="68783"/>
                </a:lnTo>
                <a:lnTo>
                  <a:pt x="2242947" y="42011"/>
                </a:lnTo>
                <a:lnTo>
                  <a:pt x="2228202" y="20142"/>
                </a:lnTo>
                <a:lnTo>
                  <a:pt x="2206345" y="5410"/>
                </a:lnTo>
                <a:lnTo>
                  <a:pt x="2179574" y="0"/>
                </a:lnTo>
                <a:lnTo>
                  <a:pt x="69049" y="0"/>
                </a:lnTo>
                <a:lnTo>
                  <a:pt x="61252" y="1574"/>
                </a:lnTo>
                <a:lnTo>
                  <a:pt x="0" y="1574"/>
                </a:lnTo>
                <a:lnTo>
                  <a:pt x="0" y="98882"/>
                </a:lnTo>
                <a:lnTo>
                  <a:pt x="266" y="98882"/>
                </a:lnTo>
                <a:lnTo>
                  <a:pt x="266" y="726300"/>
                </a:lnTo>
                <a:lnTo>
                  <a:pt x="5156" y="750506"/>
                </a:lnTo>
                <a:lnTo>
                  <a:pt x="5156" y="849871"/>
                </a:lnTo>
                <a:lnTo>
                  <a:pt x="266" y="874090"/>
                </a:lnTo>
                <a:lnTo>
                  <a:pt x="266" y="1533309"/>
                </a:lnTo>
                <a:lnTo>
                  <a:pt x="0" y="1533309"/>
                </a:lnTo>
                <a:lnTo>
                  <a:pt x="0" y="1630603"/>
                </a:lnTo>
                <a:lnTo>
                  <a:pt x="145630" y="1630603"/>
                </a:lnTo>
                <a:lnTo>
                  <a:pt x="145630" y="1630349"/>
                </a:lnTo>
                <a:lnTo>
                  <a:pt x="2176729" y="1630349"/>
                </a:lnTo>
                <a:lnTo>
                  <a:pt x="2204605" y="1624723"/>
                </a:lnTo>
                <a:lnTo>
                  <a:pt x="2227376" y="1609369"/>
                </a:lnTo>
                <a:lnTo>
                  <a:pt x="2242718" y="1586611"/>
                </a:lnTo>
                <a:lnTo>
                  <a:pt x="2248357" y="1558734"/>
                </a:lnTo>
                <a:lnTo>
                  <a:pt x="2248357" y="905662"/>
                </a:lnTo>
                <a:lnTo>
                  <a:pt x="2251557" y="905662"/>
                </a:lnTo>
                <a:lnTo>
                  <a:pt x="2251557" y="710946"/>
                </a:lnTo>
                <a:close/>
              </a:path>
            </a:pathLst>
          </a:custGeom>
          <a:solidFill>
            <a:srgbClr val="B6815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4733802" y="3488545"/>
            <a:ext cx="4889500" cy="1640839"/>
            <a:chOff x="4733802" y="3488545"/>
            <a:chExt cx="4889500" cy="1640839"/>
          </a:xfrm>
        </p:grpSpPr>
        <p:sp>
          <p:nvSpPr>
            <p:cNvPr id="9" name="object 9"/>
            <p:cNvSpPr/>
            <p:nvPr/>
          </p:nvSpPr>
          <p:spPr>
            <a:xfrm>
              <a:off x="4740152" y="3494895"/>
              <a:ext cx="4876800" cy="1628139"/>
            </a:xfrm>
            <a:custGeom>
              <a:avLst/>
              <a:gdLst/>
              <a:ahLst/>
              <a:cxnLst/>
              <a:rect l="l" t="t" r="r" b="b"/>
              <a:pathLst>
                <a:path w="4876800" h="1628139">
                  <a:moveTo>
                    <a:pt x="4806754" y="0"/>
                  </a:moveTo>
                  <a:lnTo>
                    <a:pt x="69789" y="0"/>
                  </a:lnTo>
                  <a:lnTo>
                    <a:pt x="42624" y="5484"/>
                  </a:lnTo>
                  <a:lnTo>
                    <a:pt x="20440" y="20440"/>
                  </a:lnTo>
                  <a:lnTo>
                    <a:pt x="5484" y="42623"/>
                  </a:lnTo>
                  <a:lnTo>
                    <a:pt x="0" y="69787"/>
                  </a:lnTo>
                  <a:lnTo>
                    <a:pt x="0" y="1558138"/>
                  </a:lnTo>
                  <a:lnTo>
                    <a:pt x="5484" y="1585303"/>
                  </a:lnTo>
                  <a:lnTo>
                    <a:pt x="20440" y="1607486"/>
                  </a:lnTo>
                  <a:lnTo>
                    <a:pt x="42624" y="1622442"/>
                  </a:lnTo>
                  <a:lnTo>
                    <a:pt x="69789" y="1627926"/>
                  </a:lnTo>
                  <a:lnTo>
                    <a:pt x="4806754" y="1627926"/>
                  </a:lnTo>
                  <a:lnTo>
                    <a:pt x="4833919" y="1622442"/>
                  </a:lnTo>
                  <a:lnTo>
                    <a:pt x="4856102" y="1607486"/>
                  </a:lnTo>
                  <a:lnTo>
                    <a:pt x="4871059" y="1585303"/>
                  </a:lnTo>
                  <a:lnTo>
                    <a:pt x="4876543" y="1558138"/>
                  </a:lnTo>
                  <a:lnTo>
                    <a:pt x="4876543" y="69787"/>
                  </a:lnTo>
                  <a:lnTo>
                    <a:pt x="4871059" y="42623"/>
                  </a:lnTo>
                  <a:lnTo>
                    <a:pt x="4856102" y="20440"/>
                  </a:lnTo>
                  <a:lnTo>
                    <a:pt x="4833919" y="5484"/>
                  </a:lnTo>
                  <a:lnTo>
                    <a:pt x="4806754" y="0"/>
                  </a:lnTo>
                  <a:close/>
                </a:path>
              </a:pathLst>
            </a:custGeom>
            <a:solidFill>
              <a:srgbClr val="B681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4740152" y="3494895"/>
              <a:ext cx="4876800" cy="1628139"/>
            </a:xfrm>
            <a:custGeom>
              <a:avLst/>
              <a:gdLst/>
              <a:ahLst/>
              <a:cxnLst/>
              <a:rect l="l" t="t" r="r" b="b"/>
              <a:pathLst>
                <a:path w="4876800" h="1628139">
                  <a:moveTo>
                    <a:pt x="0" y="69788"/>
                  </a:moveTo>
                  <a:lnTo>
                    <a:pt x="5484" y="42623"/>
                  </a:lnTo>
                  <a:lnTo>
                    <a:pt x="20440" y="20440"/>
                  </a:lnTo>
                  <a:lnTo>
                    <a:pt x="42623" y="5484"/>
                  </a:lnTo>
                  <a:lnTo>
                    <a:pt x="69788" y="0"/>
                  </a:lnTo>
                  <a:lnTo>
                    <a:pt x="4806755" y="0"/>
                  </a:lnTo>
                  <a:lnTo>
                    <a:pt x="4833919" y="5484"/>
                  </a:lnTo>
                  <a:lnTo>
                    <a:pt x="4856102" y="20440"/>
                  </a:lnTo>
                  <a:lnTo>
                    <a:pt x="4871058" y="42623"/>
                  </a:lnTo>
                  <a:lnTo>
                    <a:pt x="4876543" y="69788"/>
                  </a:lnTo>
                  <a:lnTo>
                    <a:pt x="4876543" y="1558139"/>
                  </a:lnTo>
                  <a:lnTo>
                    <a:pt x="4871058" y="1585303"/>
                  </a:lnTo>
                  <a:lnTo>
                    <a:pt x="4856102" y="1607486"/>
                  </a:lnTo>
                  <a:lnTo>
                    <a:pt x="4833919" y="1622442"/>
                  </a:lnTo>
                  <a:lnTo>
                    <a:pt x="4806755" y="1627927"/>
                  </a:lnTo>
                  <a:lnTo>
                    <a:pt x="69788" y="1627927"/>
                  </a:lnTo>
                  <a:lnTo>
                    <a:pt x="42623" y="1622442"/>
                  </a:lnTo>
                  <a:lnTo>
                    <a:pt x="20440" y="1607486"/>
                  </a:lnTo>
                  <a:lnTo>
                    <a:pt x="5484" y="1585303"/>
                  </a:lnTo>
                  <a:lnTo>
                    <a:pt x="0" y="1558139"/>
                  </a:lnTo>
                  <a:lnTo>
                    <a:pt x="0" y="69788"/>
                  </a:lnTo>
                  <a:close/>
                </a:path>
              </a:pathLst>
            </a:custGeom>
            <a:ln w="12700">
              <a:solidFill>
                <a:srgbClr val="B6815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/>
          <p:nvPr/>
        </p:nvSpPr>
        <p:spPr>
          <a:xfrm>
            <a:off x="2539029" y="3706707"/>
            <a:ext cx="1786889" cy="3810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Their</a:t>
            </a:r>
            <a:r>
              <a:rPr sz="1100" spc="-1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desire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for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 capability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resources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950037" y="3674533"/>
            <a:ext cx="212153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Dollar</a:t>
            </a:r>
            <a:r>
              <a:rPr sz="11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Value</a:t>
            </a:r>
            <a:r>
              <a:rPr sz="1100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Asset</a:t>
            </a: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=</a:t>
            </a:r>
            <a:r>
              <a:rPr sz="1100" spc="-5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Retainer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50037" y="4030133"/>
            <a:ext cx="1946275" cy="193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Complex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Financials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10-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30%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39029" y="4316307"/>
            <a:ext cx="6789420" cy="601345"/>
          </a:xfrm>
          <a:prstGeom prst="rect">
            <a:avLst/>
          </a:prstGeom>
        </p:spPr>
        <p:txBody>
          <a:bodyPr vert="horz" wrap="square" lIns="0" tIns="64769" rIns="0" bIns="0" rtlCol="0">
            <a:spAutoFit/>
          </a:bodyPr>
          <a:lstStyle/>
          <a:p>
            <a:pPr marL="314960" algn="ctr">
              <a:lnSpc>
                <a:spcPct val="100000"/>
              </a:lnSpc>
              <a:spcBef>
                <a:spcPts val="509"/>
              </a:spcBef>
            </a:pP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Perceived</a:t>
            </a:r>
            <a:r>
              <a:rPr sz="11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value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to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client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+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 10-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50%</a:t>
            </a:r>
            <a:endParaRPr sz="1100">
              <a:latin typeface="Montserrat"/>
              <a:cs typeface="Montserrat"/>
            </a:endParaRPr>
          </a:p>
          <a:p>
            <a:pPr marR="4937125" algn="ctr">
              <a:lnSpc>
                <a:spcPts val="1195"/>
              </a:lnSpc>
              <a:spcBef>
                <a:spcPts val="415"/>
              </a:spcBef>
            </a:pP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Your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Time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and </a:t>
            </a:r>
            <a:r>
              <a:rPr sz="1100" spc="-10" dirty="0">
                <a:solidFill>
                  <a:srgbClr val="FFFFFF"/>
                </a:solidFill>
                <a:latin typeface="Montserrat"/>
                <a:cs typeface="Montserrat"/>
              </a:rPr>
              <a:t>Availability</a:t>
            </a:r>
            <a:endParaRPr sz="1100">
              <a:latin typeface="Montserrat"/>
              <a:cs typeface="Montserrat"/>
            </a:endParaRPr>
          </a:p>
          <a:p>
            <a:pPr marL="2410460" algn="ctr">
              <a:lnSpc>
                <a:spcPts val="1195"/>
              </a:lnSpc>
            </a:pP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Your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ideal 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number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 engagement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revenues</a:t>
            </a:r>
            <a:r>
              <a:rPr sz="11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and</a:t>
            </a:r>
            <a:r>
              <a:rPr sz="1100" spc="-4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FFFFFF"/>
                </a:solidFill>
                <a:latin typeface="Montserrat"/>
                <a:cs typeface="Montserrat"/>
              </a:rPr>
              <a:t>mix</a:t>
            </a:r>
            <a:r>
              <a:rPr sz="1100" spc="-4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FFFFFF"/>
                </a:solidFill>
                <a:latin typeface="Montserrat"/>
                <a:cs typeface="Montserrat"/>
              </a:rPr>
              <a:t>of</a:t>
            </a:r>
            <a:r>
              <a:rPr sz="1100" spc="-35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FFFFFF"/>
                </a:solidFill>
                <a:latin typeface="Montserrat"/>
                <a:cs typeface="Montserrat"/>
              </a:rPr>
              <a:t>clients</a:t>
            </a:r>
            <a:r>
              <a:rPr sz="1100" spc="-30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FFFFFF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4965706" y="3953978"/>
            <a:ext cx="4434205" cy="716915"/>
            <a:chOff x="4965706" y="3953978"/>
            <a:chExt cx="4434205" cy="716915"/>
          </a:xfrm>
        </p:grpSpPr>
        <p:sp>
          <p:nvSpPr>
            <p:cNvPr id="16" name="object 16"/>
            <p:cNvSpPr/>
            <p:nvPr/>
          </p:nvSpPr>
          <p:spPr>
            <a:xfrm>
              <a:off x="4965706" y="3960328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4965706" y="4307616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4965706" y="4664435"/>
              <a:ext cx="4434205" cy="0"/>
            </a:xfrm>
            <a:custGeom>
              <a:avLst/>
              <a:gdLst/>
              <a:ahLst/>
              <a:cxnLst/>
              <a:rect l="l" t="t" r="r" b="b"/>
              <a:pathLst>
                <a:path w="4434205">
                  <a:moveTo>
                    <a:pt x="0" y="0"/>
                  </a:moveTo>
                  <a:lnTo>
                    <a:pt x="4434015" y="1"/>
                  </a:lnTo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19"/>
          <p:cNvSpPr/>
          <p:nvPr/>
        </p:nvSpPr>
        <p:spPr>
          <a:xfrm>
            <a:off x="1185345" y="3494895"/>
            <a:ext cx="3372485" cy="1628139"/>
          </a:xfrm>
          <a:custGeom>
            <a:avLst/>
            <a:gdLst/>
            <a:ahLst/>
            <a:cxnLst/>
            <a:rect l="l" t="t" r="r" b="b"/>
            <a:pathLst>
              <a:path w="3372485" h="1628139">
                <a:moveTo>
                  <a:pt x="0" y="69788"/>
                </a:moveTo>
                <a:lnTo>
                  <a:pt x="5484" y="42623"/>
                </a:lnTo>
                <a:lnTo>
                  <a:pt x="20440" y="20440"/>
                </a:lnTo>
                <a:lnTo>
                  <a:pt x="42623" y="5484"/>
                </a:lnTo>
                <a:lnTo>
                  <a:pt x="69788" y="0"/>
                </a:lnTo>
                <a:lnTo>
                  <a:pt x="3302196" y="0"/>
                </a:lnTo>
                <a:lnTo>
                  <a:pt x="3329361" y="5484"/>
                </a:lnTo>
                <a:lnTo>
                  <a:pt x="3351544" y="20440"/>
                </a:lnTo>
                <a:lnTo>
                  <a:pt x="3366500" y="42623"/>
                </a:lnTo>
                <a:lnTo>
                  <a:pt x="3371985" y="69788"/>
                </a:lnTo>
                <a:lnTo>
                  <a:pt x="3371985" y="1558137"/>
                </a:lnTo>
                <a:lnTo>
                  <a:pt x="3366500" y="1585302"/>
                </a:lnTo>
                <a:lnTo>
                  <a:pt x="3351544" y="1607485"/>
                </a:lnTo>
                <a:lnTo>
                  <a:pt x="3329361" y="1622441"/>
                </a:lnTo>
                <a:lnTo>
                  <a:pt x="3302196" y="1627926"/>
                </a:lnTo>
                <a:lnTo>
                  <a:pt x="69788" y="1627926"/>
                </a:lnTo>
                <a:lnTo>
                  <a:pt x="42623" y="1622441"/>
                </a:lnTo>
                <a:lnTo>
                  <a:pt x="20440" y="1607485"/>
                </a:lnTo>
                <a:lnTo>
                  <a:pt x="5484" y="1585302"/>
                </a:lnTo>
                <a:lnTo>
                  <a:pt x="0" y="1558137"/>
                </a:lnTo>
                <a:lnTo>
                  <a:pt x="0" y="69788"/>
                </a:lnTo>
                <a:close/>
              </a:path>
            </a:pathLst>
          </a:custGeom>
          <a:ln w="12700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1446908" y="4169832"/>
            <a:ext cx="60325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2E3841"/>
                </a:solidFill>
                <a:latin typeface="Montserrat SemiBold"/>
                <a:cs typeface="Montserrat SemiBold"/>
              </a:rPr>
              <a:t>Value</a:t>
            </a:r>
            <a:r>
              <a:rPr sz="1200" b="1" spc="-15" dirty="0">
                <a:solidFill>
                  <a:srgbClr val="2E3841"/>
                </a:solidFill>
                <a:latin typeface="Montserrat SemiBold"/>
                <a:cs typeface="Montserrat SemiBold"/>
              </a:rPr>
              <a:t> </a:t>
            </a:r>
            <a:r>
              <a:rPr sz="1200" b="1" spc="-50" dirty="0">
                <a:solidFill>
                  <a:srgbClr val="2E3841"/>
                </a:solidFill>
                <a:latin typeface="Montserrat SemiBold"/>
                <a:cs typeface="Montserrat SemiBold"/>
              </a:rPr>
              <a:t>=</a:t>
            </a:r>
            <a:endParaRPr sz="1200">
              <a:latin typeface="Montserrat SemiBold"/>
              <a:cs typeface="Montserrat SemiBold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2308984" y="4296591"/>
            <a:ext cx="2248535" cy="0"/>
          </a:xfrm>
          <a:custGeom>
            <a:avLst/>
            <a:gdLst/>
            <a:ahLst/>
            <a:cxnLst/>
            <a:rect l="l" t="t" r="r" b="b"/>
            <a:pathLst>
              <a:path w="2248535">
                <a:moveTo>
                  <a:pt x="0" y="0"/>
                </a:moveTo>
                <a:lnTo>
                  <a:pt x="2248346" y="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 txBox="1"/>
          <p:nvPr/>
        </p:nvSpPr>
        <p:spPr>
          <a:xfrm>
            <a:off x="1192218" y="6836833"/>
            <a:ext cx="23710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Are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they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dirty="0">
                <a:solidFill>
                  <a:srgbClr val="2E3841"/>
                </a:solidFill>
                <a:latin typeface="Montserrat"/>
                <a:cs typeface="Montserrat"/>
              </a:rPr>
              <a:t>coachable,</a:t>
            </a:r>
            <a:r>
              <a:rPr sz="1200" spc="-25" dirty="0">
                <a:solidFill>
                  <a:srgbClr val="2E3841"/>
                </a:solidFill>
                <a:latin typeface="Montserrat"/>
                <a:cs typeface="Montserrat"/>
              </a:rPr>
              <a:t> </a:t>
            </a:r>
            <a:r>
              <a:rPr sz="1200" spc="-10" dirty="0">
                <a:solidFill>
                  <a:srgbClr val="2E3841"/>
                </a:solidFill>
                <a:latin typeface="Montserrat"/>
                <a:cs typeface="Montserrat"/>
              </a:rPr>
              <a:t>advisable?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820987" y="6961525"/>
            <a:ext cx="273050" cy="0"/>
          </a:xfrm>
          <a:custGeom>
            <a:avLst/>
            <a:gdLst/>
            <a:ahLst/>
            <a:cxnLst/>
            <a:rect l="l" t="t" r="r" b="b"/>
            <a:pathLst>
              <a:path w="273050">
                <a:moveTo>
                  <a:pt x="0" y="0"/>
                </a:moveTo>
                <a:lnTo>
                  <a:pt x="272626" y="1"/>
                </a:lnTo>
              </a:path>
            </a:pathLst>
          </a:custGeom>
          <a:ln w="15875">
            <a:solidFill>
              <a:srgbClr val="B6815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1501204E0E8546970714FFE872A97A" ma:contentTypeVersion="16" ma:contentTypeDescription="Create a new document." ma:contentTypeScope="" ma:versionID="3dcb7032a39a2438a215d330f728a50c">
  <xsd:schema xmlns:xsd="http://www.w3.org/2001/XMLSchema" xmlns:xs="http://www.w3.org/2001/XMLSchema" xmlns:p="http://schemas.microsoft.com/office/2006/metadata/properties" xmlns:ns2="754c8679-8c3b-4cb4-ba22-a8d7dbdfdbb4" xmlns:ns3="6e81a57f-e398-47b6-98fd-f6700c6fb7fe" xmlns:ns4="f3b6e03b-ad32-48bd-b642-fb933687addb" targetNamespace="http://schemas.microsoft.com/office/2006/metadata/properties" ma:root="true" ma:fieldsID="7f5ea7cd19af5acac4944f097e308644" ns2:_="" ns3:_="" ns4:_="">
    <xsd:import namespace="754c8679-8c3b-4cb4-ba22-a8d7dbdfdbb4"/>
    <xsd:import namespace="6e81a57f-e398-47b6-98fd-f6700c6fb7fe"/>
    <xsd:import namespace="f3b6e03b-ad32-48bd-b642-fb933687ad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4c8679-8c3b-4cb4-ba22-a8d7dbdfdb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37edb66-2f33-4c2f-9104-9fe18fb1b6b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1a57f-e398-47b6-98fd-f6700c6fb7fe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b6e03b-ad32-48bd-b642-fb933687addb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5f392f10-55a8-44cb-a09c-740ac177dd52}" ma:internalName="TaxCatchAll" ma:showField="CatchAllData" ma:web="f3b6e03b-ad32-48bd-b642-fb933687ad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113712D-CB52-444D-BC75-56CD831535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54c8679-8c3b-4cb4-ba22-a8d7dbdfdbb4"/>
    <ds:schemaRef ds:uri="6e81a57f-e398-47b6-98fd-f6700c6fb7fe"/>
    <ds:schemaRef ds:uri="f3b6e03b-ad32-48bd-b642-fb933687ad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62FEA5-11A2-4869-9FEE-32D5FB6060D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93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Montserrat</vt:lpstr>
      <vt:lpstr>Montserrat Medium</vt:lpstr>
      <vt:lpstr>Montserrat SemiBold</vt:lpstr>
      <vt:lpstr>Office Theme</vt:lpstr>
      <vt:lpstr>Pricing Engagements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Pricing Engagements</dc:title>
  <cp:lastModifiedBy>Leanne Manning</cp:lastModifiedBy>
  <cp:revision>1</cp:revision>
  <dcterms:created xsi:type="dcterms:W3CDTF">2022-11-09T23:14:33Z</dcterms:created>
  <dcterms:modified xsi:type="dcterms:W3CDTF">2022-11-09T23:15:25Z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2022-08-19T00:00:00Z</vt:filetime>
  </property>
  <property fmtid="{D5CDD505-2E9C-101B-9397-08002B2CF9AE}" pid="3" name="LastSaved">
    <vt:filetime>2022-11-09T00:00:00Z</vt:filetime>
  </property>
  <property fmtid="{D5CDD505-2E9C-101B-9397-08002B2CF9AE}" pid="4" name="Producer">
    <vt:lpwstr>macOS Version 10.15.7 (Build 19H1824) Quartz PDFContext</vt:lpwstr>
  </property>
</Properties>
</file>