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3.xml"/><Relationship Id="rId5" Type="http://schemas.openxmlformats.org/officeDocument/2006/relationships/tableStyles" Target="tableStyle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#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#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#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#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#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01040" y="10162031"/>
            <a:ext cx="6156960" cy="6350"/>
          </a:xfrm>
          <a:custGeom>
            <a:avLst/>
            <a:gdLst/>
            <a:ahLst/>
            <a:cxnLst/>
            <a:rect l="l" t="t" r="r" b="b"/>
            <a:pathLst>
              <a:path w="6156959" h="6350">
                <a:moveTo>
                  <a:pt x="6156960" y="0"/>
                </a:moveTo>
                <a:lnTo>
                  <a:pt x="0" y="0"/>
                </a:lnTo>
                <a:lnTo>
                  <a:pt x="0" y="6095"/>
                </a:lnTo>
                <a:lnTo>
                  <a:pt x="6156960" y="6095"/>
                </a:lnTo>
                <a:lnTo>
                  <a:pt x="615696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70419" y="346579"/>
            <a:ext cx="1260377" cy="76403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249415" y="10269830"/>
            <a:ext cx="605154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#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375" y="1185163"/>
            <a:ext cx="6117590" cy="43319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DATE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Montserrat"/>
              <a:cs typeface="Montserrat"/>
            </a:endParaRPr>
          </a:p>
          <a:p>
            <a:pPr marL="12700" marR="5170170">
              <a:lnSpc>
                <a:spcPct val="102000"/>
              </a:lnSpc>
              <a:spcBef>
                <a:spcPts val="5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Mr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John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Client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1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Surf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Street</a:t>
            </a:r>
            <a:endParaRPr sz="10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Brisbane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QLD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4000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SUBJECT</a:t>
            </a:r>
            <a:r>
              <a:rPr dirty="0" sz="1000" spc="-3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-</a:t>
            </a:r>
            <a:r>
              <a:rPr dirty="0" sz="1000" spc="-3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Ongoing</a:t>
            </a:r>
            <a:r>
              <a:rPr dirty="0" sz="1000" spc="-2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Engagement</a:t>
            </a:r>
            <a:r>
              <a:rPr dirty="0" sz="1000" spc="-3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|</a:t>
            </a:r>
            <a:r>
              <a:rPr dirty="0" sz="1000" spc="-2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J</a:t>
            </a:r>
            <a:r>
              <a:rPr dirty="0" sz="1000" spc="-2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Client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8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Dear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John,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Montserrat"/>
              <a:cs typeface="Montserrat"/>
            </a:endParaRPr>
          </a:p>
          <a:p>
            <a:pPr marL="12700" marR="5080">
              <a:lnSpc>
                <a:spcPct val="101699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important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document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sets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out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terms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scope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proposed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by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 i="1">
                <a:solidFill>
                  <a:srgbClr val="4D4D4D"/>
                </a:solidFill>
                <a:latin typeface="Montserrat"/>
                <a:cs typeface="Montserrat"/>
              </a:rPr>
              <a:t>INSERT</a:t>
            </a:r>
            <a:r>
              <a:rPr dirty="0" sz="1000" spc="-1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COMPANY</a:t>
            </a:r>
            <a:r>
              <a:rPr dirty="0" sz="1000" spc="-3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NAME</a:t>
            </a:r>
            <a:r>
              <a:rPr dirty="0" sz="1000" spc="-3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4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INSERT</a:t>
            </a:r>
            <a:r>
              <a:rPr dirty="0" sz="1000" spc="-3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COMPANY</a:t>
            </a:r>
            <a:r>
              <a:rPr dirty="0" sz="1000" spc="-25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 i="1">
                <a:solidFill>
                  <a:srgbClr val="4D4D4D"/>
                </a:solidFill>
                <a:latin typeface="Montserrat"/>
                <a:cs typeface="Montserrat"/>
              </a:rPr>
              <a:t>DIRECTOR</a:t>
            </a:r>
            <a:r>
              <a:rPr dirty="0" sz="1000" spc="-35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for</a:t>
            </a:r>
            <a:r>
              <a:rPr dirty="0" sz="1000" spc="-4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ongoing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services.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agreement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is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designed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help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achieve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financial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objectives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based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recent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discussions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correspondence.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8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Services</a:t>
            </a:r>
            <a:r>
              <a:rPr dirty="0" sz="1000" spc="-2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dirty="0" sz="1000" spc="-2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be</a:t>
            </a:r>
            <a:r>
              <a:rPr dirty="0" sz="1000" spc="-2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Provided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Montserrat"/>
              <a:cs typeface="Montserrat"/>
            </a:endParaRPr>
          </a:p>
          <a:p>
            <a:pPr marL="12700" marR="74930" indent="-635">
              <a:lnSpc>
                <a:spcPct val="101499"/>
              </a:lnSpc>
            </a:pPr>
            <a:r>
              <a:rPr dirty="0" sz="1000">
                <a:latin typeface="Montserrat"/>
                <a:cs typeface="Montserrat"/>
              </a:rPr>
              <a:t>We</a:t>
            </a:r>
            <a:r>
              <a:rPr dirty="0" sz="1000" spc="-4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agree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to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engage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COMPANY</a:t>
            </a:r>
            <a:r>
              <a:rPr dirty="0" sz="1000" spc="-25" i="1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&amp;</a:t>
            </a:r>
            <a:r>
              <a:rPr dirty="0" sz="1000" spc="-25" i="1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DIRECTOR</a:t>
            </a:r>
            <a:r>
              <a:rPr dirty="0" sz="1000" spc="-35" i="1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of</a:t>
            </a:r>
            <a:r>
              <a:rPr dirty="0" sz="1000" spc="-40" i="1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COMPANY</a:t>
            </a:r>
            <a:r>
              <a:rPr dirty="0" sz="1000" spc="-30" i="1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to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provide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the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following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services</a:t>
            </a:r>
            <a:r>
              <a:rPr dirty="0" sz="1000" spc="-25">
                <a:latin typeface="Montserrat"/>
                <a:cs typeface="Montserrat"/>
              </a:rPr>
              <a:t> for </a:t>
            </a:r>
            <a:r>
              <a:rPr dirty="0" sz="1000">
                <a:latin typeface="Montserrat"/>
                <a:cs typeface="Montserrat"/>
              </a:rPr>
              <a:t>the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next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12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months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effective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from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INSERT</a:t>
            </a:r>
            <a:r>
              <a:rPr dirty="0" sz="1000" spc="-20" i="1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START</a:t>
            </a:r>
            <a:r>
              <a:rPr dirty="0" sz="1000" spc="-25" i="1">
                <a:latin typeface="Montserrat"/>
                <a:cs typeface="Montserrat"/>
              </a:rPr>
              <a:t> </a:t>
            </a:r>
            <a:r>
              <a:rPr dirty="0" sz="1000" i="1">
                <a:latin typeface="Montserrat"/>
                <a:cs typeface="Montserrat"/>
              </a:rPr>
              <a:t>DATE</a:t>
            </a:r>
            <a:r>
              <a:rPr dirty="0" sz="1000">
                <a:latin typeface="Montserrat"/>
                <a:cs typeface="Montserrat"/>
              </a:rPr>
              <a:t>.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doing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so,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we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undertake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to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make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 spc="-20">
                <a:latin typeface="Montserrat"/>
                <a:cs typeface="Montserrat"/>
              </a:rPr>
              <a:t>full </a:t>
            </a:r>
            <a:r>
              <a:rPr dirty="0" sz="1000">
                <a:latin typeface="Montserrat"/>
                <a:cs typeface="Montserrat"/>
              </a:rPr>
              <a:t>payment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of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the</a:t>
            </a:r>
            <a:r>
              <a:rPr dirty="0" sz="1000" spc="-2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fee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outlined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the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schedule</a:t>
            </a:r>
            <a:r>
              <a:rPr dirty="0" sz="1000" spc="-20">
                <a:latin typeface="Montserrat"/>
                <a:cs typeface="Montserrat"/>
              </a:rPr>
              <a:t> </a:t>
            </a:r>
            <a:r>
              <a:rPr dirty="0" sz="1000" spc="-10">
                <a:latin typeface="Montserrat"/>
                <a:cs typeface="Montserrat"/>
              </a:rPr>
              <a:t>below.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Montserrat"/>
                <a:cs typeface="Montserrat"/>
              </a:rPr>
              <a:t>All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fees</a:t>
            </a:r>
            <a:r>
              <a:rPr dirty="0" sz="1000" spc="-2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outlined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this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document</a:t>
            </a:r>
            <a:r>
              <a:rPr dirty="0" sz="1000" spc="-2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are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inclusive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of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 spc="-20">
                <a:latin typeface="Montserrat"/>
                <a:cs typeface="Montserrat"/>
              </a:rPr>
              <a:t>GST.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850">
              <a:latin typeface="Montserrat"/>
              <a:cs typeface="Montserrat"/>
            </a:endParaRPr>
          </a:p>
          <a:p>
            <a:pPr marL="599440" marR="614680" indent="-220979">
              <a:lnSpc>
                <a:spcPct val="101499"/>
              </a:lnSpc>
              <a:buFont typeface="Symbol"/>
              <a:buChar char=""/>
              <a:tabLst>
                <a:tab pos="599440" algn="l"/>
                <a:tab pos="600075" algn="l"/>
              </a:tabLst>
            </a:pPr>
            <a:r>
              <a:rPr dirty="0" sz="1000">
                <a:latin typeface="Montserrat"/>
                <a:cs typeface="Montserrat"/>
              </a:rPr>
              <a:t>Ongoing</a:t>
            </a:r>
            <a:r>
              <a:rPr dirty="0" sz="1000" spc="-20">
                <a:latin typeface="Montserrat"/>
                <a:cs typeface="Montserrat"/>
              </a:rPr>
              <a:t> </a:t>
            </a:r>
            <a:r>
              <a:rPr dirty="0" sz="1000" spc="-10">
                <a:latin typeface="Montserrat"/>
                <a:cs typeface="Montserrat"/>
              </a:rPr>
              <a:t>retainer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of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$xxxx.xx</a:t>
            </a:r>
            <a:r>
              <a:rPr dirty="0" sz="1000" spc="-4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per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month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payable</a:t>
            </a:r>
            <a:r>
              <a:rPr dirty="0" sz="1000" spc="-20">
                <a:latin typeface="Montserrat"/>
                <a:cs typeface="Montserrat"/>
              </a:rPr>
              <a:t> </a:t>
            </a:r>
            <a:r>
              <a:rPr dirty="0" sz="1000" spc="-10">
                <a:latin typeface="Montserrat"/>
                <a:cs typeface="Montserrat"/>
              </a:rPr>
              <a:t>monthly</a:t>
            </a:r>
            <a:r>
              <a:rPr dirty="0" sz="1000" spc="-3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advance.</a:t>
            </a:r>
            <a:r>
              <a:rPr dirty="0" sz="1000" spc="204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This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 spc="-25">
                <a:latin typeface="Montserrat"/>
                <a:cs typeface="Montserrat"/>
              </a:rPr>
              <a:t>is </a:t>
            </a:r>
            <a:r>
              <a:rPr dirty="0" sz="1000">
                <a:latin typeface="Montserrat"/>
                <a:cs typeface="Montserrat"/>
              </a:rPr>
              <a:t>reviewed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annually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and</a:t>
            </a:r>
            <a:r>
              <a:rPr dirty="0" sz="1000" spc="-1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may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be</a:t>
            </a:r>
            <a:r>
              <a:rPr dirty="0" sz="1000" spc="-1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indexed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line</a:t>
            </a:r>
            <a:r>
              <a:rPr dirty="0" sz="1000" spc="-10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with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CPI</a:t>
            </a:r>
            <a:r>
              <a:rPr dirty="0" sz="1000" spc="-2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at</a:t>
            </a:r>
            <a:r>
              <a:rPr dirty="0" sz="1000" spc="-1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our</a:t>
            </a:r>
            <a:r>
              <a:rPr dirty="0" sz="1000" spc="-20">
                <a:latin typeface="Montserrat"/>
                <a:cs typeface="Montserrat"/>
              </a:rPr>
              <a:t> </a:t>
            </a:r>
            <a:r>
              <a:rPr dirty="0" sz="1000" spc="-10">
                <a:latin typeface="Montserrat"/>
                <a:cs typeface="Montserrat"/>
              </a:rPr>
              <a:t>discretion</a:t>
            </a:r>
            <a:r>
              <a:rPr dirty="0" sz="1000" spc="-30">
                <a:latin typeface="Montserrat"/>
                <a:cs typeface="Montserrat"/>
              </a:rPr>
              <a:t> </a:t>
            </a:r>
            <a:r>
              <a:rPr dirty="0" sz="1000" spc="-20">
                <a:latin typeface="Montserrat"/>
                <a:cs typeface="Montserrat"/>
              </a:rPr>
              <a:t>(with </a:t>
            </a:r>
            <a:r>
              <a:rPr dirty="0" sz="1000" spc="-10">
                <a:latin typeface="Montserrat"/>
                <a:cs typeface="Montserrat"/>
              </a:rPr>
              <a:t>notification</a:t>
            </a:r>
            <a:r>
              <a:rPr dirty="0" sz="1000" spc="-5">
                <a:latin typeface="Montserrat"/>
                <a:cs typeface="Montserrat"/>
              </a:rPr>
              <a:t> </a:t>
            </a:r>
            <a:r>
              <a:rPr dirty="0" sz="1000">
                <a:latin typeface="Montserrat"/>
                <a:cs typeface="Montserrat"/>
              </a:rPr>
              <a:t>in</a:t>
            </a:r>
            <a:r>
              <a:rPr dirty="0" sz="1000" spc="-5">
                <a:latin typeface="Montserrat"/>
                <a:cs typeface="Montserrat"/>
              </a:rPr>
              <a:t> </a:t>
            </a:r>
            <a:r>
              <a:rPr dirty="0" sz="1000" spc="-10">
                <a:latin typeface="Montserrat"/>
                <a:cs typeface="Montserrat"/>
              </a:rPr>
              <a:t>writing).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1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1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84853" y="5669267"/>
          <a:ext cx="6007735" cy="38182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2285"/>
                <a:gridCol w="4229100"/>
              </a:tblGrid>
              <a:tr h="160020">
                <a:tc>
                  <a:txBody>
                    <a:bodyPr/>
                    <a:lstStyle/>
                    <a:p>
                      <a:pPr marL="68580">
                        <a:lnSpc>
                          <a:spcPts val="116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Service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Detail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</a:tr>
              <a:tr h="126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8580" marR="62230">
                        <a:lnSpc>
                          <a:spcPct val="101499"/>
                        </a:lnSpc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Review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and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project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manage</a:t>
                      </a:r>
                      <a:r>
                        <a:rPr dirty="0" sz="1000" spc="-5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governing</a:t>
                      </a:r>
                      <a:r>
                        <a:rPr dirty="0" sz="1000" spc="-5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board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for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1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business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145" indent="-2292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Assist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with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developing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clarity</a:t>
                      </a:r>
                      <a:r>
                        <a:rPr dirty="0" sz="1000" spc="-1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of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vision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for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Client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10">
                          <a:latin typeface="Montserrat"/>
                          <a:cs typeface="Montserrat"/>
                        </a:rPr>
                        <a:t>Group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Review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roles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required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5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Assist</a:t>
                      </a:r>
                      <a:r>
                        <a:rPr dirty="0" sz="1000" spc="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with</a:t>
                      </a:r>
                      <a:r>
                        <a:rPr dirty="0" sz="1000" spc="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developing</a:t>
                      </a:r>
                      <a:r>
                        <a:rPr dirty="0" sz="1000" spc="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Governance</a:t>
                      </a:r>
                      <a:r>
                        <a:rPr dirty="0" sz="1000" spc="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framework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Assist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with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building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robust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framework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lvl="1" marL="1210945" indent="-229235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Wingdings"/>
                        <a:buChar char=""/>
                        <a:tabLst>
                          <a:tab pos="1210945" algn="l"/>
                          <a:tab pos="12115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Financial</a:t>
                      </a:r>
                      <a:r>
                        <a:rPr dirty="0" sz="1000" spc="-6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reporting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lvl="1" marL="1210945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Wingdings"/>
                        <a:buChar char=""/>
                        <a:tabLst>
                          <a:tab pos="1210945" algn="l"/>
                          <a:tab pos="12115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Risk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management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lvl="1" marL="1210945" indent="-229235">
                        <a:lnSpc>
                          <a:spcPts val="1175"/>
                        </a:lnSpc>
                        <a:spcBef>
                          <a:spcPts val="25"/>
                        </a:spcBef>
                        <a:buFont typeface="Wingdings"/>
                        <a:buChar char=""/>
                        <a:tabLst>
                          <a:tab pos="1210945" algn="l"/>
                          <a:tab pos="12115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Investment</a:t>
                      </a:r>
                      <a:r>
                        <a:rPr dirty="0" sz="1000" spc="-6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ready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dirty="0" sz="1000" spc="-5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Board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8001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Assist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with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establishing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board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ts val="1175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Attend</a:t>
                      </a:r>
                      <a:r>
                        <a:rPr dirty="0" sz="1000" spc="-4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advisory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board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meetings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as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required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254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325755">
                <a:tc>
                  <a:txBody>
                    <a:bodyPr/>
                    <a:lstStyle/>
                    <a:p>
                      <a:pPr marL="68580" marR="23622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staff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retention 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plan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635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Identify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and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address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key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staff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issues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ts val="1175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Retention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and</a:t>
                      </a:r>
                      <a:r>
                        <a:rPr dirty="0" sz="1000" spc="-1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remuneration</a:t>
                      </a:r>
                      <a:r>
                        <a:rPr dirty="0" sz="1000" spc="-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strategy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381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68580" marR="310515">
                        <a:lnSpc>
                          <a:spcPct val="101000"/>
                        </a:lnSpc>
                        <a:spcBef>
                          <a:spcPts val="645"/>
                        </a:spcBef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Develop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overall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game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plan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for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wealth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81915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145" marR="325755" indent="-228600">
                        <a:lnSpc>
                          <a:spcPct val="101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 spc="-10">
                          <a:latin typeface="Montserrat"/>
                          <a:cs typeface="Montserrat"/>
                        </a:rPr>
                        <a:t>Implement</a:t>
                      </a:r>
                      <a:r>
                        <a:rPr dirty="0" sz="1000" spc="-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overarching</a:t>
                      </a:r>
                      <a:r>
                        <a:rPr dirty="0" sz="1000" spc="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 Constitution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to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 guide family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Roles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and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responsibilities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for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members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ts val="1175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 spc="-10">
                          <a:latin typeface="Montserrat"/>
                          <a:cs typeface="Montserrat"/>
                        </a:rPr>
                        <a:t>Implement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safe</a:t>
                      </a:r>
                      <a:r>
                        <a:rPr dirty="0" sz="1000" spc="-1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harbor</a:t>
                      </a:r>
                      <a:r>
                        <a:rPr dirty="0" sz="1000" spc="-1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trust</a:t>
                      </a:r>
                      <a:r>
                        <a:rPr dirty="0" sz="1000" spc="-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if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required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254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1102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45"/>
                        </a:spcBef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Planning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145" marR="168910" indent="-228600">
                        <a:lnSpc>
                          <a:spcPts val="122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Project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manage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4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completion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of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new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Wills,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Powers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of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Attorney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Review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of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entity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structuring</a:t>
                      </a:r>
                      <a:r>
                        <a:rPr dirty="0" sz="1000" spc="-1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in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line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with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Plan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indent="-229235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Produce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an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updated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Estate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Plan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Chart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525145" marR="446405">
                        <a:lnSpc>
                          <a:spcPct val="102000"/>
                        </a:lnSpc>
                      </a:pPr>
                      <a:r>
                        <a:rPr dirty="0" sz="1000">
                          <a:latin typeface="Montserrat"/>
                          <a:cs typeface="Montserrat"/>
                        </a:rPr>
                        <a:t>If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required,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liaise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with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other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professional</a:t>
                      </a:r>
                      <a:r>
                        <a:rPr dirty="0" sz="1000" spc="-35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advisers</a:t>
                      </a:r>
                      <a:r>
                        <a:rPr dirty="0" sz="1000" spc="-30"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5">
                          <a:latin typeface="Montserrat"/>
                          <a:cs typeface="Montserrat"/>
                        </a:rPr>
                        <a:t>to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implement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 any </a:t>
                      </a:r>
                      <a:r>
                        <a:rPr dirty="0" sz="1000" spc="-10">
                          <a:latin typeface="Montserrat"/>
                          <a:cs typeface="Montserrat"/>
                        </a:rPr>
                        <a:t>amendments</a:t>
                      </a:r>
                      <a:r>
                        <a:rPr dirty="0" sz="1000">
                          <a:latin typeface="Montserrat"/>
                          <a:cs typeface="Montserrat"/>
                        </a:rPr>
                        <a:t> to estate </a:t>
                      </a:r>
                      <a:r>
                        <a:rPr dirty="0" sz="1000" spc="-20">
                          <a:latin typeface="Montserrat"/>
                          <a:cs typeface="Montserrat"/>
                        </a:rPr>
                        <a:t>plan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5715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706501" y="9632712"/>
            <a:ext cx="5801360" cy="488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 b="1">
                <a:solidFill>
                  <a:srgbClr val="2D3842"/>
                </a:solidFill>
                <a:latin typeface="Montserrat"/>
                <a:cs typeface="Montserrat"/>
              </a:rPr>
              <a:t>Fees</a:t>
            </a:r>
            <a:endParaRPr sz="1000">
              <a:latin typeface="Montserrat"/>
              <a:cs typeface="Montserrat"/>
            </a:endParaRPr>
          </a:p>
          <a:p>
            <a:pPr marL="12700" marR="5715">
              <a:lnSpc>
                <a:spcPct val="102000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fee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for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providing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ongoing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under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agreement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will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$xxxx.xx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(including GST).</a:t>
            </a:r>
            <a:endParaRPr sz="10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501" y="1340622"/>
            <a:ext cx="6108700" cy="654050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64769">
              <a:lnSpc>
                <a:spcPct val="102000"/>
              </a:lnSpc>
              <a:spcBef>
                <a:spcPts val="70"/>
              </a:spcBef>
            </a:pP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Commencing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from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INSERT</a:t>
            </a:r>
            <a:r>
              <a:rPr dirty="0" sz="1000" spc="-2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START</a:t>
            </a:r>
            <a:r>
              <a:rPr dirty="0" sz="1000" spc="-15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DATE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,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fee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paid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monthly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advance.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tax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invoice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will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provided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with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details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bank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account.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Montserrat"/>
              <a:cs typeface="Montserrat"/>
            </a:endParaRPr>
          </a:p>
          <a:p>
            <a:pPr marL="12700" marR="171450">
              <a:lnSpc>
                <a:spcPct val="101499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fee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covers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delivered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until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notice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provided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from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either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party.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will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review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terms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engagement,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including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agreed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fees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annual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basis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ensure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the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services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provided</a:t>
            </a:r>
            <a:r>
              <a:rPr dirty="0" sz="1000" spc="-4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remain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appropriate</a:t>
            </a:r>
            <a:r>
              <a:rPr dirty="0" sz="1000" spc="-4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for</a:t>
            </a:r>
            <a:r>
              <a:rPr dirty="0" sz="1000" spc="-4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your</a:t>
            </a:r>
            <a:r>
              <a:rPr dirty="0" sz="1000" spc="-4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needs.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Montserrat"/>
              <a:cs typeface="Montserrat"/>
            </a:endParaRPr>
          </a:p>
          <a:p>
            <a:pPr marL="12700" marR="242570">
              <a:lnSpc>
                <a:spcPct val="102000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Note: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Any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fees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paid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are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not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refundable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if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choose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not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continue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with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services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detailed</a:t>
            </a:r>
            <a:r>
              <a:rPr dirty="0" sz="1000" spc="-5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above.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Montserrat"/>
              <a:cs typeface="Montserrat"/>
            </a:endParaRPr>
          </a:p>
          <a:p>
            <a:pPr marL="12700" marR="37465">
              <a:lnSpc>
                <a:spcPct val="101499"/>
              </a:lnSpc>
              <a:spcBef>
                <a:spcPts val="5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Where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third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party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specialists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are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required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provide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input,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their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professional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fees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will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in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addition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those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within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engagement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agreement.</a:t>
            </a:r>
            <a:r>
              <a:rPr dirty="0" sz="1000" spc="204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will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notified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writing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before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the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third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party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engaged.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Your</a:t>
            </a:r>
            <a:r>
              <a:rPr dirty="0" sz="1000" spc="-3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Obligations</a:t>
            </a:r>
            <a:endParaRPr sz="10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undertake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ensure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inform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us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changes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relevant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circumstances.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Limited</a:t>
            </a:r>
            <a:r>
              <a:rPr dirty="0" sz="1000" spc="-1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or</a:t>
            </a:r>
            <a:r>
              <a:rPr dirty="0" sz="1000" spc="-2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Inaccurate</a:t>
            </a:r>
            <a:r>
              <a:rPr dirty="0" sz="1000" spc="-2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Information</a:t>
            </a:r>
            <a:r>
              <a:rPr dirty="0" sz="1000" spc="-2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warning</a:t>
            </a:r>
            <a:endParaRPr sz="10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important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understand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that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quality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professional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services</a:t>
            </a:r>
            <a:r>
              <a:rPr dirty="0" sz="1000" spc="-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ability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to</a:t>
            </a:r>
            <a:endParaRPr sz="1000">
              <a:latin typeface="Montserrat"/>
              <a:cs typeface="Montserrat"/>
            </a:endParaRPr>
          </a:p>
          <a:p>
            <a:pPr marL="12700" marR="487680">
              <a:lnSpc>
                <a:spcPct val="101000"/>
              </a:lnSpc>
              <a:spcBef>
                <a:spcPts val="10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deliver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services</a:t>
            </a:r>
            <a:r>
              <a:rPr dirty="0" sz="1000" spc="-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is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 dependent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quality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completeness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 the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information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provided</a:t>
            </a:r>
            <a:r>
              <a:rPr dirty="0" sz="1000" spc="-4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us.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Termination</a:t>
            </a:r>
            <a:r>
              <a:rPr dirty="0" sz="1000" spc="-4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dirty="0" sz="1000" spc="-4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Engagement</a:t>
            </a:r>
            <a:endParaRPr sz="1000">
              <a:latin typeface="Montserrat"/>
              <a:cs typeface="Montserrat"/>
            </a:endParaRPr>
          </a:p>
          <a:p>
            <a:pPr marL="12700" marR="86360">
              <a:lnSpc>
                <a:spcPts val="1220"/>
              </a:lnSpc>
              <a:spcBef>
                <a:spcPts val="40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Either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party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can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terminate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agreement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any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time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by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providing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their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notice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termination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writing.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b="1">
                <a:solidFill>
                  <a:srgbClr val="2D3842"/>
                </a:solidFill>
                <a:latin typeface="Montserrat"/>
                <a:cs typeface="Montserrat"/>
              </a:rPr>
              <a:t>Complaints</a:t>
            </a:r>
            <a:r>
              <a:rPr dirty="0" sz="1000" spc="-75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Process</a:t>
            </a:r>
            <a:endParaRPr sz="100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5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pride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ourselves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high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level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service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client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satisfaction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but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understand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that</a:t>
            </a:r>
            <a:r>
              <a:rPr dirty="0" sz="1000" spc="50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events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may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happen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not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your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satisfaction.</a:t>
            </a:r>
            <a:r>
              <a:rPr dirty="0" sz="1000" spc="21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Please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let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us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know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if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have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concerns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during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engagement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will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discuss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these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with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do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our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best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resolve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them.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Engagement</a:t>
            </a:r>
            <a:endParaRPr sz="10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Please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contact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me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01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2345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6789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if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have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any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questions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about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contents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letter.</a:t>
            </a:r>
            <a:endParaRPr sz="1000">
              <a:latin typeface="Montserrat"/>
              <a:cs typeface="Montserrat"/>
            </a:endParaRPr>
          </a:p>
          <a:p>
            <a:pPr marL="12700" marR="864235">
              <a:lnSpc>
                <a:spcPct val="101000"/>
              </a:lnSpc>
              <a:spcBef>
                <a:spcPts val="10"/>
              </a:spcBef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Otherwise,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please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acknowledge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your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understanding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acceptance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3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above arrangements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signing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returning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enclosed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copy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document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us.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Kind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regards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1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1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06501" y="8353970"/>
            <a:ext cx="2456180" cy="58039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000" b="1" i="1">
                <a:solidFill>
                  <a:srgbClr val="4D4D4D"/>
                </a:solidFill>
                <a:latin typeface="Montserrat"/>
                <a:cs typeface="Montserrat"/>
              </a:rPr>
              <a:t>INSERT</a:t>
            </a:r>
            <a:r>
              <a:rPr dirty="0" sz="1000" spc="-50" b="1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b="1" i="1">
                <a:solidFill>
                  <a:srgbClr val="4D4D4D"/>
                </a:solidFill>
                <a:latin typeface="Montserrat"/>
                <a:cs typeface="Montserrat"/>
              </a:rPr>
              <a:t>DIRECTOR</a:t>
            </a:r>
            <a:r>
              <a:rPr dirty="0" sz="1000" spc="-45" b="1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0" b="1" i="1">
                <a:solidFill>
                  <a:srgbClr val="4D4D4D"/>
                </a:solidFill>
                <a:latin typeface="Montserrat"/>
                <a:cs typeface="Montserrat"/>
              </a:rPr>
              <a:t>NAME</a:t>
            </a:r>
            <a:endParaRPr sz="10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Director</a:t>
            </a:r>
            <a:endParaRPr sz="10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INSERT</a:t>
            </a:r>
            <a:r>
              <a:rPr dirty="0" sz="1000" spc="-2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COMPANY</a:t>
            </a:r>
            <a:r>
              <a:rPr dirty="0" sz="1000" spc="-2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ABN</a:t>
            </a:r>
            <a:r>
              <a:rPr dirty="0" sz="1000" spc="-3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12</a:t>
            </a:r>
            <a:r>
              <a:rPr dirty="0" sz="1000" spc="-25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345</a:t>
            </a:r>
            <a:r>
              <a:rPr dirty="0" sz="1000" spc="-25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i="1">
                <a:solidFill>
                  <a:srgbClr val="4D4D4D"/>
                </a:solidFill>
                <a:latin typeface="Montserrat"/>
                <a:cs typeface="Montserrat"/>
              </a:rPr>
              <a:t>678</a:t>
            </a:r>
            <a:r>
              <a:rPr dirty="0" sz="1000" spc="-20" i="1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5" i="1">
                <a:solidFill>
                  <a:srgbClr val="4D4D4D"/>
                </a:solidFill>
                <a:latin typeface="Montserrat"/>
                <a:cs typeface="Montserrat"/>
              </a:rPr>
              <a:t>910</a:t>
            </a:r>
            <a:endParaRPr sz="10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627" y="1467113"/>
            <a:ext cx="6101715" cy="1107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2D3842"/>
                </a:solidFill>
                <a:latin typeface="Montserrat"/>
                <a:cs typeface="Montserrat"/>
              </a:rPr>
              <a:t>Acceptance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Montserrat"/>
              <a:cs typeface="Montserrat"/>
            </a:endParaRPr>
          </a:p>
          <a:p>
            <a:pPr marL="12700" marR="579755">
              <a:lnSpc>
                <a:spcPct val="102000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John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Client,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believe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that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we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can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add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substantial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value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help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achieve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all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that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is </a:t>
            </a:r>
            <a:r>
              <a:rPr dirty="0" sz="1000" spc="-10">
                <a:solidFill>
                  <a:srgbClr val="4D4D4D"/>
                </a:solidFill>
                <a:latin typeface="Montserrat"/>
                <a:cs typeface="Montserrat"/>
              </a:rPr>
              <a:t>important</a:t>
            </a:r>
            <a:r>
              <a:rPr dirty="0" sz="1000" spc="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you.</a:t>
            </a:r>
            <a:endParaRPr sz="10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Montserrat"/>
              <a:cs typeface="Montserrat"/>
            </a:endParaRPr>
          </a:p>
          <a:p>
            <a:pPr marL="12700" marR="5080">
              <a:lnSpc>
                <a:spcPct val="102000"/>
              </a:lnSpc>
            </a:pP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If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you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are</a:t>
            </a:r>
            <a:r>
              <a:rPr dirty="0" sz="1000" spc="-1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happy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proceed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on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basis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of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information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this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agreement,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please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sign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in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the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space</a:t>
            </a:r>
            <a:r>
              <a:rPr dirty="0" sz="1000" spc="-3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below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and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return</a:t>
            </a:r>
            <a:r>
              <a:rPr dirty="0" sz="1000" spc="-20">
                <a:solidFill>
                  <a:srgbClr val="4D4D4D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4D4D4D"/>
                </a:solidFill>
                <a:latin typeface="Montserrat"/>
                <a:cs typeface="Montserrat"/>
              </a:rPr>
              <a:t>to</a:t>
            </a:r>
            <a:r>
              <a:rPr dirty="0" sz="1000" spc="-25">
                <a:solidFill>
                  <a:srgbClr val="4D4D4D"/>
                </a:solidFill>
                <a:latin typeface="Montserrat"/>
                <a:cs typeface="Montserrat"/>
              </a:rPr>
              <a:t> us.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1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Page</a:t>
            </a:r>
            <a:r>
              <a:rPr dirty="0" spc="-5"/>
              <a:t> </a:t>
            </a:r>
            <a:fld id="{81D60167-4931-47E6-BA6A-407CBD079E47}" type="slidenum">
              <a:rPr dirty="0" b="1">
                <a:latin typeface="Segoe UI"/>
                <a:cs typeface="Segoe UI"/>
              </a:rPr>
              <a:t>1</a:t>
            </a:fld>
            <a:r>
              <a:rPr dirty="0" spc="-5" b="1">
                <a:latin typeface="Segoe UI"/>
                <a:cs typeface="Segoe UI"/>
              </a:rPr>
              <a:t>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0" b="1">
                <a:latin typeface="Segoe UI"/>
                <a:cs typeface="Segoe UI"/>
              </a:rPr>
              <a:t>3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01040" y="2721863"/>
          <a:ext cx="6210300" cy="2691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10300"/>
              </a:tblGrid>
              <a:tr h="161290">
                <a:tc>
                  <a:txBody>
                    <a:bodyPr/>
                    <a:lstStyle/>
                    <a:p>
                      <a:pPr marL="83185">
                        <a:lnSpc>
                          <a:spcPts val="117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Acknowledgment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</a:tr>
              <a:tr h="1244600">
                <a:tc>
                  <a:txBody>
                    <a:bodyPr/>
                    <a:lstStyle/>
                    <a:p>
                      <a:pPr marL="83185" marR="162560">
                        <a:lnSpc>
                          <a:spcPts val="121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accept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scope,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fees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and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terms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set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out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in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this</a:t>
                      </a:r>
                      <a:r>
                        <a:rPr dirty="0" sz="1000" spc="-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agreement.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If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services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outlined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above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are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being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provided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various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entities,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then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by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signing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below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agree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sign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in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relevant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 marL="83185" marR="266700">
                        <a:lnSpc>
                          <a:spcPts val="1220"/>
                        </a:lnSpc>
                        <a:spcBef>
                          <a:spcPts val="10"/>
                        </a:spcBef>
                      </a:pP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capacity.</a:t>
                      </a:r>
                      <a:r>
                        <a:rPr dirty="0" sz="1000" spc="2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also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acknowledge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that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am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personally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liable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for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all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fees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outlined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regardless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of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actual</a:t>
                      </a:r>
                      <a:r>
                        <a:rPr dirty="0" sz="1000" spc="-3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entity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that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is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receiving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advice.</a:t>
                      </a:r>
                      <a:endParaRPr sz="1000">
                        <a:latin typeface="Montserrat"/>
                        <a:cs typeface="Montserra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3820" marR="67310">
                        <a:lnSpc>
                          <a:spcPct val="101000"/>
                        </a:lnSpc>
                      </a:pP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understand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that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product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fees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may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also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be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payable.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These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fees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(if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applicable)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will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be</a:t>
                      </a: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outlined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in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</a:t>
                      </a:r>
                      <a:r>
                        <a:rPr dirty="0" sz="1000" spc="-3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advice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document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if</a:t>
                      </a:r>
                      <a:r>
                        <a:rPr dirty="0" sz="1000" spc="-3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there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are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any</a:t>
                      </a:r>
                      <a:r>
                        <a:rPr dirty="0" sz="1000" spc="-3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product</a:t>
                      </a:r>
                      <a:r>
                        <a:rPr dirty="0" sz="1000" spc="-2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recommendations.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317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83185">
                        <a:lnSpc>
                          <a:spcPts val="1195"/>
                        </a:lnSpc>
                      </a:pP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Signature: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0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JOHN</a:t>
                      </a:r>
                      <a:r>
                        <a:rPr dirty="0" sz="1000" spc="-15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1000" spc="-1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CLIENT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69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000" spc="-20">
                          <a:solidFill>
                            <a:srgbClr val="4D4D4D"/>
                          </a:solidFill>
                          <a:latin typeface="Montserrat"/>
                          <a:cs typeface="Montserrat"/>
                        </a:rPr>
                        <a:t>Date:</a:t>
                      </a:r>
                      <a:endParaRPr sz="1000">
                        <a:latin typeface="Montserrat"/>
                        <a:cs typeface="Montserrat"/>
                      </a:endParaRPr>
                    </a:p>
                  </a:txBody>
                  <a:tcPr marL="0" marR="0" marB="0" marT="8318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1470060" y="9242941"/>
            <a:ext cx="4550410" cy="580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329055" marR="1322070" indent="635">
              <a:lnSpc>
                <a:spcPct val="110000"/>
              </a:lnSpc>
              <a:spcBef>
                <a:spcPts val="95"/>
              </a:spcBef>
            </a:pP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INSERT</a:t>
            </a:r>
            <a:r>
              <a:rPr dirty="0" sz="1100" spc="-2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COMPANY</a:t>
            </a:r>
            <a:r>
              <a:rPr dirty="0" sz="1100" spc="-2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spc="-20" b="1">
                <a:solidFill>
                  <a:srgbClr val="2D3842"/>
                </a:solidFill>
                <a:latin typeface="Segoe UI"/>
                <a:cs typeface="Segoe UI"/>
              </a:rPr>
              <a:t>NAME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INSERT</a:t>
            </a:r>
            <a:r>
              <a:rPr dirty="0" sz="1100" spc="-2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COMPANY</a:t>
            </a:r>
            <a:r>
              <a:rPr dirty="0" sz="1100" spc="-2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spc="-10" b="1">
                <a:solidFill>
                  <a:srgbClr val="2D3842"/>
                </a:solidFill>
                <a:latin typeface="Segoe UI"/>
                <a:cs typeface="Segoe UI"/>
              </a:rPr>
              <a:t>ADDRESS</a:t>
            </a:r>
            <a:endParaRPr sz="1100">
              <a:latin typeface="Segoe UI"/>
              <a:cs typeface="Segoe UI"/>
            </a:endParaRPr>
          </a:p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INSERT</a:t>
            </a:r>
            <a:r>
              <a:rPr dirty="0" sz="1100" spc="-30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COMPANY</a:t>
            </a:r>
            <a:r>
              <a:rPr dirty="0" sz="1100" spc="-2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POSTAL</a:t>
            </a:r>
            <a:r>
              <a:rPr dirty="0" sz="1100" spc="-20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ADDRESS</a:t>
            </a:r>
            <a:r>
              <a:rPr dirty="0" sz="1100" spc="-1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P</a:t>
            </a:r>
            <a:r>
              <a:rPr dirty="0" sz="1100" spc="-10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01</a:t>
            </a:r>
            <a:r>
              <a:rPr dirty="0" sz="1100" spc="-20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2345</a:t>
            </a:r>
            <a:r>
              <a:rPr dirty="0" sz="1100" spc="-1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6789</a:t>
            </a:r>
            <a:r>
              <a:rPr dirty="0" sz="1100" spc="-20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F</a:t>
            </a:r>
            <a:r>
              <a:rPr dirty="0" sz="1100" spc="-1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09</a:t>
            </a:r>
            <a:r>
              <a:rPr dirty="0" sz="1100" spc="-20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b="1">
                <a:solidFill>
                  <a:srgbClr val="2D3842"/>
                </a:solidFill>
                <a:latin typeface="Segoe UI"/>
                <a:cs typeface="Segoe UI"/>
              </a:rPr>
              <a:t>8765</a:t>
            </a:r>
            <a:r>
              <a:rPr dirty="0" sz="1100" spc="-15" b="1">
                <a:solidFill>
                  <a:srgbClr val="2D3842"/>
                </a:solidFill>
                <a:latin typeface="Segoe UI"/>
                <a:cs typeface="Segoe UI"/>
              </a:rPr>
              <a:t> </a:t>
            </a:r>
            <a:r>
              <a:rPr dirty="0" sz="1100" spc="-20" b="1">
                <a:solidFill>
                  <a:srgbClr val="2D3842"/>
                </a:solidFill>
                <a:latin typeface="Segoe UI"/>
                <a:cs typeface="Segoe UI"/>
              </a:rPr>
              <a:t>4321</a:t>
            </a:r>
            <a:endParaRPr sz="11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4c8679-8c3b-4cb4-ba22-a8d7dbdfdbb4">
      <Terms xmlns="http://schemas.microsoft.com/office/infopath/2007/PartnerControls"/>
    </lcf76f155ced4ddcb4097134ff3c332f>
    <TaxCatchAll xmlns="f3b6e03b-ad32-48bd-b642-fb933687addb" xsi:nil="true"/>
  </documentManagement>
</p:properties>
</file>

<file path=customXml/itemProps1.xml><?xml version="1.0" encoding="utf-8"?>
<ds:datastoreItem xmlns:ds="http://schemas.openxmlformats.org/officeDocument/2006/customXml" ds:itemID="{26005008-6DD5-4887-A9A4-250DCBA5E958}"/>
</file>

<file path=customXml/itemProps2.xml><?xml version="1.0" encoding="utf-8"?>
<ds:datastoreItem xmlns:ds="http://schemas.openxmlformats.org/officeDocument/2006/customXml" ds:itemID="{1C443591-AD78-4473-A646-18C7F18D1D14}"/>
</file>

<file path=customXml/itemProps3.xml><?xml version="1.0" encoding="utf-8"?>
<ds:datastoreItem xmlns:ds="http://schemas.openxmlformats.org/officeDocument/2006/customXml" ds:itemID="{BDFFD888-9AA9-48BC-B09A-9B5F8D0FED67}"/>
</file>

<file path=docProps/app.xml><?xml version="1.0" encoding="utf-8"?>
<Properties xmlns="http://schemas.openxmlformats.org/officeDocument/2006/extended-properties" xmlns:vt="http://schemas.openxmlformats.org/officeDocument/2006/docPropsVTypes">
  <Company>Hewlett-Packard Company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Terms of Engagement Template - Initial 12 Month</dc:title>
  <dc:creator>Adam Massey</dc:creator>
  <cp:keywords>Engagement Agreement</cp:keywords>
  <dcterms:created xsi:type="dcterms:W3CDTF">2022-11-10T05:01:06Z</dcterms:created>
  <dcterms:modified xsi:type="dcterms:W3CDTF">2022-11-10T05:01:06Z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0x0101000D1501204E0E8546970714FFE872A97A</vt:lpwstr>
  </property>
  <property fmtid="{D5CDD505-2E9C-101B-9397-08002B2CF9AE}" pid="3" name="Created">
    <vt:filetime>2022-08-18T00:00:00Z</vt:filetime>
  </property>
  <property fmtid="{D5CDD505-2E9C-101B-9397-08002B2CF9AE}" pid="4" name="Creator">
    <vt:lpwstr>Acrobat PDFMaker 22 for Word</vt:lpwstr>
  </property>
  <property fmtid="{D5CDD505-2E9C-101B-9397-08002B2CF9AE}" pid="5" name="Document Type">
    <vt:lpwstr>41;#Forms|4b02f169-6848-4763-b1e3-3dbdcb1970c2</vt:lpwstr>
  </property>
  <property fmtid="{D5CDD505-2E9C-101B-9397-08002B2CF9AE}" pid="6" name="Function">
    <vt:lpwstr>55;#Adviser Services|5e173082-4428-47e5-b300-408356944ff8</vt:lpwstr>
  </property>
  <property fmtid="{D5CDD505-2E9C-101B-9397-08002B2CF9AE}" pid="7" name="ItemRetentionFormula">
    <vt:lpwstr>&lt;formula id="Microsoft.Office.RecordsManagement.PolicyFeatures.Expiration.Formula.BuiltIn"&gt;&lt;number&gt;6&lt;/number&gt;&lt;property&gt;Created&lt;/property&gt;&lt;propertyId&gt;8c06beca-0777-48f7-91c7-6da68bc07b69&lt;/propertyId&gt;&lt;period&gt;months&lt;/period&gt;&lt;/formula&gt;</vt:lpwstr>
  </property>
  <property fmtid="{D5CDD505-2E9C-101B-9397-08002B2CF9AE}" pid="8" name="LastSaved">
    <vt:filetime>2022-11-10T00:00:00Z</vt:filetime>
  </property>
  <property fmtid="{D5CDD505-2E9C-101B-9397-08002B2CF9AE}" pid="9" name="MediaServiceImageTags">
    <vt:lpwstr/>
  </property>
  <property fmtid="{D5CDD505-2E9C-101B-9397-08002B2CF9AE}" pid="10" name="Order">
    <vt:lpwstr>1400.000000</vt:lpwstr>
  </property>
  <property fmtid="{D5CDD505-2E9C-101B-9397-08002B2CF9AE}" pid="11" name="Practice">
    <vt:lpwstr>27;#Not Required|27b370cc-8657-40e6-8916-eeca592fbe59</vt:lpwstr>
  </property>
  <property fmtid="{D5CDD505-2E9C-101B-9397-08002B2CF9AE}" pid="12" name="Producer">
    <vt:lpwstr>Adobe PDF Library 22.2.223</vt:lpwstr>
  </property>
  <property fmtid="{D5CDD505-2E9C-101B-9397-08002B2CF9AE}" pid="13" name="SourceModified">
    <vt:lpwstr/>
  </property>
  <property fmtid="{D5CDD505-2E9C-101B-9397-08002B2CF9AE}" pid="14" name="XPLAN Location">
    <vt:lpwstr>29;#Procedures|f9c9bcb0-e113-451a-88be-7d6c1d3f7e9a</vt:lpwstr>
  </property>
  <property fmtid="{D5CDD505-2E9C-101B-9397-08002B2CF9AE}" pid="15" name="_dlc_DocIdItemGuid">
    <vt:lpwstr>f89e274a-90c1-4a3e-bf97-54e066416068</vt:lpwstr>
  </property>
  <property fmtid="{D5CDD505-2E9C-101B-9397-08002B2CF9AE}" pid="16" name="_dlc_policyId">
    <vt:lpwstr>0x010100B3DC1C31A09E8D4196BABFE7A628078E|-1155385373</vt:lpwstr>
  </property>
</Properties>
</file>