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51339EBE-16FC-486A-8693-0B7B078E3CFE}"/>
    <pc:docChg chg="modSld">
      <pc:chgData name="Leanne Manning" userId="730c7ce9-f6b4-453e-88a2-34d7f1a5ff9e" providerId="ADAL" clId="{51339EBE-16FC-486A-8693-0B7B078E3CFE}" dt="2022-11-09T03:49:30.289" v="17" actId="20577"/>
      <pc:docMkLst>
        <pc:docMk/>
      </pc:docMkLst>
      <pc:sldChg chg="modSp mod">
        <pc:chgData name="Leanne Manning" userId="730c7ce9-f6b4-453e-88a2-34d7f1a5ff9e" providerId="ADAL" clId="{51339EBE-16FC-486A-8693-0B7B078E3CFE}" dt="2022-11-09T03:49:30.289" v="17" actId="20577"/>
        <pc:sldMkLst>
          <pc:docMk/>
          <pc:sldMk cId="0" sldId="256"/>
        </pc:sldMkLst>
        <pc:spChg chg="mod">
          <ac:chgData name="Leanne Manning" userId="730c7ce9-f6b4-453e-88a2-34d7f1a5ff9e" providerId="ADAL" clId="{51339EBE-16FC-486A-8693-0B7B078E3CFE}" dt="2022-11-09T03:49:30.289" v="17" actId="20577"/>
          <ac:spMkLst>
            <pc:docMk/>
            <pc:sldMk cId="0" sldId="25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73062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Spheres</a:t>
            </a:r>
            <a:r>
              <a:rPr spc="-3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Influence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33258" y="2469796"/>
            <a:ext cx="4017170" cy="401717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898918" y="4275666"/>
            <a:ext cx="10896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0" dirty="0">
                <a:solidFill>
                  <a:srgbClr val="FFFFFF"/>
                </a:solidFill>
                <a:latin typeface="Montserrat SemiBold"/>
                <a:cs typeface="Montserrat SemiBold"/>
              </a:rPr>
              <a:t>Existing</a:t>
            </a:r>
            <a:r>
              <a:rPr sz="1100" b="1" spc="-20" dirty="0">
                <a:solidFill>
                  <a:srgbClr val="FFFFFF"/>
                </a:solidFill>
                <a:latin typeface="Montserrat SemiBold"/>
                <a:cs typeface="Montserrat SemiBold"/>
              </a:rPr>
              <a:t> Clients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7980" y="3183467"/>
            <a:ext cx="85153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0" dirty="0">
                <a:solidFill>
                  <a:srgbClr val="FFFFFF"/>
                </a:solidFill>
                <a:latin typeface="Montserrat SemiBold"/>
                <a:cs typeface="Montserrat SemiBold"/>
              </a:rPr>
              <a:t>New</a:t>
            </a:r>
            <a:r>
              <a:rPr sz="1100" b="1" spc="-5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100" b="1" spc="-20" dirty="0">
                <a:solidFill>
                  <a:srgbClr val="FFFFFF"/>
                </a:solidFill>
                <a:latin typeface="Montserrat SemiBold"/>
                <a:cs typeface="Montserrat SemiBold"/>
              </a:rPr>
              <a:t>Clients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45749" y="3649133"/>
            <a:ext cx="995680" cy="35433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201295" marR="5080" indent="-189230">
              <a:lnSpc>
                <a:spcPts val="1270"/>
              </a:lnSpc>
              <a:spcBef>
                <a:spcPts val="185"/>
              </a:spcBef>
            </a:pPr>
            <a:r>
              <a:rPr sz="1100" b="1" spc="-25" dirty="0">
                <a:solidFill>
                  <a:srgbClr val="FFFFFF"/>
                </a:solidFill>
                <a:latin typeface="Montserrat SemiBold"/>
                <a:cs typeface="Montserrat SemiBold"/>
              </a:rPr>
              <a:t>Your</a:t>
            </a:r>
            <a:r>
              <a:rPr sz="11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100" b="1" spc="-35" dirty="0">
                <a:solidFill>
                  <a:srgbClr val="FFFFFF"/>
                </a:solidFill>
                <a:latin typeface="Montserrat SemiBold"/>
                <a:cs typeface="Montserrat SemiBold"/>
              </a:rPr>
              <a:t>Business </a:t>
            </a:r>
            <a:r>
              <a:rPr sz="110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Partners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81429" y="2565400"/>
            <a:ext cx="1527175" cy="36258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347980">
              <a:lnSpc>
                <a:spcPct val="101000"/>
              </a:lnSpc>
              <a:spcBef>
                <a:spcPts val="85"/>
              </a:spcBef>
            </a:pPr>
            <a:r>
              <a:rPr sz="1100" b="1" spc="-30" dirty="0">
                <a:solidFill>
                  <a:srgbClr val="2E3841"/>
                </a:solidFill>
                <a:latin typeface="Montserrat SemiBold"/>
                <a:cs typeface="Montserrat SemiBold"/>
              </a:rPr>
              <a:t>People</a:t>
            </a:r>
            <a:r>
              <a:rPr sz="1100" b="1" spc="-35" dirty="0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100" b="1" spc="-25" dirty="0">
                <a:solidFill>
                  <a:srgbClr val="2E3841"/>
                </a:solidFill>
                <a:latin typeface="Montserrat SemiBold"/>
                <a:cs typeface="Montserrat SemiBold"/>
              </a:rPr>
              <a:t>And </a:t>
            </a:r>
            <a:r>
              <a:rPr sz="1100" b="1" spc="-35" dirty="0">
                <a:solidFill>
                  <a:srgbClr val="2E3841"/>
                </a:solidFill>
                <a:latin typeface="Montserrat SemiBold"/>
                <a:cs typeface="Montserrat SemiBold"/>
              </a:rPr>
              <a:t>Businesses</a:t>
            </a:r>
            <a:r>
              <a:rPr sz="1100" b="1" spc="-10" dirty="0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100" b="1" spc="-30" dirty="0">
                <a:solidFill>
                  <a:srgbClr val="2E3841"/>
                </a:solidFill>
                <a:latin typeface="Montserrat SemiBold"/>
                <a:cs typeface="Montserrat SemiBold"/>
              </a:rPr>
              <a:t>You</a:t>
            </a:r>
            <a:r>
              <a:rPr sz="1100" b="1" spc="-10" dirty="0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100" b="1" spc="-35" dirty="0">
                <a:solidFill>
                  <a:srgbClr val="2E3841"/>
                </a:solidFill>
                <a:latin typeface="Montserrat SemiBold"/>
                <a:cs typeface="Montserrat SemiBold"/>
              </a:rPr>
              <a:t>Know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72710" y="5401732"/>
            <a:ext cx="137985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0" dirty="0">
                <a:solidFill>
                  <a:srgbClr val="FFFFFF"/>
                </a:solidFill>
                <a:latin typeface="Montserrat SemiBold"/>
                <a:cs typeface="Montserrat SemiBold"/>
              </a:rPr>
              <a:t>Centre</a:t>
            </a:r>
            <a:r>
              <a:rPr sz="1100" b="1" spc="-6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1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Of</a:t>
            </a:r>
            <a:r>
              <a:rPr sz="1100" b="1" spc="-5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100" b="1" spc="-20" dirty="0">
                <a:solidFill>
                  <a:srgbClr val="FFFFFF"/>
                </a:solidFill>
                <a:latin typeface="Montserrat SemiBold"/>
                <a:cs typeface="Montserrat SemiBold"/>
              </a:rPr>
              <a:t>Influence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05885" y="2039509"/>
            <a:ext cx="1847214" cy="3474720"/>
          </a:xfrm>
          <a:custGeom>
            <a:avLst/>
            <a:gdLst/>
            <a:ahLst/>
            <a:cxnLst/>
            <a:rect l="l" t="t" r="r" b="b"/>
            <a:pathLst>
              <a:path w="1847214" h="3474720">
                <a:moveTo>
                  <a:pt x="1739058" y="0"/>
                </a:moveTo>
                <a:lnTo>
                  <a:pt x="107741" y="0"/>
                </a:lnTo>
                <a:lnTo>
                  <a:pt x="65803" y="8466"/>
                </a:lnTo>
                <a:lnTo>
                  <a:pt x="31556" y="31556"/>
                </a:lnTo>
                <a:lnTo>
                  <a:pt x="8466" y="65803"/>
                </a:lnTo>
                <a:lnTo>
                  <a:pt x="0" y="107741"/>
                </a:lnTo>
                <a:lnTo>
                  <a:pt x="0" y="3366747"/>
                </a:lnTo>
                <a:lnTo>
                  <a:pt x="8466" y="3408685"/>
                </a:lnTo>
                <a:lnTo>
                  <a:pt x="31556" y="3442932"/>
                </a:lnTo>
                <a:lnTo>
                  <a:pt x="65803" y="3466023"/>
                </a:lnTo>
                <a:lnTo>
                  <a:pt x="107741" y="3474490"/>
                </a:lnTo>
                <a:lnTo>
                  <a:pt x="1739058" y="3474490"/>
                </a:lnTo>
                <a:lnTo>
                  <a:pt x="1780996" y="3466023"/>
                </a:lnTo>
                <a:lnTo>
                  <a:pt x="1815243" y="3442932"/>
                </a:lnTo>
                <a:lnTo>
                  <a:pt x="1838333" y="3408685"/>
                </a:lnTo>
                <a:lnTo>
                  <a:pt x="1846799" y="3366747"/>
                </a:lnTo>
                <a:lnTo>
                  <a:pt x="1846799" y="107741"/>
                </a:lnTo>
                <a:lnTo>
                  <a:pt x="1838333" y="65803"/>
                </a:lnTo>
                <a:lnTo>
                  <a:pt x="1815243" y="31556"/>
                </a:lnTo>
                <a:lnTo>
                  <a:pt x="1780996" y="8466"/>
                </a:lnTo>
                <a:lnTo>
                  <a:pt x="1739058" y="0"/>
                </a:lnTo>
                <a:close/>
              </a:path>
            </a:pathLst>
          </a:custGeom>
          <a:solidFill>
            <a:srgbClr val="3344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404741" y="2218267"/>
            <a:ext cx="10153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Montserrat"/>
                <a:cs typeface="Montserrat"/>
              </a:rPr>
              <a:t>Existing</a:t>
            </a:r>
            <a:r>
              <a:rPr sz="900" b="1" spc="2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Montserrat"/>
                <a:cs typeface="Montserrat"/>
              </a:rPr>
              <a:t>Clients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04741" y="2355427"/>
            <a:ext cx="1374140" cy="2416046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Coffee</a:t>
            </a:r>
            <a:r>
              <a:rPr sz="900" spc="1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catch</a:t>
            </a:r>
            <a:r>
              <a:rPr sz="900" spc="18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up</a:t>
            </a:r>
            <a:endParaRPr sz="900" dirty="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Review</a:t>
            </a:r>
            <a:r>
              <a:rPr sz="900" spc="1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900" spc="1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Risks</a:t>
            </a:r>
            <a:endParaRPr sz="900" dirty="0">
              <a:latin typeface="Montserrat"/>
              <a:cs typeface="Montserrat"/>
            </a:endParaRPr>
          </a:p>
          <a:p>
            <a:pPr marL="183515" marR="389890" indent="-170815">
              <a:lnSpc>
                <a:spcPct val="117300"/>
              </a:lnSpc>
              <a:spcBef>
                <a:spcPts val="33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Use</a:t>
            </a:r>
            <a:r>
              <a:rPr sz="900" spc="1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Chaos</a:t>
            </a:r>
            <a:r>
              <a:rPr sz="900" spc="1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to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Greatness</a:t>
            </a:r>
            <a:endParaRPr sz="900" dirty="0">
              <a:latin typeface="Montserrat"/>
              <a:cs typeface="Montserrat"/>
            </a:endParaRPr>
          </a:p>
          <a:p>
            <a:pPr marL="183515" marR="77470" indent="-170815">
              <a:lnSpc>
                <a:spcPct val="111100"/>
              </a:lnSpc>
              <a:spcBef>
                <a:spcPts val="4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Risk</a:t>
            </a:r>
            <a:r>
              <a:rPr sz="900" spc="1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Management </a:t>
            </a:r>
            <a:r>
              <a:rPr sz="900" spc="-20" dirty="0">
                <a:solidFill>
                  <a:srgbClr val="FFFFFF"/>
                </a:solidFill>
                <a:latin typeface="Montserrat"/>
                <a:cs typeface="Montserrat"/>
              </a:rPr>
              <a:t>Lens</a:t>
            </a:r>
            <a:endParaRPr sz="900" dirty="0">
              <a:latin typeface="Montserrat"/>
              <a:cs typeface="Montserrat"/>
            </a:endParaRPr>
          </a:p>
          <a:p>
            <a:pPr marL="184150" marR="5080" indent="-171450" algn="just">
              <a:lnSpc>
                <a:spcPct val="121400"/>
              </a:lnSpc>
              <a:spcBef>
                <a:spcPts val="290"/>
              </a:spcBef>
              <a:buFont typeface="Arial"/>
              <a:buChar char="•"/>
              <a:tabLst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Pitch</a:t>
            </a:r>
            <a:r>
              <a:rPr lang="en-AU" sz="900" dirty="0">
                <a:solidFill>
                  <a:srgbClr val="FFFFFF"/>
                </a:solidFill>
                <a:latin typeface="Montserrat"/>
                <a:cs typeface="Montserrat"/>
              </a:rPr>
              <a:t> that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you</a:t>
            </a:r>
            <a:r>
              <a:rPr sz="900" spc="1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lang="en-AU" sz="900" spc="145" dirty="0">
                <a:solidFill>
                  <a:srgbClr val="FFFFFF"/>
                </a:solidFill>
                <a:latin typeface="Montserrat"/>
                <a:cs typeface="Montserrat"/>
              </a:rPr>
              <a:t>will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build</a:t>
            </a:r>
            <a:r>
              <a:rPr sz="900" spc="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the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Board</a:t>
            </a:r>
            <a:r>
              <a:rPr sz="900" spc="16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or</a:t>
            </a:r>
            <a:r>
              <a:rPr sz="900" spc="16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position</a:t>
            </a:r>
            <a:r>
              <a:rPr sz="900" spc="17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50" dirty="0">
                <a:solidFill>
                  <a:srgbClr val="FFFFFF"/>
                </a:solidFill>
                <a:latin typeface="Montserrat"/>
                <a:cs typeface="Montserrat"/>
              </a:rPr>
              <a:t>a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 colleague</a:t>
            </a:r>
            <a:r>
              <a:rPr sz="900" spc="1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as</a:t>
            </a:r>
            <a:r>
              <a:rPr sz="900" spc="1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the</a:t>
            </a:r>
            <a:r>
              <a:rPr sz="900" spc="1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go </a:t>
            </a:r>
            <a:r>
              <a:rPr sz="9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900" spc="8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lang="en-AU" sz="900" spc="-25">
                <a:solidFill>
                  <a:srgbClr val="FFFFFF"/>
                </a:solidFill>
                <a:latin typeface="Montserrat"/>
                <a:cs typeface="Montserrat"/>
              </a:rPr>
              <a:t>person</a:t>
            </a:r>
            <a:endParaRPr sz="900" dirty="0">
              <a:latin typeface="Montserrat"/>
              <a:cs typeface="Montserrat"/>
            </a:endParaRPr>
          </a:p>
          <a:p>
            <a:pPr marL="184150" marR="398780" indent="-171450" algn="just">
              <a:lnSpc>
                <a:spcPct val="117300"/>
              </a:lnSpc>
              <a:spcBef>
                <a:spcPts val="335"/>
              </a:spcBef>
              <a:buFont typeface="Arial"/>
              <a:buChar char="•"/>
              <a:tabLst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Organise</a:t>
            </a:r>
            <a:r>
              <a:rPr sz="900" spc="2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the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meeting</a:t>
            </a:r>
            <a:endParaRPr sz="900" dirty="0">
              <a:latin typeface="Montserrat"/>
              <a:cs typeface="Montserrat"/>
            </a:endParaRPr>
          </a:p>
          <a:p>
            <a:pPr marL="184150" indent="-171450" algn="just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Use</a:t>
            </a:r>
            <a:r>
              <a:rPr sz="900" spc="9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900" spc="9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stories</a:t>
            </a:r>
            <a:endParaRPr sz="900" dirty="0">
              <a:latin typeface="Montserrat"/>
              <a:cs typeface="Montserra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05885" y="5642547"/>
            <a:ext cx="1847214" cy="1126490"/>
          </a:xfrm>
          <a:custGeom>
            <a:avLst/>
            <a:gdLst/>
            <a:ahLst/>
            <a:cxnLst/>
            <a:rect l="l" t="t" r="r" b="b"/>
            <a:pathLst>
              <a:path w="1847214" h="1126490">
                <a:moveTo>
                  <a:pt x="1781105" y="0"/>
                </a:moveTo>
                <a:lnTo>
                  <a:pt x="65694" y="0"/>
                </a:lnTo>
                <a:lnTo>
                  <a:pt x="40123" y="5162"/>
                </a:lnTo>
                <a:lnTo>
                  <a:pt x="19241" y="19241"/>
                </a:lnTo>
                <a:lnTo>
                  <a:pt x="5162" y="40122"/>
                </a:lnTo>
                <a:lnTo>
                  <a:pt x="0" y="65693"/>
                </a:lnTo>
                <a:lnTo>
                  <a:pt x="0" y="1060352"/>
                </a:lnTo>
                <a:lnTo>
                  <a:pt x="5162" y="1085923"/>
                </a:lnTo>
                <a:lnTo>
                  <a:pt x="19241" y="1106804"/>
                </a:lnTo>
                <a:lnTo>
                  <a:pt x="40123" y="1120883"/>
                </a:lnTo>
                <a:lnTo>
                  <a:pt x="65694" y="1126046"/>
                </a:lnTo>
                <a:lnTo>
                  <a:pt x="1781105" y="1126046"/>
                </a:lnTo>
                <a:lnTo>
                  <a:pt x="1806676" y="1120883"/>
                </a:lnTo>
                <a:lnTo>
                  <a:pt x="1827558" y="1106804"/>
                </a:lnTo>
                <a:lnTo>
                  <a:pt x="1841637" y="1085923"/>
                </a:lnTo>
                <a:lnTo>
                  <a:pt x="1846799" y="1060352"/>
                </a:lnTo>
                <a:lnTo>
                  <a:pt x="1846799" y="65693"/>
                </a:lnTo>
                <a:lnTo>
                  <a:pt x="1841637" y="40122"/>
                </a:lnTo>
                <a:lnTo>
                  <a:pt x="1827558" y="19241"/>
                </a:lnTo>
                <a:lnTo>
                  <a:pt x="1806676" y="5162"/>
                </a:lnTo>
                <a:lnTo>
                  <a:pt x="1781105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92425" y="5742092"/>
            <a:ext cx="1247140" cy="83820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900" b="1" dirty="0">
                <a:solidFill>
                  <a:srgbClr val="FFFFFF"/>
                </a:solidFill>
                <a:latin typeface="Montserrat"/>
                <a:cs typeface="Montserrat"/>
              </a:rPr>
              <a:t>Centre</a:t>
            </a:r>
            <a:r>
              <a:rPr sz="900" b="1" spc="1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b="1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900" b="1" spc="1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Montserrat"/>
                <a:cs typeface="Montserrat"/>
              </a:rPr>
              <a:t>Influence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Coffee</a:t>
            </a:r>
            <a:r>
              <a:rPr sz="900" spc="1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catch</a:t>
            </a:r>
            <a:r>
              <a:rPr sz="900" spc="18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up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Collateral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Use</a:t>
            </a:r>
            <a:r>
              <a:rPr sz="900" spc="9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900" spc="9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stories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831002" y="2017411"/>
            <a:ext cx="1845310" cy="1508125"/>
          </a:xfrm>
          <a:custGeom>
            <a:avLst/>
            <a:gdLst/>
            <a:ahLst/>
            <a:cxnLst/>
            <a:rect l="l" t="t" r="r" b="b"/>
            <a:pathLst>
              <a:path w="1845309" h="1508125">
                <a:moveTo>
                  <a:pt x="1756886" y="0"/>
                </a:moveTo>
                <a:lnTo>
                  <a:pt x="87956" y="0"/>
                </a:lnTo>
                <a:lnTo>
                  <a:pt x="53719" y="6911"/>
                </a:lnTo>
                <a:lnTo>
                  <a:pt x="25761" y="25761"/>
                </a:lnTo>
                <a:lnTo>
                  <a:pt x="6911" y="53719"/>
                </a:lnTo>
                <a:lnTo>
                  <a:pt x="0" y="87956"/>
                </a:lnTo>
                <a:lnTo>
                  <a:pt x="0" y="1419720"/>
                </a:lnTo>
                <a:lnTo>
                  <a:pt x="6911" y="1453957"/>
                </a:lnTo>
                <a:lnTo>
                  <a:pt x="25761" y="1481915"/>
                </a:lnTo>
                <a:lnTo>
                  <a:pt x="53719" y="1500765"/>
                </a:lnTo>
                <a:lnTo>
                  <a:pt x="87956" y="1507677"/>
                </a:lnTo>
                <a:lnTo>
                  <a:pt x="1756886" y="1507677"/>
                </a:lnTo>
                <a:lnTo>
                  <a:pt x="1791123" y="1500765"/>
                </a:lnTo>
                <a:lnTo>
                  <a:pt x="1819081" y="1481915"/>
                </a:lnTo>
                <a:lnTo>
                  <a:pt x="1837931" y="1453957"/>
                </a:lnTo>
                <a:lnTo>
                  <a:pt x="1844843" y="1419720"/>
                </a:lnTo>
                <a:lnTo>
                  <a:pt x="1844843" y="87956"/>
                </a:lnTo>
                <a:lnTo>
                  <a:pt x="1837931" y="53719"/>
                </a:lnTo>
                <a:lnTo>
                  <a:pt x="1819081" y="25761"/>
                </a:lnTo>
                <a:lnTo>
                  <a:pt x="1791123" y="6911"/>
                </a:lnTo>
                <a:lnTo>
                  <a:pt x="1756886" y="0"/>
                </a:lnTo>
                <a:close/>
              </a:path>
            </a:pathLst>
          </a:custGeom>
          <a:solidFill>
            <a:srgbClr val="D6D1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024064" y="2152226"/>
            <a:ext cx="1437005" cy="1177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9539">
              <a:lnSpc>
                <a:spcPct val="123500"/>
              </a:lnSpc>
              <a:spcBef>
                <a:spcPts val="100"/>
              </a:spcBef>
            </a:pPr>
            <a:r>
              <a:rPr sz="900" b="1" dirty="0">
                <a:solidFill>
                  <a:srgbClr val="2E3841"/>
                </a:solidFill>
                <a:latin typeface="Montserrat"/>
                <a:cs typeface="Montserrat"/>
              </a:rPr>
              <a:t>People</a:t>
            </a:r>
            <a:r>
              <a:rPr sz="900" b="1" spc="114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b="1" dirty="0">
                <a:solidFill>
                  <a:srgbClr val="2E3841"/>
                </a:solidFill>
                <a:latin typeface="Montserrat"/>
                <a:cs typeface="Montserrat"/>
              </a:rPr>
              <a:t>&amp;</a:t>
            </a:r>
            <a:r>
              <a:rPr sz="900" b="1" spc="12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2E3841"/>
                </a:solidFill>
                <a:latin typeface="Montserrat"/>
                <a:cs typeface="Montserrat"/>
              </a:rPr>
              <a:t>businesses </a:t>
            </a:r>
            <a:r>
              <a:rPr sz="900" b="1" dirty="0">
                <a:solidFill>
                  <a:srgbClr val="2E3841"/>
                </a:solidFill>
                <a:latin typeface="Montserrat"/>
                <a:cs typeface="Montserrat"/>
              </a:rPr>
              <a:t>you</a:t>
            </a:r>
            <a:r>
              <a:rPr sz="900" b="1" spc="9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b="1" spc="-20" dirty="0">
                <a:solidFill>
                  <a:srgbClr val="2E3841"/>
                </a:solidFill>
                <a:latin typeface="Montserrat"/>
                <a:cs typeface="Montserrat"/>
              </a:rPr>
              <a:t>know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Coffee</a:t>
            </a:r>
            <a:r>
              <a:rPr sz="900" spc="16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catch</a:t>
            </a:r>
            <a:r>
              <a:rPr sz="900" spc="18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2E3841"/>
                </a:solidFill>
                <a:latin typeface="Montserrat"/>
                <a:cs typeface="Montserrat"/>
              </a:rPr>
              <a:t>up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Position</a:t>
            </a:r>
            <a:r>
              <a:rPr sz="900" spc="18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new</a:t>
            </a:r>
            <a:r>
              <a:rPr sz="900" spc="17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/>
                <a:cs typeface="Montserrat"/>
              </a:rPr>
              <a:t>service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Use</a:t>
            </a:r>
            <a:r>
              <a:rPr sz="900" spc="9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/>
                <a:cs typeface="Montserrat"/>
              </a:rPr>
              <a:t>collateral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Use</a:t>
            </a:r>
            <a:r>
              <a:rPr sz="900" spc="9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of</a:t>
            </a:r>
            <a:r>
              <a:rPr sz="900" spc="9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/>
                <a:cs typeface="Montserrat"/>
              </a:rPr>
              <a:t>stories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831002" y="3659045"/>
            <a:ext cx="1845310" cy="1849755"/>
          </a:xfrm>
          <a:custGeom>
            <a:avLst/>
            <a:gdLst/>
            <a:ahLst/>
            <a:cxnLst/>
            <a:rect l="l" t="t" r="r" b="b"/>
            <a:pathLst>
              <a:path w="1845309" h="1849754">
                <a:moveTo>
                  <a:pt x="1737216" y="0"/>
                </a:moveTo>
                <a:lnTo>
                  <a:pt x="107626" y="0"/>
                </a:lnTo>
                <a:lnTo>
                  <a:pt x="65733" y="8457"/>
                </a:lnTo>
                <a:lnTo>
                  <a:pt x="31523" y="31523"/>
                </a:lnTo>
                <a:lnTo>
                  <a:pt x="8457" y="65733"/>
                </a:lnTo>
                <a:lnTo>
                  <a:pt x="0" y="107627"/>
                </a:lnTo>
                <a:lnTo>
                  <a:pt x="0" y="1742092"/>
                </a:lnTo>
                <a:lnTo>
                  <a:pt x="8457" y="1783985"/>
                </a:lnTo>
                <a:lnTo>
                  <a:pt x="31523" y="1818196"/>
                </a:lnTo>
                <a:lnTo>
                  <a:pt x="65733" y="1841261"/>
                </a:lnTo>
                <a:lnTo>
                  <a:pt x="107626" y="1849719"/>
                </a:lnTo>
                <a:lnTo>
                  <a:pt x="1737216" y="1849719"/>
                </a:lnTo>
                <a:lnTo>
                  <a:pt x="1779109" y="1841261"/>
                </a:lnTo>
                <a:lnTo>
                  <a:pt x="1813320" y="1818196"/>
                </a:lnTo>
                <a:lnTo>
                  <a:pt x="1836386" y="1783985"/>
                </a:lnTo>
                <a:lnTo>
                  <a:pt x="1844843" y="1742092"/>
                </a:lnTo>
                <a:lnTo>
                  <a:pt x="1844843" y="107627"/>
                </a:lnTo>
                <a:lnTo>
                  <a:pt x="1836386" y="65733"/>
                </a:lnTo>
                <a:lnTo>
                  <a:pt x="1813320" y="31523"/>
                </a:lnTo>
                <a:lnTo>
                  <a:pt x="1779109" y="8457"/>
                </a:lnTo>
                <a:lnTo>
                  <a:pt x="1737216" y="0"/>
                </a:lnTo>
                <a:close/>
              </a:path>
            </a:pathLst>
          </a:custGeom>
          <a:solidFill>
            <a:srgbClr val="EAA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029825" y="3769359"/>
            <a:ext cx="1400175" cy="152400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900" b="1" dirty="0">
                <a:solidFill>
                  <a:srgbClr val="FFFFFF"/>
                </a:solidFill>
                <a:latin typeface="Montserrat"/>
                <a:cs typeface="Montserrat"/>
              </a:rPr>
              <a:t>New</a:t>
            </a:r>
            <a:r>
              <a:rPr sz="900" b="1" spc="9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Montserrat"/>
                <a:cs typeface="Montserrat"/>
              </a:rPr>
              <a:t>Clients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Do</a:t>
            </a:r>
            <a:r>
              <a:rPr sz="900" spc="9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the</a:t>
            </a:r>
            <a:r>
              <a:rPr sz="900" spc="9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content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Set</a:t>
            </a:r>
            <a:r>
              <a:rPr sz="900" spc="1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Context</a:t>
            </a:r>
            <a:endParaRPr sz="900">
              <a:latin typeface="Montserrat"/>
              <a:cs typeface="Montserrat"/>
            </a:endParaRPr>
          </a:p>
          <a:p>
            <a:pPr marL="183515" marR="452755" indent="-170815">
              <a:lnSpc>
                <a:spcPct val="117300"/>
              </a:lnSpc>
              <a:spcBef>
                <a:spcPts val="33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Broaden</a:t>
            </a:r>
            <a:r>
              <a:rPr sz="900" spc="2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the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discussion</a:t>
            </a:r>
            <a:endParaRPr sz="900">
              <a:latin typeface="Montserrat"/>
              <a:cs typeface="Montserrat"/>
            </a:endParaRPr>
          </a:p>
          <a:p>
            <a:pPr marL="183515" marR="5080" indent="-170815">
              <a:lnSpc>
                <a:spcPct val="117300"/>
              </a:lnSpc>
              <a:spcBef>
                <a:spcPts val="33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Surround</a:t>
            </a:r>
            <a:r>
              <a:rPr sz="900" spc="18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with</a:t>
            </a:r>
            <a:r>
              <a:rPr sz="900" spc="19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right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people</a:t>
            </a:r>
            <a:r>
              <a:rPr sz="900" spc="17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(Make</a:t>
            </a:r>
            <a:r>
              <a:rPr sz="900" spc="17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the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introduction)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831002" y="5642721"/>
            <a:ext cx="1845310" cy="1126490"/>
          </a:xfrm>
          <a:custGeom>
            <a:avLst/>
            <a:gdLst/>
            <a:ahLst/>
            <a:cxnLst/>
            <a:rect l="l" t="t" r="r" b="b"/>
            <a:pathLst>
              <a:path w="1845309" h="1126490">
                <a:moveTo>
                  <a:pt x="1779150" y="0"/>
                </a:moveTo>
                <a:lnTo>
                  <a:pt x="65693" y="0"/>
                </a:lnTo>
                <a:lnTo>
                  <a:pt x="40122" y="5162"/>
                </a:lnTo>
                <a:lnTo>
                  <a:pt x="19241" y="19241"/>
                </a:lnTo>
                <a:lnTo>
                  <a:pt x="5162" y="40122"/>
                </a:lnTo>
                <a:lnTo>
                  <a:pt x="0" y="65693"/>
                </a:lnTo>
                <a:lnTo>
                  <a:pt x="0" y="1060353"/>
                </a:lnTo>
                <a:lnTo>
                  <a:pt x="5162" y="1085924"/>
                </a:lnTo>
                <a:lnTo>
                  <a:pt x="19241" y="1106805"/>
                </a:lnTo>
                <a:lnTo>
                  <a:pt x="40122" y="1120884"/>
                </a:lnTo>
                <a:lnTo>
                  <a:pt x="65693" y="1126046"/>
                </a:lnTo>
                <a:lnTo>
                  <a:pt x="1779150" y="1126046"/>
                </a:lnTo>
                <a:lnTo>
                  <a:pt x="1804721" y="1120884"/>
                </a:lnTo>
                <a:lnTo>
                  <a:pt x="1825602" y="1106805"/>
                </a:lnTo>
                <a:lnTo>
                  <a:pt x="1839681" y="1085924"/>
                </a:lnTo>
                <a:lnTo>
                  <a:pt x="1844843" y="1060353"/>
                </a:lnTo>
                <a:lnTo>
                  <a:pt x="1844843" y="65693"/>
                </a:lnTo>
                <a:lnTo>
                  <a:pt x="1839681" y="40122"/>
                </a:lnTo>
                <a:lnTo>
                  <a:pt x="1825602" y="19241"/>
                </a:lnTo>
                <a:lnTo>
                  <a:pt x="1804721" y="5162"/>
                </a:lnTo>
                <a:lnTo>
                  <a:pt x="177915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017543" y="5784425"/>
            <a:ext cx="1038860" cy="753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8905">
              <a:lnSpc>
                <a:spcPct val="1173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Montserrat"/>
                <a:cs typeface="Montserrat"/>
              </a:rPr>
              <a:t>Your</a:t>
            </a:r>
            <a:r>
              <a:rPr sz="900" b="1" spc="1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Montserrat"/>
                <a:cs typeface="Montserrat"/>
              </a:rPr>
              <a:t>Business Partners</a:t>
            </a:r>
            <a:endParaRPr sz="900">
              <a:latin typeface="Montserrat"/>
              <a:cs typeface="Montserrat"/>
            </a:endParaRPr>
          </a:p>
          <a:p>
            <a:pPr marL="12700" marR="5080">
              <a:lnSpc>
                <a:spcPct val="148100"/>
              </a:lnSpc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“Let</a:t>
            </a:r>
            <a:r>
              <a:rPr sz="900" spc="1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them</a:t>
            </a:r>
            <a:r>
              <a:rPr sz="900" spc="1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know”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Use</a:t>
            </a:r>
            <a:r>
              <a:rPr sz="900" spc="9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900" spc="9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stories</a:t>
            </a:r>
            <a:endParaRPr sz="9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4A844BE-D5AA-4DA1-8E03-5C42119C547F}"/>
</file>

<file path=customXml/itemProps2.xml><?xml version="1.0" encoding="utf-8"?>
<ds:datastoreItem xmlns:ds="http://schemas.openxmlformats.org/officeDocument/2006/customXml" ds:itemID="{D4FEBA3C-DED9-4056-AE03-46DE9400ECEA}"/>
</file>

<file path=customXml/itemProps3.xml><?xml version="1.0" encoding="utf-8"?>
<ds:datastoreItem xmlns:ds="http://schemas.openxmlformats.org/officeDocument/2006/customXml" ds:itemID="{95775E0B-1DA9-4EB0-AF9C-A2D26BC5817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111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</vt:lpstr>
      <vt:lpstr>Montserrat Medium</vt:lpstr>
      <vt:lpstr>Montserrat SemiBold</vt:lpstr>
      <vt:lpstr>Office Theme</vt:lpstr>
      <vt:lpstr>Spheres of Influence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Spheres of Influence</dc:title>
  <cp:lastModifiedBy>Leanne Manning</cp:lastModifiedBy>
  <cp:revision>1</cp:revision>
  <dcterms:created xsi:type="dcterms:W3CDTF">2022-10-21T04:55:36Z</dcterms:created>
  <dcterms:modified xsi:type="dcterms:W3CDTF">2022-11-09T03:49:30Z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2022-10-21T00:00:00Z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</Properties>
</file>