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3"/>
  </p:sldMasterIdLst>
  <p:sldIdLst>
    <p:sldId id="256" r:id="rId4"/>
  </p:sldIdLst>
  <p:sldSz cx="10693400" cy="7556500"/>
  <p:notesSz cx="10693400" cy="75565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8D168-416E-49E7-8BDF-4F83CBF793A6}" v="2" dt="2023-07-31T01:01:07.51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308"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5"/>
          </a:xfrm>
          <a:prstGeom prst="rect">
            <a:avLst/>
          </a:prstGeom>
        </p:spPr>
        <p:txBody>
          <a:bodyPr wrap="square" lIns="0" tIns="0" rIns="0" bIns="0">
            <a:spAutoFit/>
          </a:bodyPr>
          <a:lstStyle>
            <a:lvl1pPr>
              <a:defRPr sz="2800" b="0" i="0">
                <a:solidFill>
                  <a:srgbClr val="2E3841"/>
                </a:solidFill>
                <a:latin typeface="Montserrat Medium"/>
                <a:cs typeface="Montserrat Medium"/>
              </a:defRPr>
            </a:lvl1pPr>
          </a:lstStyle>
          <a:p>
            <a:endParaRPr/>
          </a:p>
        </p:txBody>
      </p:sp>
      <p:sp>
        <p:nvSpPr>
          <p:cNvPr id="3" name="Holder 3"/>
          <p:cNvSpPr>
            <a:spLocks noGrp="1"/>
          </p:cNvSpPr>
          <p:nvPr>
            <p:ph type="subTitle" idx="4"/>
          </p:nvPr>
        </p:nvSpPr>
        <p:spPr>
          <a:xfrm>
            <a:off x="1604010" y="4231640"/>
            <a:ext cx="7485380"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2E3841"/>
                </a:solidFill>
                <a:latin typeface="Montserrat Medium"/>
                <a:cs typeface="Montserrat Medium"/>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2E3841"/>
                </a:solidFill>
                <a:latin typeface="Montserrat Medium"/>
                <a:cs typeface="Montserrat Medium"/>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2E3841"/>
                </a:solidFill>
                <a:latin typeface="Montserrat Medium"/>
                <a:cs typeface="Montserrat Medium"/>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926414"/>
            <a:ext cx="859155" cy="0"/>
          </a:xfrm>
          <a:custGeom>
            <a:avLst/>
            <a:gdLst/>
            <a:ahLst/>
            <a:cxnLst/>
            <a:rect l="l" t="t" r="r" b="b"/>
            <a:pathLst>
              <a:path w="859155">
                <a:moveTo>
                  <a:pt x="0" y="0"/>
                </a:moveTo>
                <a:lnTo>
                  <a:pt x="859147" y="0"/>
                </a:lnTo>
              </a:path>
            </a:pathLst>
          </a:custGeom>
          <a:ln w="15866">
            <a:solidFill>
              <a:srgbClr val="B68150"/>
            </a:solidFill>
          </a:ln>
        </p:spPr>
        <p:txBody>
          <a:bodyPr wrap="square" lIns="0" tIns="0" rIns="0" bIns="0" rtlCol="0"/>
          <a:lstStyle/>
          <a:p>
            <a:endParaRPr/>
          </a:p>
        </p:txBody>
      </p:sp>
      <p:pic>
        <p:nvPicPr>
          <p:cNvPr id="17" name="bg object 17"/>
          <p:cNvPicPr/>
          <p:nvPr/>
        </p:nvPicPr>
        <p:blipFill>
          <a:blip r:embed="rId7" cstate="print"/>
          <a:stretch>
            <a:fillRect/>
          </a:stretch>
        </p:blipFill>
        <p:spPr>
          <a:xfrm>
            <a:off x="750711" y="855354"/>
            <a:ext cx="140487" cy="140487"/>
          </a:xfrm>
          <a:prstGeom prst="rect">
            <a:avLst/>
          </a:prstGeom>
        </p:spPr>
      </p:pic>
      <p:sp>
        <p:nvSpPr>
          <p:cNvPr id="18" name="bg object 18"/>
          <p:cNvSpPr/>
          <p:nvPr/>
        </p:nvSpPr>
        <p:spPr>
          <a:xfrm>
            <a:off x="820987" y="1002434"/>
            <a:ext cx="0" cy="6554470"/>
          </a:xfrm>
          <a:custGeom>
            <a:avLst/>
            <a:gdLst/>
            <a:ahLst/>
            <a:cxnLst/>
            <a:rect l="l" t="t" r="r" b="b"/>
            <a:pathLst>
              <a:path h="6554470">
                <a:moveTo>
                  <a:pt x="0" y="6554065"/>
                </a:moveTo>
                <a:lnTo>
                  <a:pt x="0" y="0"/>
                </a:lnTo>
              </a:path>
            </a:pathLst>
          </a:custGeom>
          <a:ln w="15866">
            <a:solidFill>
              <a:srgbClr val="B68150"/>
            </a:solidFill>
          </a:ln>
        </p:spPr>
        <p:txBody>
          <a:bodyPr wrap="square" lIns="0" tIns="0" rIns="0" bIns="0" rtlCol="0"/>
          <a:lstStyle/>
          <a:p>
            <a:endParaRPr/>
          </a:p>
        </p:txBody>
      </p:sp>
      <p:sp>
        <p:nvSpPr>
          <p:cNvPr id="19" name="bg object 19"/>
          <p:cNvSpPr/>
          <p:nvPr/>
        </p:nvSpPr>
        <p:spPr>
          <a:xfrm>
            <a:off x="0" y="710916"/>
            <a:ext cx="9297035" cy="0"/>
          </a:xfrm>
          <a:custGeom>
            <a:avLst/>
            <a:gdLst/>
            <a:ahLst/>
            <a:cxnLst/>
            <a:rect l="l" t="t" r="r" b="b"/>
            <a:pathLst>
              <a:path w="9297035">
                <a:moveTo>
                  <a:pt x="0" y="0"/>
                </a:moveTo>
                <a:lnTo>
                  <a:pt x="9296973" y="0"/>
                </a:lnTo>
              </a:path>
            </a:pathLst>
          </a:custGeom>
          <a:ln w="15866">
            <a:solidFill>
              <a:srgbClr val="B68150"/>
            </a:solidFill>
          </a:ln>
        </p:spPr>
        <p:txBody>
          <a:bodyPr wrap="square" lIns="0" tIns="0" rIns="0" bIns="0" rtlCol="0"/>
          <a:lstStyle/>
          <a:p>
            <a:endParaRPr/>
          </a:p>
        </p:txBody>
      </p:sp>
      <p:sp>
        <p:nvSpPr>
          <p:cNvPr id="20" name="bg object 20"/>
          <p:cNvSpPr/>
          <p:nvPr/>
        </p:nvSpPr>
        <p:spPr>
          <a:xfrm>
            <a:off x="10348290" y="710916"/>
            <a:ext cx="345440" cy="0"/>
          </a:xfrm>
          <a:custGeom>
            <a:avLst/>
            <a:gdLst/>
            <a:ahLst/>
            <a:cxnLst/>
            <a:rect l="l" t="t" r="r" b="b"/>
            <a:pathLst>
              <a:path w="345440">
                <a:moveTo>
                  <a:pt x="0" y="0"/>
                </a:moveTo>
                <a:lnTo>
                  <a:pt x="345110" y="0"/>
                </a:lnTo>
              </a:path>
            </a:pathLst>
          </a:custGeom>
          <a:ln w="15866">
            <a:solidFill>
              <a:srgbClr val="B68150"/>
            </a:solidFill>
          </a:ln>
        </p:spPr>
        <p:txBody>
          <a:bodyPr wrap="square" lIns="0" tIns="0" rIns="0" bIns="0" rtlCol="0"/>
          <a:lstStyle/>
          <a:p>
            <a:endParaRPr/>
          </a:p>
        </p:txBody>
      </p:sp>
      <p:pic>
        <p:nvPicPr>
          <p:cNvPr id="21" name="bg object 21"/>
          <p:cNvPicPr/>
          <p:nvPr/>
        </p:nvPicPr>
        <p:blipFill>
          <a:blip r:embed="rId8" cstate="print"/>
          <a:stretch>
            <a:fillRect/>
          </a:stretch>
        </p:blipFill>
        <p:spPr>
          <a:xfrm>
            <a:off x="9490581" y="627917"/>
            <a:ext cx="133705" cy="166001"/>
          </a:xfrm>
          <a:prstGeom prst="rect">
            <a:avLst/>
          </a:prstGeom>
        </p:spPr>
      </p:pic>
      <p:pic>
        <p:nvPicPr>
          <p:cNvPr id="22" name="bg object 22"/>
          <p:cNvPicPr/>
          <p:nvPr/>
        </p:nvPicPr>
        <p:blipFill>
          <a:blip r:embed="rId9" cstate="print"/>
          <a:stretch>
            <a:fillRect/>
          </a:stretch>
        </p:blipFill>
        <p:spPr>
          <a:xfrm>
            <a:off x="9720559" y="630661"/>
            <a:ext cx="180340" cy="160502"/>
          </a:xfrm>
          <a:prstGeom prst="rect">
            <a:avLst/>
          </a:prstGeom>
        </p:spPr>
      </p:pic>
      <p:pic>
        <p:nvPicPr>
          <p:cNvPr id="23" name="bg object 23"/>
          <p:cNvPicPr/>
          <p:nvPr/>
        </p:nvPicPr>
        <p:blipFill>
          <a:blip r:embed="rId10" cstate="print"/>
          <a:stretch>
            <a:fillRect/>
          </a:stretch>
        </p:blipFill>
        <p:spPr>
          <a:xfrm>
            <a:off x="10009551" y="630665"/>
            <a:ext cx="147497" cy="160502"/>
          </a:xfrm>
          <a:prstGeom prst="rect">
            <a:avLst/>
          </a:prstGeom>
        </p:spPr>
      </p:pic>
      <p:sp>
        <p:nvSpPr>
          <p:cNvPr id="24" name="bg object 24"/>
          <p:cNvSpPr/>
          <p:nvPr/>
        </p:nvSpPr>
        <p:spPr>
          <a:xfrm>
            <a:off x="278276" y="1077354"/>
            <a:ext cx="375920" cy="340995"/>
          </a:xfrm>
          <a:custGeom>
            <a:avLst/>
            <a:gdLst/>
            <a:ahLst/>
            <a:cxnLst/>
            <a:rect l="l" t="t" r="r" b="b"/>
            <a:pathLst>
              <a:path w="375920" h="340994">
                <a:moveTo>
                  <a:pt x="167025" y="0"/>
                </a:moveTo>
                <a:lnTo>
                  <a:pt x="122183" y="0"/>
                </a:lnTo>
                <a:lnTo>
                  <a:pt x="79060" y="13673"/>
                </a:lnTo>
                <a:lnTo>
                  <a:pt x="41093" y="41019"/>
                </a:lnTo>
                <a:lnTo>
                  <a:pt x="13697" y="78918"/>
                </a:lnTo>
                <a:lnTo>
                  <a:pt x="0" y="121961"/>
                </a:lnTo>
                <a:lnTo>
                  <a:pt x="0" y="166717"/>
                </a:lnTo>
                <a:lnTo>
                  <a:pt x="13697" y="209756"/>
                </a:lnTo>
                <a:lnTo>
                  <a:pt x="41093" y="247648"/>
                </a:lnTo>
                <a:lnTo>
                  <a:pt x="117115" y="323518"/>
                </a:lnTo>
                <a:lnTo>
                  <a:pt x="158974" y="340828"/>
                </a:lnTo>
                <a:lnTo>
                  <a:pt x="170612" y="339694"/>
                </a:lnTo>
                <a:lnTo>
                  <a:pt x="208264" y="314500"/>
                </a:lnTo>
                <a:lnTo>
                  <a:pt x="218181" y="281735"/>
                </a:lnTo>
                <a:lnTo>
                  <a:pt x="217044" y="270124"/>
                </a:lnTo>
                <a:lnTo>
                  <a:pt x="183866" y="223023"/>
                </a:lnTo>
                <a:lnTo>
                  <a:pt x="180539" y="260209"/>
                </a:lnTo>
                <a:lnTo>
                  <a:pt x="187232" y="270278"/>
                </a:lnTo>
                <a:lnTo>
                  <a:pt x="174786" y="309015"/>
                </a:lnTo>
                <a:lnTo>
                  <a:pt x="167127" y="312177"/>
                </a:lnTo>
                <a:lnTo>
                  <a:pt x="150833" y="312177"/>
                </a:lnTo>
                <a:lnTo>
                  <a:pt x="143163" y="309015"/>
                </a:lnTo>
                <a:lnTo>
                  <a:pt x="61375" y="227392"/>
                </a:lnTo>
                <a:lnTo>
                  <a:pt x="35564" y="188551"/>
                </a:lnTo>
                <a:lnTo>
                  <a:pt x="26961" y="144329"/>
                </a:lnTo>
                <a:lnTo>
                  <a:pt x="35564" y="100110"/>
                </a:lnTo>
                <a:lnTo>
                  <a:pt x="61375" y="61276"/>
                </a:lnTo>
                <a:lnTo>
                  <a:pt x="100287" y="35516"/>
                </a:lnTo>
                <a:lnTo>
                  <a:pt x="144598" y="26929"/>
                </a:lnTo>
                <a:lnTo>
                  <a:pt x="188908" y="35516"/>
                </a:lnTo>
                <a:lnTo>
                  <a:pt x="227821" y="61276"/>
                </a:lnTo>
                <a:lnTo>
                  <a:pt x="337295" y="170534"/>
                </a:lnTo>
                <a:lnTo>
                  <a:pt x="344431" y="181278"/>
                </a:lnTo>
                <a:lnTo>
                  <a:pt x="346810" y="193508"/>
                </a:lnTo>
                <a:lnTo>
                  <a:pt x="344431" y="205738"/>
                </a:lnTo>
                <a:lnTo>
                  <a:pt x="337295" y="216483"/>
                </a:lnTo>
                <a:lnTo>
                  <a:pt x="331681" y="222083"/>
                </a:lnTo>
                <a:lnTo>
                  <a:pt x="331681" y="231138"/>
                </a:lnTo>
                <a:lnTo>
                  <a:pt x="342895" y="242327"/>
                </a:lnTo>
                <a:lnTo>
                  <a:pt x="351976" y="242327"/>
                </a:lnTo>
                <a:lnTo>
                  <a:pt x="374358" y="205523"/>
                </a:lnTo>
                <a:lnTo>
                  <a:pt x="375534" y="193508"/>
                </a:lnTo>
                <a:lnTo>
                  <a:pt x="374358" y="181487"/>
                </a:lnTo>
                <a:lnTo>
                  <a:pt x="248115" y="41019"/>
                </a:lnTo>
                <a:lnTo>
                  <a:pt x="210148" y="13673"/>
                </a:lnTo>
                <a:lnTo>
                  <a:pt x="167025" y="0"/>
                </a:lnTo>
                <a:close/>
              </a:path>
            </a:pathLst>
          </a:custGeom>
          <a:solidFill>
            <a:srgbClr val="B58150"/>
          </a:solidFill>
        </p:spPr>
        <p:txBody>
          <a:bodyPr wrap="square" lIns="0" tIns="0" rIns="0" bIns="0" rtlCol="0"/>
          <a:lstStyle/>
          <a:p>
            <a:endParaRPr/>
          </a:p>
        </p:txBody>
      </p:sp>
      <p:sp>
        <p:nvSpPr>
          <p:cNvPr id="25" name="bg object 25"/>
          <p:cNvSpPr/>
          <p:nvPr/>
        </p:nvSpPr>
        <p:spPr>
          <a:xfrm>
            <a:off x="199166" y="1159455"/>
            <a:ext cx="382905" cy="342900"/>
          </a:xfrm>
          <a:custGeom>
            <a:avLst/>
            <a:gdLst/>
            <a:ahLst/>
            <a:cxnLst/>
            <a:rect l="l" t="t" r="r" b="b"/>
            <a:pathLst>
              <a:path w="382905" h="342900">
                <a:moveTo>
                  <a:pt x="223850" y="0"/>
                </a:moveTo>
                <a:lnTo>
                  <a:pt x="181978" y="17310"/>
                </a:lnTo>
                <a:lnTo>
                  <a:pt x="164642" y="59093"/>
                </a:lnTo>
                <a:lnTo>
                  <a:pt x="165781" y="70708"/>
                </a:lnTo>
                <a:lnTo>
                  <a:pt x="169124" y="81718"/>
                </a:lnTo>
                <a:lnTo>
                  <a:pt x="174560" y="91861"/>
                </a:lnTo>
                <a:lnTo>
                  <a:pt x="181978" y="100876"/>
                </a:lnTo>
                <a:lnTo>
                  <a:pt x="198958" y="117830"/>
                </a:lnTo>
                <a:lnTo>
                  <a:pt x="208038" y="117817"/>
                </a:lnTo>
                <a:lnTo>
                  <a:pt x="219252" y="106654"/>
                </a:lnTo>
                <a:lnTo>
                  <a:pt x="219252" y="97574"/>
                </a:lnTo>
                <a:lnTo>
                  <a:pt x="196507" y="74866"/>
                </a:lnTo>
                <a:lnTo>
                  <a:pt x="193332" y="67221"/>
                </a:lnTo>
                <a:lnTo>
                  <a:pt x="193332" y="50965"/>
                </a:lnTo>
                <a:lnTo>
                  <a:pt x="196507" y="43319"/>
                </a:lnTo>
                <a:lnTo>
                  <a:pt x="208026" y="31813"/>
                </a:lnTo>
                <a:lnTo>
                  <a:pt x="215684" y="28651"/>
                </a:lnTo>
                <a:lnTo>
                  <a:pt x="231978" y="28651"/>
                </a:lnTo>
                <a:lnTo>
                  <a:pt x="239649" y="31813"/>
                </a:lnTo>
                <a:lnTo>
                  <a:pt x="321424" y="113436"/>
                </a:lnTo>
                <a:lnTo>
                  <a:pt x="347234" y="152277"/>
                </a:lnTo>
                <a:lnTo>
                  <a:pt x="355838" y="196499"/>
                </a:lnTo>
                <a:lnTo>
                  <a:pt x="347234" y="240718"/>
                </a:lnTo>
                <a:lnTo>
                  <a:pt x="321424" y="279552"/>
                </a:lnTo>
                <a:lnTo>
                  <a:pt x="282513" y="305312"/>
                </a:lnTo>
                <a:lnTo>
                  <a:pt x="238207" y="313899"/>
                </a:lnTo>
                <a:lnTo>
                  <a:pt x="193901" y="305312"/>
                </a:lnTo>
                <a:lnTo>
                  <a:pt x="154990" y="279552"/>
                </a:lnTo>
                <a:lnTo>
                  <a:pt x="38239" y="163017"/>
                </a:lnTo>
                <a:lnTo>
                  <a:pt x="31095" y="152278"/>
                </a:lnTo>
                <a:lnTo>
                  <a:pt x="28714" y="140047"/>
                </a:lnTo>
                <a:lnTo>
                  <a:pt x="31095" y="127814"/>
                </a:lnTo>
                <a:lnTo>
                  <a:pt x="38239" y="117068"/>
                </a:lnTo>
                <a:lnTo>
                  <a:pt x="43840" y="111480"/>
                </a:lnTo>
                <a:lnTo>
                  <a:pt x="43840" y="102412"/>
                </a:lnTo>
                <a:lnTo>
                  <a:pt x="4633" y="116644"/>
                </a:lnTo>
                <a:lnTo>
                  <a:pt x="0" y="140055"/>
                </a:lnTo>
                <a:lnTo>
                  <a:pt x="1176" y="152071"/>
                </a:lnTo>
                <a:lnTo>
                  <a:pt x="134708" y="299808"/>
                </a:lnTo>
                <a:lnTo>
                  <a:pt x="183103" y="331852"/>
                </a:lnTo>
                <a:lnTo>
                  <a:pt x="238213" y="342531"/>
                </a:lnTo>
                <a:lnTo>
                  <a:pt x="266191" y="339862"/>
                </a:lnTo>
                <a:lnTo>
                  <a:pt x="318790" y="318501"/>
                </a:lnTo>
                <a:lnTo>
                  <a:pt x="369127" y="261916"/>
                </a:lnTo>
                <a:lnTo>
                  <a:pt x="382824" y="218877"/>
                </a:lnTo>
                <a:lnTo>
                  <a:pt x="382824" y="174123"/>
                </a:lnTo>
                <a:lnTo>
                  <a:pt x="369127" y="131085"/>
                </a:lnTo>
                <a:lnTo>
                  <a:pt x="341731" y="93192"/>
                </a:lnTo>
                <a:lnTo>
                  <a:pt x="265709" y="17310"/>
                </a:lnTo>
                <a:lnTo>
                  <a:pt x="235487" y="1134"/>
                </a:lnTo>
                <a:lnTo>
                  <a:pt x="223850" y="0"/>
                </a:lnTo>
                <a:close/>
              </a:path>
            </a:pathLst>
          </a:custGeom>
          <a:solidFill>
            <a:srgbClr val="2E3842"/>
          </a:solidFill>
        </p:spPr>
        <p:txBody>
          <a:bodyPr wrap="square" lIns="0" tIns="0" rIns="0" bIns="0" rtlCol="0"/>
          <a:lstStyle/>
          <a:p>
            <a:endParaRPr/>
          </a:p>
        </p:txBody>
      </p:sp>
      <p:sp>
        <p:nvSpPr>
          <p:cNvPr id="26" name="bg object 26"/>
          <p:cNvSpPr/>
          <p:nvPr/>
        </p:nvSpPr>
        <p:spPr>
          <a:xfrm>
            <a:off x="7615583" y="2305255"/>
            <a:ext cx="2078989" cy="4791710"/>
          </a:xfrm>
          <a:custGeom>
            <a:avLst/>
            <a:gdLst/>
            <a:ahLst/>
            <a:cxnLst/>
            <a:rect l="l" t="t" r="r" b="b"/>
            <a:pathLst>
              <a:path w="2078990" h="4791709">
                <a:moveTo>
                  <a:pt x="1982876" y="0"/>
                </a:moveTo>
                <a:lnTo>
                  <a:pt x="95783" y="0"/>
                </a:lnTo>
                <a:lnTo>
                  <a:pt x="58501" y="7527"/>
                </a:lnTo>
                <a:lnTo>
                  <a:pt x="28055" y="28055"/>
                </a:lnTo>
                <a:lnTo>
                  <a:pt x="7527" y="58501"/>
                </a:lnTo>
                <a:lnTo>
                  <a:pt x="0" y="95783"/>
                </a:lnTo>
                <a:lnTo>
                  <a:pt x="0" y="4695875"/>
                </a:lnTo>
                <a:lnTo>
                  <a:pt x="7527" y="4733157"/>
                </a:lnTo>
                <a:lnTo>
                  <a:pt x="28055" y="4763603"/>
                </a:lnTo>
                <a:lnTo>
                  <a:pt x="58501" y="4784131"/>
                </a:lnTo>
                <a:lnTo>
                  <a:pt x="95783" y="4791659"/>
                </a:lnTo>
                <a:lnTo>
                  <a:pt x="1982876" y="4791659"/>
                </a:lnTo>
                <a:lnTo>
                  <a:pt x="2020157" y="4784131"/>
                </a:lnTo>
                <a:lnTo>
                  <a:pt x="2050603" y="4763603"/>
                </a:lnTo>
                <a:lnTo>
                  <a:pt x="2071132" y="4733157"/>
                </a:lnTo>
                <a:lnTo>
                  <a:pt x="2078659" y="4695875"/>
                </a:lnTo>
                <a:lnTo>
                  <a:pt x="2078659" y="95783"/>
                </a:lnTo>
                <a:lnTo>
                  <a:pt x="2071132" y="58501"/>
                </a:lnTo>
                <a:lnTo>
                  <a:pt x="2050603" y="28055"/>
                </a:lnTo>
                <a:lnTo>
                  <a:pt x="2020157" y="7527"/>
                </a:lnTo>
                <a:lnTo>
                  <a:pt x="1982876" y="0"/>
                </a:lnTo>
                <a:close/>
              </a:path>
            </a:pathLst>
          </a:custGeom>
          <a:solidFill>
            <a:srgbClr val="2E3841"/>
          </a:solidFill>
        </p:spPr>
        <p:txBody>
          <a:bodyPr wrap="square" lIns="0" tIns="0" rIns="0" bIns="0" rtlCol="0"/>
          <a:lstStyle/>
          <a:p>
            <a:endParaRPr/>
          </a:p>
        </p:txBody>
      </p:sp>
      <p:sp>
        <p:nvSpPr>
          <p:cNvPr id="2" name="Holder 2"/>
          <p:cNvSpPr>
            <a:spLocks noGrp="1"/>
          </p:cNvSpPr>
          <p:nvPr>
            <p:ph type="title"/>
          </p:nvPr>
        </p:nvSpPr>
        <p:spPr>
          <a:xfrm>
            <a:off x="1138595" y="1054100"/>
            <a:ext cx="8416208" cy="860425"/>
          </a:xfrm>
          <a:prstGeom prst="rect">
            <a:avLst/>
          </a:prstGeom>
        </p:spPr>
        <p:txBody>
          <a:bodyPr wrap="square" lIns="0" tIns="0" rIns="0" bIns="0">
            <a:spAutoFit/>
          </a:bodyPr>
          <a:lstStyle>
            <a:lvl1pPr>
              <a:defRPr sz="2800" b="0" i="0">
                <a:solidFill>
                  <a:srgbClr val="2E3841"/>
                </a:solidFill>
                <a:latin typeface="Montserrat Medium"/>
                <a:cs typeface="Montserrat Medium"/>
              </a:defRPr>
            </a:lvl1pPr>
          </a:lstStyle>
          <a:p>
            <a:endParaRPr/>
          </a:p>
        </p:txBody>
      </p:sp>
      <p:sp>
        <p:nvSpPr>
          <p:cNvPr id="3" name="Holder 3"/>
          <p:cNvSpPr>
            <a:spLocks noGrp="1"/>
          </p:cNvSpPr>
          <p:nvPr>
            <p:ph type="body" idx="1"/>
          </p:nvPr>
        </p:nvSpPr>
        <p:spPr>
          <a:xfrm>
            <a:off x="534670" y="1737995"/>
            <a:ext cx="9624060"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27545"/>
            <a:ext cx="3421888"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7/31/2023</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756936" y="2382520"/>
            <a:ext cx="1594485" cy="444500"/>
          </a:xfrm>
          <a:prstGeom prst="rect">
            <a:avLst/>
          </a:prstGeom>
        </p:spPr>
        <p:txBody>
          <a:bodyPr vert="horz" wrap="square" lIns="0" tIns="81280" rIns="0" bIns="0" rtlCol="0">
            <a:spAutoFit/>
          </a:bodyPr>
          <a:lstStyle/>
          <a:p>
            <a:pPr marL="12700">
              <a:lnSpc>
                <a:spcPct val="100000"/>
              </a:lnSpc>
              <a:spcBef>
                <a:spcPts val="640"/>
              </a:spcBef>
            </a:pPr>
            <a:r>
              <a:rPr sz="1200" b="1" dirty="0">
                <a:solidFill>
                  <a:srgbClr val="FFFFFF"/>
                </a:solidFill>
                <a:latin typeface="Montserrat"/>
                <a:cs typeface="Montserrat"/>
              </a:rPr>
              <a:t>FOURTH</a:t>
            </a:r>
            <a:r>
              <a:rPr sz="1200" b="1" spc="340" dirty="0">
                <a:solidFill>
                  <a:srgbClr val="FFFFFF"/>
                </a:solidFill>
                <a:latin typeface="Montserrat"/>
                <a:cs typeface="Montserrat"/>
              </a:rPr>
              <a:t> </a:t>
            </a:r>
            <a:r>
              <a:rPr sz="1200" spc="-10" dirty="0">
                <a:solidFill>
                  <a:srgbClr val="FFFFFF"/>
                </a:solidFill>
                <a:latin typeface="Montserrat"/>
                <a:cs typeface="Montserrat"/>
              </a:rPr>
              <a:t>QUARTER</a:t>
            </a:r>
            <a:endParaRPr sz="1200">
              <a:latin typeface="Montserrat"/>
              <a:cs typeface="Montserrat"/>
            </a:endParaRPr>
          </a:p>
          <a:p>
            <a:pPr marL="12700">
              <a:lnSpc>
                <a:spcPct val="100000"/>
              </a:lnSpc>
              <a:spcBef>
                <a:spcPts val="360"/>
              </a:spcBef>
            </a:pPr>
            <a:r>
              <a:rPr sz="800" b="1" dirty="0">
                <a:solidFill>
                  <a:srgbClr val="B68150"/>
                </a:solidFill>
                <a:latin typeface="Montserrat"/>
                <a:cs typeface="Montserrat"/>
              </a:rPr>
              <a:t>October</a:t>
            </a:r>
            <a:r>
              <a:rPr sz="800" b="1" spc="265" dirty="0">
                <a:solidFill>
                  <a:srgbClr val="B68150"/>
                </a:solidFill>
                <a:latin typeface="Montserrat"/>
                <a:cs typeface="Montserrat"/>
              </a:rPr>
              <a:t> </a:t>
            </a:r>
            <a:r>
              <a:rPr sz="800" b="1" dirty="0">
                <a:solidFill>
                  <a:srgbClr val="B68150"/>
                </a:solidFill>
                <a:latin typeface="Montserrat"/>
                <a:cs typeface="Montserrat"/>
              </a:rPr>
              <a:t>to</a:t>
            </a:r>
            <a:r>
              <a:rPr sz="800" b="1" spc="265" dirty="0">
                <a:solidFill>
                  <a:srgbClr val="B68150"/>
                </a:solidFill>
                <a:latin typeface="Montserrat"/>
                <a:cs typeface="Montserrat"/>
              </a:rPr>
              <a:t> </a:t>
            </a:r>
            <a:r>
              <a:rPr sz="800" b="1" spc="-10" dirty="0">
                <a:solidFill>
                  <a:srgbClr val="B68150"/>
                </a:solidFill>
                <a:latin typeface="Montserrat"/>
                <a:cs typeface="Montserrat"/>
              </a:rPr>
              <a:t>December</a:t>
            </a:r>
            <a:endParaRPr sz="800">
              <a:latin typeface="Montserrat"/>
              <a:cs typeface="Montserrat"/>
            </a:endParaRPr>
          </a:p>
        </p:txBody>
      </p:sp>
      <p:sp>
        <p:nvSpPr>
          <p:cNvPr id="3" name="object 3"/>
          <p:cNvSpPr/>
          <p:nvPr/>
        </p:nvSpPr>
        <p:spPr>
          <a:xfrm>
            <a:off x="1184967" y="2305253"/>
            <a:ext cx="2078989" cy="4334510"/>
          </a:xfrm>
          <a:custGeom>
            <a:avLst/>
            <a:gdLst/>
            <a:ahLst/>
            <a:cxnLst/>
            <a:rect l="l" t="t" r="r" b="b"/>
            <a:pathLst>
              <a:path w="2078989" h="4334509">
                <a:moveTo>
                  <a:pt x="1982876" y="0"/>
                </a:moveTo>
                <a:lnTo>
                  <a:pt x="95783" y="0"/>
                </a:lnTo>
                <a:lnTo>
                  <a:pt x="58501" y="7527"/>
                </a:lnTo>
                <a:lnTo>
                  <a:pt x="28055" y="28055"/>
                </a:lnTo>
                <a:lnTo>
                  <a:pt x="7527" y="58501"/>
                </a:lnTo>
                <a:lnTo>
                  <a:pt x="0" y="95783"/>
                </a:lnTo>
                <a:lnTo>
                  <a:pt x="0" y="4238307"/>
                </a:lnTo>
                <a:lnTo>
                  <a:pt x="7527" y="4275588"/>
                </a:lnTo>
                <a:lnTo>
                  <a:pt x="28055" y="4306035"/>
                </a:lnTo>
                <a:lnTo>
                  <a:pt x="58501" y="4326563"/>
                </a:lnTo>
                <a:lnTo>
                  <a:pt x="95783" y="4334090"/>
                </a:lnTo>
                <a:lnTo>
                  <a:pt x="1982876" y="4334090"/>
                </a:lnTo>
                <a:lnTo>
                  <a:pt x="2020157" y="4326563"/>
                </a:lnTo>
                <a:lnTo>
                  <a:pt x="2050603" y="4306035"/>
                </a:lnTo>
                <a:lnTo>
                  <a:pt x="2071132" y="4275588"/>
                </a:lnTo>
                <a:lnTo>
                  <a:pt x="2078659" y="4238307"/>
                </a:lnTo>
                <a:lnTo>
                  <a:pt x="2078659" y="95783"/>
                </a:lnTo>
                <a:lnTo>
                  <a:pt x="2071132" y="58501"/>
                </a:lnTo>
                <a:lnTo>
                  <a:pt x="2050603" y="28055"/>
                </a:lnTo>
                <a:lnTo>
                  <a:pt x="2020157" y="7527"/>
                </a:lnTo>
                <a:lnTo>
                  <a:pt x="1982876" y="0"/>
                </a:lnTo>
                <a:close/>
              </a:path>
            </a:pathLst>
          </a:custGeom>
          <a:solidFill>
            <a:srgbClr val="EAE7E4"/>
          </a:solidFill>
        </p:spPr>
        <p:txBody>
          <a:bodyPr wrap="square" lIns="0" tIns="0" rIns="0" bIns="0" rtlCol="0"/>
          <a:lstStyle/>
          <a:p>
            <a:endParaRPr/>
          </a:p>
        </p:txBody>
      </p:sp>
      <p:sp>
        <p:nvSpPr>
          <p:cNvPr id="91" name="object 3"/>
          <p:cNvSpPr/>
          <p:nvPr/>
        </p:nvSpPr>
        <p:spPr>
          <a:xfrm>
            <a:off x="1184967" y="2305253"/>
            <a:ext cx="2078989" cy="4334510"/>
          </a:xfrm>
          <a:custGeom>
            <a:avLst/>
            <a:gdLst/>
            <a:ahLst/>
            <a:cxnLst/>
            <a:rect l="l" t="t" r="r" b="b"/>
            <a:pathLst>
              <a:path w="2078989" h="4334509">
                <a:moveTo>
                  <a:pt x="1982876" y="0"/>
                </a:moveTo>
                <a:lnTo>
                  <a:pt x="95783" y="0"/>
                </a:lnTo>
                <a:lnTo>
                  <a:pt x="58501" y="7527"/>
                </a:lnTo>
                <a:lnTo>
                  <a:pt x="28055" y="28055"/>
                </a:lnTo>
                <a:lnTo>
                  <a:pt x="7527" y="58501"/>
                </a:lnTo>
                <a:lnTo>
                  <a:pt x="0" y="95783"/>
                </a:lnTo>
                <a:lnTo>
                  <a:pt x="0" y="4238307"/>
                </a:lnTo>
                <a:lnTo>
                  <a:pt x="7527" y="4275588"/>
                </a:lnTo>
                <a:lnTo>
                  <a:pt x="28055" y="4306035"/>
                </a:lnTo>
                <a:lnTo>
                  <a:pt x="58501" y="4326563"/>
                </a:lnTo>
                <a:lnTo>
                  <a:pt x="95783" y="4334090"/>
                </a:lnTo>
                <a:lnTo>
                  <a:pt x="1982876" y="4334090"/>
                </a:lnTo>
                <a:lnTo>
                  <a:pt x="2020157" y="4326563"/>
                </a:lnTo>
                <a:lnTo>
                  <a:pt x="2050603" y="4306035"/>
                </a:lnTo>
                <a:lnTo>
                  <a:pt x="2071132" y="4275588"/>
                </a:lnTo>
                <a:lnTo>
                  <a:pt x="2078659" y="4238307"/>
                </a:lnTo>
                <a:lnTo>
                  <a:pt x="2078659" y="95783"/>
                </a:lnTo>
                <a:lnTo>
                  <a:pt x="2071132" y="58501"/>
                </a:lnTo>
                <a:lnTo>
                  <a:pt x="2050603" y="28055"/>
                </a:lnTo>
                <a:lnTo>
                  <a:pt x="2020157" y="7527"/>
                </a:lnTo>
                <a:lnTo>
                  <a:pt x="1982876" y="0"/>
                </a:lnTo>
                <a:close/>
              </a:path>
            </a:pathLst>
          </a:custGeom>
          <a:solidFill>
            <a:srgbClr val="EAE7E4"/>
          </a:solidFill>
        </p:spPr>
        <p:txBody>
          <a:bodyPr wrap="square" lIns="0" tIns="0" rIns="0" bIns="0" rtlCol="0"/>
          <a:lstStyle/>
          <a:p>
            <a:endParaRPr/>
          </a:p>
        </p:txBody>
      </p:sp>
      <p:sp>
        <p:nvSpPr>
          <p:cNvPr id="4" name="object 4"/>
          <p:cNvSpPr txBox="1"/>
          <p:nvPr/>
        </p:nvSpPr>
        <p:spPr>
          <a:xfrm>
            <a:off x="1326319" y="2382520"/>
            <a:ext cx="1361440" cy="444500"/>
          </a:xfrm>
          <a:prstGeom prst="rect">
            <a:avLst/>
          </a:prstGeom>
        </p:spPr>
        <p:txBody>
          <a:bodyPr vert="horz" wrap="square" lIns="0" tIns="81280" rIns="0" bIns="0" rtlCol="0">
            <a:spAutoFit/>
          </a:bodyPr>
          <a:lstStyle/>
          <a:p>
            <a:pPr marL="12700">
              <a:lnSpc>
                <a:spcPct val="100000"/>
              </a:lnSpc>
              <a:spcBef>
                <a:spcPts val="640"/>
              </a:spcBef>
            </a:pPr>
            <a:r>
              <a:rPr sz="1200" b="1" dirty="0">
                <a:solidFill>
                  <a:srgbClr val="2E3841"/>
                </a:solidFill>
                <a:latin typeface="Montserrat"/>
                <a:cs typeface="Montserrat"/>
              </a:rPr>
              <a:t>FIRST</a:t>
            </a:r>
            <a:r>
              <a:rPr sz="1200" b="1" spc="275" dirty="0">
                <a:solidFill>
                  <a:srgbClr val="2E3841"/>
                </a:solidFill>
                <a:latin typeface="Montserrat"/>
                <a:cs typeface="Montserrat"/>
              </a:rPr>
              <a:t> </a:t>
            </a:r>
            <a:r>
              <a:rPr sz="1200" spc="-10" dirty="0">
                <a:solidFill>
                  <a:srgbClr val="2E3841"/>
                </a:solidFill>
                <a:latin typeface="Montserrat"/>
                <a:cs typeface="Montserrat"/>
              </a:rPr>
              <a:t>QUARTER</a:t>
            </a:r>
            <a:endParaRPr sz="1200">
              <a:latin typeface="Montserrat"/>
              <a:cs typeface="Montserrat"/>
            </a:endParaRPr>
          </a:p>
          <a:p>
            <a:pPr marL="12700">
              <a:lnSpc>
                <a:spcPct val="100000"/>
              </a:lnSpc>
              <a:spcBef>
                <a:spcPts val="360"/>
              </a:spcBef>
            </a:pPr>
            <a:r>
              <a:rPr sz="800" b="1" dirty="0">
                <a:solidFill>
                  <a:srgbClr val="B68150"/>
                </a:solidFill>
                <a:latin typeface="Montserrat"/>
                <a:cs typeface="Montserrat"/>
              </a:rPr>
              <a:t>January</a:t>
            </a:r>
            <a:r>
              <a:rPr sz="800" b="1" spc="260" dirty="0">
                <a:solidFill>
                  <a:srgbClr val="B68150"/>
                </a:solidFill>
                <a:latin typeface="Montserrat"/>
                <a:cs typeface="Montserrat"/>
              </a:rPr>
              <a:t> </a:t>
            </a:r>
            <a:r>
              <a:rPr sz="800" b="1" dirty="0">
                <a:solidFill>
                  <a:srgbClr val="B68150"/>
                </a:solidFill>
                <a:latin typeface="Montserrat"/>
                <a:cs typeface="Montserrat"/>
              </a:rPr>
              <a:t>to</a:t>
            </a:r>
            <a:r>
              <a:rPr sz="800" b="1" spc="260" dirty="0">
                <a:solidFill>
                  <a:srgbClr val="B68150"/>
                </a:solidFill>
                <a:latin typeface="Montserrat"/>
                <a:cs typeface="Montserrat"/>
              </a:rPr>
              <a:t> </a:t>
            </a:r>
            <a:r>
              <a:rPr sz="800" b="1" spc="-10" dirty="0">
                <a:solidFill>
                  <a:srgbClr val="B68150"/>
                </a:solidFill>
                <a:latin typeface="Montserrat"/>
                <a:cs typeface="Montserrat"/>
              </a:rPr>
              <a:t>March</a:t>
            </a:r>
            <a:endParaRPr sz="800">
              <a:latin typeface="Montserrat"/>
              <a:cs typeface="Montserrat"/>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42545">
              <a:lnSpc>
                <a:spcPct val="100000"/>
              </a:lnSpc>
              <a:spcBef>
                <a:spcPts val="100"/>
              </a:spcBef>
            </a:pPr>
            <a:r>
              <a:rPr dirty="0"/>
              <a:t>12 Month </a:t>
            </a:r>
            <a:r>
              <a:rPr spc="-20" dirty="0"/>
              <a:t>Plan</a:t>
            </a:r>
          </a:p>
          <a:p>
            <a:pPr marL="42545" marR="5080">
              <a:lnSpc>
                <a:spcPct val="122500"/>
              </a:lnSpc>
              <a:spcBef>
                <a:spcPts val="565"/>
              </a:spcBef>
            </a:pPr>
            <a:r>
              <a:rPr sz="900" b="0" i="1" dirty="0">
                <a:solidFill>
                  <a:srgbClr val="000000"/>
                </a:solidFill>
                <a:latin typeface="Montserrat"/>
                <a:cs typeface="Montserrat"/>
              </a:rPr>
              <a:t>This</a:t>
            </a:r>
            <a:r>
              <a:rPr sz="900" b="0" i="1" spc="-30" dirty="0">
                <a:solidFill>
                  <a:srgbClr val="000000"/>
                </a:solidFill>
                <a:latin typeface="Montserrat"/>
                <a:cs typeface="Montserrat"/>
              </a:rPr>
              <a:t> </a:t>
            </a:r>
            <a:r>
              <a:rPr sz="900" b="0" i="1" dirty="0">
                <a:solidFill>
                  <a:srgbClr val="000000"/>
                </a:solidFill>
                <a:latin typeface="Montserrat"/>
                <a:cs typeface="Montserrat"/>
              </a:rPr>
              <a:t>document</a:t>
            </a:r>
            <a:r>
              <a:rPr sz="900" b="0" i="1" spc="-25" dirty="0">
                <a:solidFill>
                  <a:srgbClr val="000000"/>
                </a:solidFill>
                <a:latin typeface="Montserrat"/>
                <a:cs typeface="Montserrat"/>
              </a:rPr>
              <a:t> </a:t>
            </a:r>
            <a:r>
              <a:rPr sz="900" b="0" i="1" dirty="0">
                <a:solidFill>
                  <a:srgbClr val="000000"/>
                </a:solidFill>
                <a:latin typeface="Montserrat"/>
                <a:cs typeface="Montserrat"/>
              </a:rPr>
              <a:t>sets</a:t>
            </a:r>
            <a:r>
              <a:rPr sz="900" b="0" i="1" spc="-20" dirty="0">
                <a:solidFill>
                  <a:srgbClr val="000000"/>
                </a:solidFill>
                <a:latin typeface="Montserrat"/>
                <a:cs typeface="Montserrat"/>
              </a:rPr>
              <a:t> </a:t>
            </a:r>
            <a:r>
              <a:rPr sz="900" b="0" i="1" dirty="0">
                <a:solidFill>
                  <a:srgbClr val="000000"/>
                </a:solidFill>
                <a:latin typeface="Montserrat"/>
                <a:cs typeface="Montserrat"/>
              </a:rPr>
              <a:t>out</a:t>
            </a:r>
            <a:r>
              <a:rPr sz="900" b="0" i="1" spc="-20" dirty="0">
                <a:solidFill>
                  <a:srgbClr val="000000"/>
                </a:solidFill>
                <a:latin typeface="Montserrat"/>
                <a:cs typeface="Montserrat"/>
              </a:rPr>
              <a:t> </a:t>
            </a:r>
            <a:r>
              <a:rPr sz="900" b="0" i="1" dirty="0">
                <a:solidFill>
                  <a:srgbClr val="000000"/>
                </a:solidFill>
                <a:latin typeface="Montserrat"/>
                <a:cs typeface="Montserrat"/>
              </a:rPr>
              <a:t>your</a:t>
            </a:r>
            <a:r>
              <a:rPr sz="900" b="0" i="1" spc="-15" dirty="0">
                <a:solidFill>
                  <a:srgbClr val="000000"/>
                </a:solidFill>
                <a:latin typeface="Montserrat"/>
                <a:cs typeface="Montserrat"/>
              </a:rPr>
              <a:t> </a:t>
            </a:r>
            <a:r>
              <a:rPr sz="900" b="0" i="1" dirty="0">
                <a:solidFill>
                  <a:srgbClr val="000000"/>
                </a:solidFill>
                <a:latin typeface="Montserrat"/>
                <a:cs typeface="Montserrat"/>
              </a:rPr>
              <a:t>12</a:t>
            </a:r>
            <a:r>
              <a:rPr sz="900" b="0" i="1" spc="-15" dirty="0">
                <a:solidFill>
                  <a:srgbClr val="000000"/>
                </a:solidFill>
                <a:latin typeface="Montserrat"/>
                <a:cs typeface="Montserrat"/>
              </a:rPr>
              <a:t> </a:t>
            </a:r>
            <a:r>
              <a:rPr sz="900" b="0" i="1" dirty="0">
                <a:solidFill>
                  <a:srgbClr val="000000"/>
                </a:solidFill>
                <a:latin typeface="Montserrat"/>
                <a:cs typeface="Montserrat"/>
              </a:rPr>
              <a:t>Month</a:t>
            </a:r>
            <a:r>
              <a:rPr sz="900" b="0" i="1" spc="-10" dirty="0">
                <a:solidFill>
                  <a:srgbClr val="000000"/>
                </a:solidFill>
                <a:latin typeface="Montserrat"/>
                <a:cs typeface="Montserrat"/>
              </a:rPr>
              <a:t> </a:t>
            </a:r>
            <a:r>
              <a:rPr sz="900" b="0" i="1" dirty="0">
                <a:solidFill>
                  <a:srgbClr val="000000"/>
                </a:solidFill>
                <a:latin typeface="Montserrat"/>
                <a:cs typeface="Montserrat"/>
              </a:rPr>
              <a:t>Financial</a:t>
            </a:r>
            <a:r>
              <a:rPr sz="900" b="0" i="1" spc="-20" dirty="0">
                <a:solidFill>
                  <a:srgbClr val="000000"/>
                </a:solidFill>
                <a:latin typeface="Montserrat"/>
                <a:cs typeface="Montserrat"/>
              </a:rPr>
              <a:t> </a:t>
            </a:r>
            <a:r>
              <a:rPr sz="900" b="0" i="1" dirty="0">
                <a:solidFill>
                  <a:srgbClr val="000000"/>
                </a:solidFill>
                <a:latin typeface="Montserrat"/>
                <a:cs typeface="Montserrat"/>
              </a:rPr>
              <a:t>Game</a:t>
            </a:r>
            <a:r>
              <a:rPr sz="900" b="0" i="1" spc="-20" dirty="0">
                <a:solidFill>
                  <a:srgbClr val="000000"/>
                </a:solidFill>
                <a:latin typeface="Montserrat"/>
                <a:cs typeface="Montserrat"/>
              </a:rPr>
              <a:t> </a:t>
            </a:r>
            <a:r>
              <a:rPr sz="900" b="0" i="1" dirty="0">
                <a:solidFill>
                  <a:srgbClr val="000000"/>
                </a:solidFill>
                <a:latin typeface="Montserrat"/>
                <a:cs typeface="Montserrat"/>
              </a:rPr>
              <a:t>Plan.</a:t>
            </a:r>
            <a:r>
              <a:rPr sz="900" b="0" i="1" spc="-20" dirty="0">
                <a:solidFill>
                  <a:srgbClr val="000000"/>
                </a:solidFill>
                <a:latin typeface="Montserrat"/>
                <a:cs typeface="Montserrat"/>
              </a:rPr>
              <a:t> </a:t>
            </a:r>
            <a:r>
              <a:rPr sz="900" b="0" i="1" dirty="0">
                <a:solidFill>
                  <a:srgbClr val="000000"/>
                </a:solidFill>
                <a:latin typeface="Montserrat"/>
                <a:cs typeface="Montserrat"/>
              </a:rPr>
              <a:t>It</a:t>
            </a:r>
            <a:r>
              <a:rPr sz="900" b="0" i="1" spc="-20" dirty="0">
                <a:solidFill>
                  <a:srgbClr val="000000"/>
                </a:solidFill>
                <a:latin typeface="Montserrat"/>
                <a:cs typeface="Montserrat"/>
              </a:rPr>
              <a:t> </a:t>
            </a:r>
            <a:r>
              <a:rPr sz="900" b="0" i="1" dirty="0">
                <a:solidFill>
                  <a:srgbClr val="000000"/>
                </a:solidFill>
                <a:latin typeface="Montserrat"/>
                <a:cs typeface="Montserrat"/>
              </a:rPr>
              <a:t>is</a:t>
            </a:r>
            <a:r>
              <a:rPr sz="900" b="0" i="1" spc="-20" dirty="0">
                <a:solidFill>
                  <a:srgbClr val="000000"/>
                </a:solidFill>
                <a:latin typeface="Montserrat"/>
                <a:cs typeface="Montserrat"/>
              </a:rPr>
              <a:t> </a:t>
            </a:r>
            <a:r>
              <a:rPr sz="900" b="0" i="1" dirty="0">
                <a:solidFill>
                  <a:srgbClr val="000000"/>
                </a:solidFill>
                <a:latin typeface="Montserrat"/>
                <a:cs typeface="Montserrat"/>
              </a:rPr>
              <a:t>intended</a:t>
            </a:r>
            <a:r>
              <a:rPr sz="900" b="0" i="1" spc="-15" dirty="0">
                <a:solidFill>
                  <a:srgbClr val="000000"/>
                </a:solidFill>
                <a:latin typeface="Montserrat"/>
                <a:cs typeface="Montserrat"/>
              </a:rPr>
              <a:t> </a:t>
            </a:r>
            <a:r>
              <a:rPr sz="900" b="0" i="1" dirty="0">
                <a:solidFill>
                  <a:srgbClr val="000000"/>
                </a:solidFill>
                <a:latin typeface="Montserrat"/>
                <a:cs typeface="Montserrat"/>
              </a:rPr>
              <a:t>to</a:t>
            </a:r>
            <a:r>
              <a:rPr sz="900" b="0" i="1" spc="-15" dirty="0">
                <a:solidFill>
                  <a:srgbClr val="000000"/>
                </a:solidFill>
                <a:latin typeface="Montserrat"/>
                <a:cs typeface="Montserrat"/>
              </a:rPr>
              <a:t> </a:t>
            </a:r>
            <a:r>
              <a:rPr sz="900" b="0" i="1" dirty="0">
                <a:solidFill>
                  <a:srgbClr val="000000"/>
                </a:solidFill>
                <a:latin typeface="Montserrat"/>
                <a:cs typeface="Montserrat"/>
              </a:rPr>
              <a:t>provide</a:t>
            </a:r>
            <a:r>
              <a:rPr sz="900" b="0" i="1" spc="-20" dirty="0">
                <a:solidFill>
                  <a:srgbClr val="000000"/>
                </a:solidFill>
                <a:latin typeface="Montserrat"/>
                <a:cs typeface="Montserrat"/>
              </a:rPr>
              <a:t> </a:t>
            </a:r>
            <a:r>
              <a:rPr sz="900" b="0" i="1" dirty="0">
                <a:solidFill>
                  <a:srgbClr val="000000"/>
                </a:solidFill>
                <a:latin typeface="Montserrat"/>
                <a:cs typeface="Montserrat"/>
              </a:rPr>
              <a:t>an</a:t>
            </a:r>
            <a:r>
              <a:rPr sz="900" b="0" i="1" spc="-10" dirty="0">
                <a:solidFill>
                  <a:srgbClr val="000000"/>
                </a:solidFill>
                <a:latin typeface="Montserrat"/>
                <a:cs typeface="Montserrat"/>
              </a:rPr>
              <a:t> </a:t>
            </a:r>
            <a:r>
              <a:rPr sz="900" b="0" i="1" dirty="0">
                <a:solidFill>
                  <a:srgbClr val="000000"/>
                </a:solidFill>
                <a:latin typeface="Montserrat"/>
                <a:cs typeface="Montserrat"/>
              </a:rPr>
              <a:t>overview</a:t>
            </a:r>
            <a:r>
              <a:rPr sz="900" b="0" i="1" spc="-20" dirty="0">
                <a:solidFill>
                  <a:srgbClr val="000000"/>
                </a:solidFill>
                <a:latin typeface="Montserrat"/>
                <a:cs typeface="Montserrat"/>
              </a:rPr>
              <a:t> </a:t>
            </a:r>
            <a:r>
              <a:rPr sz="900" b="0" i="1" dirty="0">
                <a:solidFill>
                  <a:srgbClr val="000000"/>
                </a:solidFill>
                <a:latin typeface="Montserrat"/>
                <a:cs typeface="Montserrat"/>
              </a:rPr>
              <a:t>of</a:t>
            </a:r>
            <a:r>
              <a:rPr sz="900" b="0" i="1" spc="-20" dirty="0">
                <a:solidFill>
                  <a:srgbClr val="000000"/>
                </a:solidFill>
                <a:latin typeface="Montserrat"/>
                <a:cs typeface="Montserrat"/>
              </a:rPr>
              <a:t> </a:t>
            </a:r>
            <a:r>
              <a:rPr sz="900" b="0" i="1" dirty="0">
                <a:solidFill>
                  <a:srgbClr val="000000"/>
                </a:solidFill>
                <a:latin typeface="Montserrat"/>
                <a:cs typeface="Montserrat"/>
              </a:rPr>
              <a:t>the</a:t>
            </a:r>
            <a:r>
              <a:rPr sz="900" b="0" i="1" spc="-20" dirty="0">
                <a:solidFill>
                  <a:srgbClr val="000000"/>
                </a:solidFill>
                <a:latin typeface="Montserrat"/>
                <a:cs typeface="Montserrat"/>
              </a:rPr>
              <a:t> </a:t>
            </a:r>
            <a:r>
              <a:rPr sz="900" b="0" i="1" dirty="0">
                <a:solidFill>
                  <a:srgbClr val="000000"/>
                </a:solidFill>
                <a:latin typeface="Montserrat"/>
                <a:cs typeface="Montserrat"/>
              </a:rPr>
              <a:t>areas</a:t>
            </a:r>
            <a:r>
              <a:rPr sz="900" b="0" i="1" spc="-20" dirty="0">
                <a:solidFill>
                  <a:srgbClr val="000000"/>
                </a:solidFill>
                <a:latin typeface="Montserrat"/>
                <a:cs typeface="Montserrat"/>
              </a:rPr>
              <a:t> </a:t>
            </a:r>
            <a:r>
              <a:rPr sz="900" b="0" i="1" dirty="0">
                <a:solidFill>
                  <a:srgbClr val="000000"/>
                </a:solidFill>
                <a:latin typeface="Montserrat"/>
                <a:cs typeface="Montserrat"/>
              </a:rPr>
              <a:t>in</a:t>
            </a:r>
            <a:r>
              <a:rPr sz="900" b="0" i="1" spc="-10" dirty="0">
                <a:solidFill>
                  <a:srgbClr val="000000"/>
                </a:solidFill>
                <a:latin typeface="Montserrat"/>
                <a:cs typeface="Montserrat"/>
              </a:rPr>
              <a:t> </a:t>
            </a:r>
            <a:r>
              <a:rPr sz="900" b="0" i="1" dirty="0">
                <a:solidFill>
                  <a:srgbClr val="000000"/>
                </a:solidFill>
                <a:latin typeface="Montserrat"/>
                <a:cs typeface="Montserrat"/>
              </a:rPr>
              <a:t>which</a:t>
            </a:r>
            <a:r>
              <a:rPr sz="900" b="0" i="1" spc="-10" dirty="0">
                <a:solidFill>
                  <a:srgbClr val="000000"/>
                </a:solidFill>
                <a:latin typeface="Montserrat"/>
                <a:cs typeface="Montserrat"/>
              </a:rPr>
              <a:t> </a:t>
            </a:r>
            <a:r>
              <a:rPr sz="900" b="0" i="1" dirty="0">
                <a:solidFill>
                  <a:srgbClr val="000000"/>
                </a:solidFill>
                <a:latin typeface="Montserrat"/>
                <a:cs typeface="Montserrat"/>
              </a:rPr>
              <a:t>we</a:t>
            </a:r>
            <a:r>
              <a:rPr sz="900" b="0" i="1" spc="-20" dirty="0">
                <a:solidFill>
                  <a:srgbClr val="000000"/>
                </a:solidFill>
                <a:latin typeface="Montserrat"/>
                <a:cs typeface="Montserrat"/>
              </a:rPr>
              <a:t> </a:t>
            </a:r>
            <a:r>
              <a:rPr sz="900" b="0" i="1" dirty="0">
                <a:solidFill>
                  <a:srgbClr val="000000"/>
                </a:solidFill>
                <a:latin typeface="Montserrat"/>
                <a:cs typeface="Montserrat"/>
              </a:rPr>
              <a:t>will</a:t>
            </a:r>
            <a:r>
              <a:rPr sz="900" b="0" i="1" spc="-30" dirty="0">
                <a:solidFill>
                  <a:srgbClr val="000000"/>
                </a:solidFill>
                <a:latin typeface="Montserrat"/>
                <a:cs typeface="Montserrat"/>
              </a:rPr>
              <a:t> </a:t>
            </a:r>
            <a:r>
              <a:rPr sz="900" b="0" i="1" dirty="0">
                <a:solidFill>
                  <a:srgbClr val="000000"/>
                </a:solidFill>
                <a:latin typeface="Montserrat"/>
                <a:cs typeface="Montserrat"/>
              </a:rPr>
              <a:t>be</a:t>
            </a:r>
            <a:r>
              <a:rPr sz="900" b="0" i="1" spc="-20" dirty="0">
                <a:solidFill>
                  <a:srgbClr val="000000"/>
                </a:solidFill>
                <a:latin typeface="Montserrat"/>
                <a:cs typeface="Montserrat"/>
              </a:rPr>
              <a:t> </a:t>
            </a:r>
            <a:r>
              <a:rPr sz="900" b="0" i="1" spc="-10" dirty="0">
                <a:solidFill>
                  <a:srgbClr val="000000"/>
                </a:solidFill>
                <a:latin typeface="Montserrat"/>
                <a:cs typeface="Montserrat"/>
              </a:rPr>
              <a:t>focusing</a:t>
            </a:r>
            <a:r>
              <a:rPr sz="900" b="0" i="1" spc="-20" dirty="0">
                <a:solidFill>
                  <a:srgbClr val="000000"/>
                </a:solidFill>
                <a:latin typeface="Montserrat"/>
                <a:cs typeface="Montserrat"/>
              </a:rPr>
              <a:t> </a:t>
            </a:r>
            <a:r>
              <a:rPr sz="900" b="0" i="1" dirty="0">
                <a:solidFill>
                  <a:srgbClr val="000000"/>
                </a:solidFill>
                <a:latin typeface="Montserrat"/>
                <a:cs typeface="Montserrat"/>
              </a:rPr>
              <a:t>upon</a:t>
            </a:r>
            <a:r>
              <a:rPr sz="900" b="0" i="1" spc="-10" dirty="0">
                <a:solidFill>
                  <a:srgbClr val="000000"/>
                </a:solidFill>
                <a:latin typeface="Montserrat"/>
                <a:cs typeface="Montserrat"/>
              </a:rPr>
              <a:t> </a:t>
            </a:r>
            <a:r>
              <a:rPr sz="900" b="0" i="1" spc="-25" dirty="0">
                <a:solidFill>
                  <a:srgbClr val="000000"/>
                </a:solidFill>
                <a:latin typeface="Montserrat"/>
                <a:cs typeface="Montserrat"/>
              </a:rPr>
              <a:t>in </a:t>
            </a:r>
            <a:r>
              <a:rPr sz="900" b="0" i="1" dirty="0">
                <a:solidFill>
                  <a:srgbClr val="000000"/>
                </a:solidFill>
                <a:latin typeface="Montserrat"/>
                <a:cs typeface="Montserrat"/>
              </a:rPr>
              <a:t>our</a:t>
            </a:r>
            <a:r>
              <a:rPr sz="900" b="0" i="1" spc="-20" dirty="0">
                <a:solidFill>
                  <a:srgbClr val="000000"/>
                </a:solidFill>
                <a:latin typeface="Montserrat"/>
                <a:cs typeface="Montserrat"/>
              </a:rPr>
              <a:t> </a:t>
            </a:r>
            <a:r>
              <a:rPr sz="900" b="0" i="1" dirty="0">
                <a:solidFill>
                  <a:srgbClr val="000000"/>
                </a:solidFill>
                <a:latin typeface="Montserrat"/>
                <a:cs typeface="Montserrat"/>
              </a:rPr>
              <a:t>12</a:t>
            </a:r>
            <a:r>
              <a:rPr sz="900" b="0" i="1" spc="-15" dirty="0">
                <a:solidFill>
                  <a:srgbClr val="000000"/>
                </a:solidFill>
                <a:latin typeface="Montserrat"/>
                <a:cs typeface="Montserrat"/>
              </a:rPr>
              <a:t> </a:t>
            </a:r>
            <a:r>
              <a:rPr sz="900" b="0" i="1" dirty="0">
                <a:solidFill>
                  <a:srgbClr val="000000"/>
                </a:solidFill>
                <a:latin typeface="Montserrat"/>
                <a:cs typeface="Montserrat"/>
              </a:rPr>
              <a:t>month</a:t>
            </a:r>
            <a:r>
              <a:rPr sz="900" b="0" i="1" spc="-10" dirty="0">
                <a:solidFill>
                  <a:srgbClr val="000000"/>
                </a:solidFill>
                <a:latin typeface="Montserrat"/>
                <a:cs typeface="Montserrat"/>
              </a:rPr>
              <a:t> </a:t>
            </a:r>
            <a:r>
              <a:rPr sz="900" b="0" i="1" dirty="0">
                <a:solidFill>
                  <a:srgbClr val="000000"/>
                </a:solidFill>
                <a:latin typeface="Montserrat"/>
                <a:cs typeface="Montserrat"/>
              </a:rPr>
              <a:t>engagement.</a:t>
            </a:r>
            <a:r>
              <a:rPr sz="900" b="0" i="1" spc="-20" dirty="0">
                <a:solidFill>
                  <a:srgbClr val="000000"/>
                </a:solidFill>
                <a:latin typeface="Montserrat"/>
                <a:cs typeface="Montserrat"/>
              </a:rPr>
              <a:t> </a:t>
            </a:r>
            <a:r>
              <a:rPr sz="900" b="0" i="1" dirty="0">
                <a:solidFill>
                  <a:srgbClr val="000000"/>
                </a:solidFill>
                <a:latin typeface="Montserrat"/>
                <a:cs typeface="Montserrat"/>
              </a:rPr>
              <a:t>Please</a:t>
            </a:r>
            <a:r>
              <a:rPr sz="900" b="0" i="1" spc="-20" dirty="0">
                <a:solidFill>
                  <a:srgbClr val="000000"/>
                </a:solidFill>
                <a:latin typeface="Montserrat"/>
                <a:cs typeface="Montserrat"/>
              </a:rPr>
              <a:t> </a:t>
            </a:r>
            <a:r>
              <a:rPr sz="900" b="0" i="1" dirty="0">
                <a:solidFill>
                  <a:srgbClr val="000000"/>
                </a:solidFill>
                <a:latin typeface="Montserrat"/>
                <a:cs typeface="Montserrat"/>
              </a:rPr>
              <a:t>do</a:t>
            </a:r>
            <a:r>
              <a:rPr sz="900" b="0" i="1" spc="-15" dirty="0">
                <a:solidFill>
                  <a:srgbClr val="000000"/>
                </a:solidFill>
                <a:latin typeface="Montserrat"/>
                <a:cs typeface="Montserrat"/>
              </a:rPr>
              <a:t> </a:t>
            </a:r>
            <a:r>
              <a:rPr sz="900" b="0" i="1" dirty="0">
                <a:solidFill>
                  <a:srgbClr val="000000"/>
                </a:solidFill>
                <a:latin typeface="Montserrat"/>
                <a:cs typeface="Montserrat"/>
              </a:rPr>
              <a:t>not</a:t>
            </a:r>
            <a:r>
              <a:rPr sz="900" b="0" i="1" spc="-20" dirty="0">
                <a:solidFill>
                  <a:srgbClr val="000000"/>
                </a:solidFill>
                <a:latin typeface="Montserrat"/>
                <a:cs typeface="Montserrat"/>
              </a:rPr>
              <a:t> </a:t>
            </a:r>
            <a:r>
              <a:rPr sz="900" b="0" i="1" dirty="0">
                <a:solidFill>
                  <a:srgbClr val="000000"/>
                </a:solidFill>
                <a:latin typeface="Montserrat"/>
                <a:cs typeface="Montserrat"/>
              </a:rPr>
              <a:t>act</a:t>
            </a:r>
            <a:r>
              <a:rPr sz="900" b="0" i="1" spc="-20" dirty="0">
                <a:solidFill>
                  <a:srgbClr val="000000"/>
                </a:solidFill>
                <a:latin typeface="Montserrat"/>
                <a:cs typeface="Montserrat"/>
              </a:rPr>
              <a:t> </a:t>
            </a:r>
            <a:r>
              <a:rPr sz="900" b="0" i="1" dirty="0">
                <a:solidFill>
                  <a:srgbClr val="000000"/>
                </a:solidFill>
                <a:latin typeface="Montserrat"/>
                <a:cs typeface="Montserrat"/>
              </a:rPr>
              <a:t>on</a:t>
            </a:r>
            <a:r>
              <a:rPr sz="900" b="0" i="1" spc="-10" dirty="0">
                <a:solidFill>
                  <a:srgbClr val="000000"/>
                </a:solidFill>
                <a:latin typeface="Montserrat"/>
                <a:cs typeface="Montserrat"/>
              </a:rPr>
              <a:t> </a:t>
            </a:r>
            <a:r>
              <a:rPr sz="900" b="0" i="1" dirty="0">
                <a:solidFill>
                  <a:srgbClr val="000000"/>
                </a:solidFill>
                <a:latin typeface="Montserrat"/>
                <a:cs typeface="Montserrat"/>
              </a:rPr>
              <a:t>this</a:t>
            </a:r>
            <a:r>
              <a:rPr sz="900" b="0" i="1" spc="-20" dirty="0">
                <a:solidFill>
                  <a:srgbClr val="000000"/>
                </a:solidFill>
                <a:latin typeface="Montserrat"/>
                <a:cs typeface="Montserrat"/>
              </a:rPr>
              <a:t> </a:t>
            </a:r>
            <a:r>
              <a:rPr sz="900" b="0" i="1" spc="-10" dirty="0">
                <a:solidFill>
                  <a:srgbClr val="000000"/>
                </a:solidFill>
                <a:latin typeface="Montserrat"/>
                <a:cs typeface="Montserrat"/>
              </a:rPr>
              <a:t>information.</a:t>
            </a:r>
            <a:endParaRPr sz="900">
              <a:latin typeface="Montserrat"/>
              <a:cs typeface="Montserrat"/>
            </a:endParaRPr>
          </a:p>
        </p:txBody>
      </p:sp>
      <p:sp>
        <p:nvSpPr>
          <p:cNvPr id="92" name="object 5"/>
          <p:cNvSpPr txBox="1">
            <a:spLocks noGrp="1"/>
          </p:cNvSpPr>
          <p:nvPr>
            <p:ph type="title" idx="4294967295"/>
          </p:nvPr>
        </p:nvSpPr>
        <p:spPr>
          <a:prstGeom prst="rect">
            <a:avLst/>
          </a:prstGeom>
        </p:spPr>
        <p:txBody>
          <a:bodyPr vert="horz" wrap="square" lIns="0" tIns="12700" rIns="0" bIns="0" rtlCol="0">
            <a:spAutoFit/>
          </a:bodyPr>
          <a:lstStyle/>
          <a:p>
            <a:pPr marL="42545">
              <a:lnSpc>
                <a:spcPct val="100000"/>
              </a:lnSpc>
              <a:spcBef>
                <a:spcPts val="100"/>
              </a:spcBef>
            </a:pPr>
            <a:r>
              <a:rPr dirty="0"/>
              <a:t>12 Month </a:t>
            </a:r>
            <a:r>
              <a:rPr spc="-20" dirty="0"/>
              <a:t>Plan</a:t>
            </a:r>
          </a:p>
          <a:p>
            <a:pPr marL="42545" marR="5080">
              <a:lnSpc>
                <a:spcPct val="122500"/>
              </a:lnSpc>
              <a:spcBef>
                <a:spcPts val="565"/>
              </a:spcBef>
            </a:pPr>
            <a:r>
              <a:rPr sz="900" b="0" i="1" dirty="0">
                <a:solidFill>
                  <a:srgbClr val="000000"/>
                </a:solidFill>
                <a:latin typeface="Montserrat"/>
                <a:cs typeface="Montserrat"/>
              </a:rPr>
              <a:t>This</a:t>
            </a:r>
            <a:r>
              <a:rPr sz="900" b="0" i="1" spc="-30" dirty="0">
                <a:solidFill>
                  <a:srgbClr val="000000"/>
                </a:solidFill>
                <a:latin typeface="Montserrat"/>
                <a:cs typeface="Montserrat"/>
              </a:rPr>
              <a:t> </a:t>
            </a:r>
            <a:r>
              <a:rPr sz="900" b="0" i="1" dirty="0">
                <a:solidFill>
                  <a:srgbClr val="000000"/>
                </a:solidFill>
                <a:latin typeface="Montserrat"/>
                <a:cs typeface="Montserrat"/>
              </a:rPr>
              <a:t>document</a:t>
            </a:r>
            <a:r>
              <a:rPr sz="900" b="0" i="1" spc="-25" dirty="0">
                <a:solidFill>
                  <a:srgbClr val="000000"/>
                </a:solidFill>
                <a:latin typeface="Montserrat"/>
                <a:cs typeface="Montserrat"/>
              </a:rPr>
              <a:t> </a:t>
            </a:r>
            <a:r>
              <a:rPr sz="900" b="0" i="1" dirty="0">
                <a:solidFill>
                  <a:srgbClr val="000000"/>
                </a:solidFill>
                <a:latin typeface="Montserrat"/>
                <a:cs typeface="Montserrat"/>
              </a:rPr>
              <a:t>sets</a:t>
            </a:r>
            <a:r>
              <a:rPr sz="900" b="0" i="1" spc="-20" dirty="0">
                <a:solidFill>
                  <a:srgbClr val="000000"/>
                </a:solidFill>
                <a:latin typeface="Montserrat"/>
                <a:cs typeface="Montserrat"/>
              </a:rPr>
              <a:t> </a:t>
            </a:r>
            <a:r>
              <a:rPr sz="900" b="0" i="1" dirty="0">
                <a:solidFill>
                  <a:srgbClr val="000000"/>
                </a:solidFill>
                <a:latin typeface="Montserrat"/>
                <a:cs typeface="Montserrat"/>
              </a:rPr>
              <a:t>out</a:t>
            </a:r>
            <a:r>
              <a:rPr sz="900" b="0" i="1" spc="-20" dirty="0">
                <a:solidFill>
                  <a:srgbClr val="000000"/>
                </a:solidFill>
                <a:latin typeface="Montserrat"/>
                <a:cs typeface="Montserrat"/>
              </a:rPr>
              <a:t> </a:t>
            </a:r>
            <a:r>
              <a:rPr sz="900" b="0" i="1" dirty="0">
                <a:solidFill>
                  <a:srgbClr val="000000"/>
                </a:solidFill>
                <a:latin typeface="Montserrat"/>
                <a:cs typeface="Montserrat"/>
              </a:rPr>
              <a:t>your</a:t>
            </a:r>
            <a:r>
              <a:rPr sz="900" b="0" i="1" spc="-15" dirty="0">
                <a:solidFill>
                  <a:srgbClr val="000000"/>
                </a:solidFill>
                <a:latin typeface="Montserrat"/>
                <a:cs typeface="Montserrat"/>
              </a:rPr>
              <a:t> </a:t>
            </a:r>
            <a:r>
              <a:rPr sz="900" b="0" i="1" dirty="0">
                <a:solidFill>
                  <a:srgbClr val="000000"/>
                </a:solidFill>
                <a:latin typeface="Montserrat"/>
                <a:cs typeface="Montserrat"/>
              </a:rPr>
              <a:t>12</a:t>
            </a:r>
            <a:r>
              <a:rPr sz="900" b="0" i="1" spc="-15" dirty="0">
                <a:solidFill>
                  <a:srgbClr val="000000"/>
                </a:solidFill>
                <a:latin typeface="Montserrat"/>
                <a:cs typeface="Montserrat"/>
              </a:rPr>
              <a:t> </a:t>
            </a:r>
            <a:r>
              <a:rPr sz="900" b="0" i="1" dirty="0">
                <a:solidFill>
                  <a:srgbClr val="000000"/>
                </a:solidFill>
                <a:latin typeface="Montserrat"/>
                <a:cs typeface="Montserrat"/>
              </a:rPr>
              <a:t>Month</a:t>
            </a:r>
            <a:r>
              <a:rPr sz="900" b="0" i="1" spc="-10" dirty="0">
                <a:solidFill>
                  <a:srgbClr val="000000"/>
                </a:solidFill>
                <a:latin typeface="Montserrat"/>
                <a:cs typeface="Montserrat"/>
              </a:rPr>
              <a:t> </a:t>
            </a:r>
            <a:r>
              <a:rPr sz="900" b="0" i="1" dirty="0">
                <a:solidFill>
                  <a:srgbClr val="000000"/>
                </a:solidFill>
                <a:latin typeface="Montserrat"/>
                <a:cs typeface="Montserrat"/>
              </a:rPr>
              <a:t>Financial</a:t>
            </a:r>
            <a:r>
              <a:rPr sz="900" b="0" i="1" spc="-20" dirty="0">
                <a:solidFill>
                  <a:srgbClr val="000000"/>
                </a:solidFill>
                <a:latin typeface="Montserrat"/>
                <a:cs typeface="Montserrat"/>
              </a:rPr>
              <a:t> </a:t>
            </a:r>
            <a:r>
              <a:rPr sz="900" b="0" i="1" dirty="0">
                <a:solidFill>
                  <a:srgbClr val="000000"/>
                </a:solidFill>
                <a:latin typeface="Montserrat"/>
                <a:cs typeface="Montserrat"/>
              </a:rPr>
              <a:t>Game</a:t>
            </a:r>
            <a:r>
              <a:rPr sz="900" b="0" i="1" spc="-20" dirty="0">
                <a:solidFill>
                  <a:srgbClr val="000000"/>
                </a:solidFill>
                <a:latin typeface="Montserrat"/>
                <a:cs typeface="Montserrat"/>
              </a:rPr>
              <a:t> </a:t>
            </a:r>
            <a:r>
              <a:rPr sz="900" b="0" i="1" dirty="0">
                <a:solidFill>
                  <a:srgbClr val="000000"/>
                </a:solidFill>
                <a:latin typeface="Montserrat"/>
                <a:cs typeface="Montserrat"/>
              </a:rPr>
              <a:t>Plan.</a:t>
            </a:r>
            <a:r>
              <a:rPr sz="900" b="0" i="1" spc="-20" dirty="0">
                <a:solidFill>
                  <a:srgbClr val="000000"/>
                </a:solidFill>
                <a:latin typeface="Montserrat"/>
                <a:cs typeface="Montserrat"/>
              </a:rPr>
              <a:t> </a:t>
            </a:r>
            <a:r>
              <a:rPr sz="900" b="0" i="1" dirty="0">
                <a:solidFill>
                  <a:srgbClr val="000000"/>
                </a:solidFill>
                <a:latin typeface="Montserrat"/>
                <a:cs typeface="Montserrat"/>
              </a:rPr>
              <a:t>It</a:t>
            </a:r>
            <a:r>
              <a:rPr sz="900" b="0" i="1" spc="-20" dirty="0">
                <a:solidFill>
                  <a:srgbClr val="000000"/>
                </a:solidFill>
                <a:latin typeface="Montserrat"/>
                <a:cs typeface="Montserrat"/>
              </a:rPr>
              <a:t> </a:t>
            </a:r>
            <a:r>
              <a:rPr sz="900" b="0" i="1" dirty="0">
                <a:solidFill>
                  <a:srgbClr val="000000"/>
                </a:solidFill>
                <a:latin typeface="Montserrat"/>
                <a:cs typeface="Montserrat"/>
              </a:rPr>
              <a:t>is</a:t>
            </a:r>
            <a:r>
              <a:rPr sz="900" b="0" i="1" spc="-20" dirty="0">
                <a:solidFill>
                  <a:srgbClr val="000000"/>
                </a:solidFill>
                <a:latin typeface="Montserrat"/>
                <a:cs typeface="Montserrat"/>
              </a:rPr>
              <a:t> </a:t>
            </a:r>
            <a:r>
              <a:rPr sz="900" b="0" i="1" dirty="0">
                <a:solidFill>
                  <a:srgbClr val="000000"/>
                </a:solidFill>
                <a:latin typeface="Montserrat"/>
                <a:cs typeface="Montserrat"/>
              </a:rPr>
              <a:t>intended</a:t>
            </a:r>
            <a:r>
              <a:rPr sz="900" b="0" i="1" spc="-15" dirty="0">
                <a:solidFill>
                  <a:srgbClr val="000000"/>
                </a:solidFill>
                <a:latin typeface="Montserrat"/>
                <a:cs typeface="Montserrat"/>
              </a:rPr>
              <a:t> </a:t>
            </a:r>
            <a:r>
              <a:rPr sz="900" b="0" i="1" dirty="0">
                <a:solidFill>
                  <a:srgbClr val="000000"/>
                </a:solidFill>
                <a:latin typeface="Montserrat"/>
                <a:cs typeface="Montserrat"/>
              </a:rPr>
              <a:t>to</a:t>
            </a:r>
            <a:r>
              <a:rPr sz="900" b="0" i="1" spc="-15" dirty="0">
                <a:solidFill>
                  <a:srgbClr val="000000"/>
                </a:solidFill>
                <a:latin typeface="Montserrat"/>
                <a:cs typeface="Montserrat"/>
              </a:rPr>
              <a:t> </a:t>
            </a:r>
            <a:r>
              <a:rPr sz="900" b="0" i="1" dirty="0">
                <a:solidFill>
                  <a:srgbClr val="000000"/>
                </a:solidFill>
                <a:latin typeface="Montserrat"/>
                <a:cs typeface="Montserrat"/>
              </a:rPr>
              <a:t>provide</a:t>
            </a:r>
            <a:r>
              <a:rPr sz="900" b="0" i="1" spc="-20" dirty="0">
                <a:solidFill>
                  <a:srgbClr val="000000"/>
                </a:solidFill>
                <a:latin typeface="Montserrat"/>
                <a:cs typeface="Montserrat"/>
              </a:rPr>
              <a:t> </a:t>
            </a:r>
            <a:r>
              <a:rPr sz="900" b="0" i="1" dirty="0">
                <a:solidFill>
                  <a:srgbClr val="000000"/>
                </a:solidFill>
                <a:latin typeface="Montserrat"/>
                <a:cs typeface="Montserrat"/>
              </a:rPr>
              <a:t>an</a:t>
            </a:r>
            <a:r>
              <a:rPr sz="900" b="0" i="1" spc="-10" dirty="0">
                <a:solidFill>
                  <a:srgbClr val="000000"/>
                </a:solidFill>
                <a:latin typeface="Montserrat"/>
                <a:cs typeface="Montserrat"/>
              </a:rPr>
              <a:t> </a:t>
            </a:r>
            <a:r>
              <a:rPr sz="900" b="0" i="1" dirty="0">
                <a:solidFill>
                  <a:srgbClr val="000000"/>
                </a:solidFill>
                <a:latin typeface="Montserrat"/>
                <a:cs typeface="Montserrat"/>
              </a:rPr>
              <a:t>overview</a:t>
            </a:r>
            <a:r>
              <a:rPr sz="900" b="0" i="1" spc="-20" dirty="0">
                <a:solidFill>
                  <a:srgbClr val="000000"/>
                </a:solidFill>
                <a:latin typeface="Montserrat"/>
                <a:cs typeface="Montserrat"/>
              </a:rPr>
              <a:t> </a:t>
            </a:r>
            <a:r>
              <a:rPr sz="900" b="0" i="1" dirty="0">
                <a:solidFill>
                  <a:srgbClr val="000000"/>
                </a:solidFill>
                <a:latin typeface="Montserrat"/>
                <a:cs typeface="Montserrat"/>
              </a:rPr>
              <a:t>of</a:t>
            </a:r>
            <a:r>
              <a:rPr sz="900" b="0" i="1" spc="-20" dirty="0">
                <a:solidFill>
                  <a:srgbClr val="000000"/>
                </a:solidFill>
                <a:latin typeface="Montserrat"/>
                <a:cs typeface="Montserrat"/>
              </a:rPr>
              <a:t> </a:t>
            </a:r>
            <a:r>
              <a:rPr sz="900" b="0" i="1" dirty="0">
                <a:solidFill>
                  <a:srgbClr val="000000"/>
                </a:solidFill>
                <a:latin typeface="Montserrat"/>
                <a:cs typeface="Montserrat"/>
              </a:rPr>
              <a:t>the</a:t>
            </a:r>
            <a:r>
              <a:rPr sz="900" b="0" i="1" spc="-20" dirty="0">
                <a:solidFill>
                  <a:srgbClr val="000000"/>
                </a:solidFill>
                <a:latin typeface="Montserrat"/>
                <a:cs typeface="Montserrat"/>
              </a:rPr>
              <a:t> </a:t>
            </a:r>
            <a:r>
              <a:rPr sz="900" b="0" i="1" dirty="0">
                <a:solidFill>
                  <a:srgbClr val="000000"/>
                </a:solidFill>
                <a:latin typeface="Montserrat"/>
                <a:cs typeface="Montserrat"/>
              </a:rPr>
              <a:t>areas</a:t>
            </a:r>
            <a:r>
              <a:rPr sz="900" b="0" i="1" spc="-20" dirty="0">
                <a:solidFill>
                  <a:srgbClr val="000000"/>
                </a:solidFill>
                <a:latin typeface="Montserrat"/>
                <a:cs typeface="Montserrat"/>
              </a:rPr>
              <a:t> </a:t>
            </a:r>
            <a:r>
              <a:rPr sz="900" b="0" i="1" dirty="0">
                <a:solidFill>
                  <a:srgbClr val="000000"/>
                </a:solidFill>
                <a:latin typeface="Montserrat"/>
                <a:cs typeface="Montserrat"/>
              </a:rPr>
              <a:t>in</a:t>
            </a:r>
            <a:r>
              <a:rPr sz="900" b="0" i="1" spc="-10" dirty="0">
                <a:solidFill>
                  <a:srgbClr val="000000"/>
                </a:solidFill>
                <a:latin typeface="Montserrat"/>
                <a:cs typeface="Montserrat"/>
              </a:rPr>
              <a:t> </a:t>
            </a:r>
            <a:r>
              <a:rPr sz="900" b="0" i="1" dirty="0">
                <a:solidFill>
                  <a:srgbClr val="000000"/>
                </a:solidFill>
                <a:latin typeface="Montserrat"/>
                <a:cs typeface="Montserrat"/>
              </a:rPr>
              <a:t>which</a:t>
            </a:r>
            <a:r>
              <a:rPr sz="900" b="0" i="1" spc="-10" dirty="0">
                <a:solidFill>
                  <a:srgbClr val="000000"/>
                </a:solidFill>
                <a:latin typeface="Montserrat"/>
                <a:cs typeface="Montserrat"/>
              </a:rPr>
              <a:t> </a:t>
            </a:r>
            <a:r>
              <a:rPr sz="900" b="0" i="1" dirty="0">
                <a:solidFill>
                  <a:srgbClr val="000000"/>
                </a:solidFill>
                <a:latin typeface="Montserrat"/>
                <a:cs typeface="Montserrat"/>
              </a:rPr>
              <a:t>we</a:t>
            </a:r>
            <a:r>
              <a:rPr sz="900" b="0" i="1" spc="-20" dirty="0">
                <a:solidFill>
                  <a:srgbClr val="000000"/>
                </a:solidFill>
                <a:latin typeface="Montserrat"/>
                <a:cs typeface="Montserrat"/>
              </a:rPr>
              <a:t> </a:t>
            </a:r>
            <a:r>
              <a:rPr sz="900" b="0" i="1" dirty="0">
                <a:solidFill>
                  <a:srgbClr val="000000"/>
                </a:solidFill>
                <a:latin typeface="Montserrat"/>
                <a:cs typeface="Montserrat"/>
              </a:rPr>
              <a:t>will</a:t>
            </a:r>
            <a:r>
              <a:rPr sz="900" b="0" i="1" spc="-30" dirty="0">
                <a:solidFill>
                  <a:srgbClr val="000000"/>
                </a:solidFill>
                <a:latin typeface="Montserrat"/>
                <a:cs typeface="Montserrat"/>
              </a:rPr>
              <a:t> </a:t>
            </a:r>
            <a:r>
              <a:rPr sz="900" b="0" i="1" dirty="0">
                <a:solidFill>
                  <a:srgbClr val="000000"/>
                </a:solidFill>
                <a:latin typeface="Montserrat"/>
                <a:cs typeface="Montserrat"/>
              </a:rPr>
              <a:t>be</a:t>
            </a:r>
            <a:r>
              <a:rPr sz="900" b="0" i="1" spc="-20" dirty="0">
                <a:solidFill>
                  <a:srgbClr val="000000"/>
                </a:solidFill>
                <a:latin typeface="Montserrat"/>
                <a:cs typeface="Montserrat"/>
              </a:rPr>
              <a:t> </a:t>
            </a:r>
            <a:r>
              <a:rPr sz="900" b="0" i="1" spc="-10" dirty="0">
                <a:solidFill>
                  <a:srgbClr val="000000"/>
                </a:solidFill>
                <a:latin typeface="Montserrat"/>
                <a:cs typeface="Montserrat"/>
              </a:rPr>
              <a:t>focusing</a:t>
            </a:r>
            <a:r>
              <a:rPr sz="900" b="0" i="1" spc="-20" dirty="0">
                <a:solidFill>
                  <a:srgbClr val="000000"/>
                </a:solidFill>
                <a:latin typeface="Montserrat"/>
                <a:cs typeface="Montserrat"/>
              </a:rPr>
              <a:t> </a:t>
            </a:r>
            <a:r>
              <a:rPr sz="900" b="0" i="1" dirty="0">
                <a:solidFill>
                  <a:srgbClr val="000000"/>
                </a:solidFill>
                <a:latin typeface="Montserrat"/>
                <a:cs typeface="Montserrat"/>
              </a:rPr>
              <a:t>upon</a:t>
            </a:r>
            <a:r>
              <a:rPr sz="900" b="0" i="1" spc="-10" dirty="0">
                <a:solidFill>
                  <a:srgbClr val="000000"/>
                </a:solidFill>
                <a:latin typeface="Montserrat"/>
                <a:cs typeface="Montserrat"/>
              </a:rPr>
              <a:t> </a:t>
            </a:r>
            <a:r>
              <a:rPr sz="900" b="0" i="1" spc="-25" dirty="0">
                <a:solidFill>
                  <a:srgbClr val="000000"/>
                </a:solidFill>
                <a:latin typeface="Montserrat"/>
                <a:cs typeface="Montserrat"/>
              </a:rPr>
              <a:t>in </a:t>
            </a:r>
            <a:r>
              <a:rPr sz="900" b="0" i="1" dirty="0">
                <a:solidFill>
                  <a:srgbClr val="000000"/>
                </a:solidFill>
                <a:latin typeface="Montserrat"/>
                <a:cs typeface="Montserrat"/>
              </a:rPr>
              <a:t>our</a:t>
            </a:r>
            <a:r>
              <a:rPr sz="900" b="0" i="1" spc="-20" dirty="0">
                <a:solidFill>
                  <a:srgbClr val="000000"/>
                </a:solidFill>
                <a:latin typeface="Montserrat"/>
                <a:cs typeface="Montserrat"/>
              </a:rPr>
              <a:t> </a:t>
            </a:r>
            <a:r>
              <a:rPr sz="900" b="0" i="1" dirty="0">
                <a:solidFill>
                  <a:srgbClr val="000000"/>
                </a:solidFill>
                <a:latin typeface="Montserrat"/>
                <a:cs typeface="Montserrat"/>
              </a:rPr>
              <a:t>12</a:t>
            </a:r>
            <a:r>
              <a:rPr sz="900" b="0" i="1" spc="-15" dirty="0">
                <a:solidFill>
                  <a:srgbClr val="000000"/>
                </a:solidFill>
                <a:latin typeface="Montserrat"/>
                <a:cs typeface="Montserrat"/>
              </a:rPr>
              <a:t> </a:t>
            </a:r>
            <a:r>
              <a:rPr sz="900" b="0" i="1" dirty="0">
                <a:solidFill>
                  <a:srgbClr val="000000"/>
                </a:solidFill>
                <a:latin typeface="Montserrat"/>
                <a:cs typeface="Montserrat"/>
              </a:rPr>
              <a:t>month</a:t>
            </a:r>
            <a:r>
              <a:rPr sz="900" b="0" i="1" spc="-10" dirty="0">
                <a:solidFill>
                  <a:srgbClr val="000000"/>
                </a:solidFill>
                <a:latin typeface="Montserrat"/>
                <a:cs typeface="Montserrat"/>
              </a:rPr>
              <a:t> </a:t>
            </a:r>
            <a:r>
              <a:rPr sz="900" b="0" i="1" dirty="0">
                <a:solidFill>
                  <a:srgbClr val="000000"/>
                </a:solidFill>
                <a:latin typeface="Montserrat"/>
                <a:cs typeface="Montserrat"/>
              </a:rPr>
              <a:t>engagement.</a:t>
            </a:r>
            <a:r>
              <a:rPr sz="900" b="0" i="1" spc="-20" dirty="0">
                <a:solidFill>
                  <a:srgbClr val="000000"/>
                </a:solidFill>
                <a:latin typeface="Montserrat"/>
                <a:cs typeface="Montserrat"/>
              </a:rPr>
              <a:t> </a:t>
            </a:r>
            <a:r>
              <a:rPr sz="900" b="0" i="1" dirty="0">
                <a:solidFill>
                  <a:srgbClr val="000000"/>
                </a:solidFill>
                <a:latin typeface="Montserrat"/>
                <a:cs typeface="Montserrat"/>
              </a:rPr>
              <a:t>Please</a:t>
            </a:r>
            <a:r>
              <a:rPr sz="900" b="0" i="1" spc="-20" dirty="0">
                <a:solidFill>
                  <a:srgbClr val="000000"/>
                </a:solidFill>
                <a:latin typeface="Montserrat"/>
                <a:cs typeface="Montserrat"/>
              </a:rPr>
              <a:t> </a:t>
            </a:r>
            <a:r>
              <a:rPr sz="900" b="0" i="1" dirty="0">
                <a:solidFill>
                  <a:srgbClr val="000000"/>
                </a:solidFill>
                <a:latin typeface="Montserrat"/>
                <a:cs typeface="Montserrat"/>
              </a:rPr>
              <a:t>do</a:t>
            </a:r>
            <a:r>
              <a:rPr sz="900" b="0" i="1" spc="-15" dirty="0">
                <a:solidFill>
                  <a:srgbClr val="000000"/>
                </a:solidFill>
                <a:latin typeface="Montserrat"/>
                <a:cs typeface="Montserrat"/>
              </a:rPr>
              <a:t> </a:t>
            </a:r>
            <a:r>
              <a:rPr sz="900" b="0" i="1" dirty="0">
                <a:solidFill>
                  <a:srgbClr val="000000"/>
                </a:solidFill>
                <a:latin typeface="Montserrat"/>
                <a:cs typeface="Montserrat"/>
              </a:rPr>
              <a:t>not</a:t>
            </a:r>
            <a:r>
              <a:rPr sz="900" b="0" i="1" spc="-20" dirty="0">
                <a:solidFill>
                  <a:srgbClr val="000000"/>
                </a:solidFill>
                <a:latin typeface="Montserrat"/>
                <a:cs typeface="Montserrat"/>
              </a:rPr>
              <a:t> </a:t>
            </a:r>
            <a:r>
              <a:rPr sz="900" b="0" i="1" dirty="0">
                <a:solidFill>
                  <a:srgbClr val="000000"/>
                </a:solidFill>
                <a:latin typeface="Montserrat"/>
                <a:cs typeface="Montserrat"/>
              </a:rPr>
              <a:t>act</a:t>
            </a:r>
            <a:r>
              <a:rPr sz="900" b="0" i="1" spc="-20" dirty="0">
                <a:solidFill>
                  <a:srgbClr val="000000"/>
                </a:solidFill>
                <a:latin typeface="Montserrat"/>
                <a:cs typeface="Montserrat"/>
              </a:rPr>
              <a:t> </a:t>
            </a:r>
            <a:r>
              <a:rPr sz="900" b="0" i="1" dirty="0">
                <a:solidFill>
                  <a:srgbClr val="000000"/>
                </a:solidFill>
                <a:latin typeface="Montserrat"/>
                <a:cs typeface="Montserrat"/>
              </a:rPr>
              <a:t>on</a:t>
            </a:r>
            <a:r>
              <a:rPr sz="900" b="0" i="1" spc="-10" dirty="0">
                <a:solidFill>
                  <a:srgbClr val="000000"/>
                </a:solidFill>
                <a:latin typeface="Montserrat"/>
                <a:cs typeface="Montserrat"/>
              </a:rPr>
              <a:t> </a:t>
            </a:r>
            <a:r>
              <a:rPr sz="900" b="0" i="1" dirty="0">
                <a:solidFill>
                  <a:srgbClr val="000000"/>
                </a:solidFill>
                <a:latin typeface="Montserrat"/>
                <a:cs typeface="Montserrat"/>
              </a:rPr>
              <a:t>this</a:t>
            </a:r>
            <a:r>
              <a:rPr sz="900" b="0" i="1" spc="-20" dirty="0">
                <a:solidFill>
                  <a:srgbClr val="000000"/>
                </a:solidFill>
                <a:latin typeface="Montserrat"/>
                <a:cs typeface="Montserrat"/>
              </a:rPr>
              <a:t> </a:t>
            </a:r>
            <a:r>
              <a:rPr sz="900" b="0" i="1" spc="-10" dirty="0">
                <a:solidFill>
                  <a:srgbClr val="000000"/>
                </a:solidFill>
                <a:latin typeface="Montserrat"/>
                <a:cs typeface="Montserrat"/>
              </a:rPr>
              <a:t>information.</a:t>
            </a:r>
            <a:endParaRPr sz="900">
              <a:latin typeface="Montserrat"/>
              <a:cs typeface="Montserrat"/>
            </a:endParaRPr>
          </a:p>
        </p:txBody>
      </p:sp>
      <p:sp>
        <p:nvSpPr>
          <p:cNvPr id="6" name="object 6"/>
          <p:cNvSpPr/>
          <p:nvPr/>
        </p:nvSpPr>
        <p:spPr>
          <a:xfrm>
            <a:off x="1333574" y="2942710"/>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7" name="object 7"/>
          <p:cNvSpPr txBox="1"/>
          <p:nvPr/>
        </p:nvSpPr>
        <p:spPr>
          <a:xfrm>
            <a:off x="1333574" y="2942710"/>
            <a:ext cx="1786889" cy="396875"/>
          </a:xfrm>
          <a:prstGeom prst="rect">
            <a:avLst/>
          </a:prstGeom>
          <a:ln w="12693">
            <a:solidFill>
              <a:srgbClr val="2E3841"/>
            </a:solidFill>
          </a:ln>
        </p:spPr>
        <p:txBody>
          <a:bodyPr vert="horz" wrap="square" lIns="0" tIns="0" rIns="0" bIns="0" rtlCol="0">
            <a:spAutoFit/>
          </a:bodyPr>
          <a:lstStyle/>
          <a:p>
            <a:pPr>
              <a:lnSpc>
                <a:spcPct val="100000"/>
              </a:lnSpc>
            </a:pPr>
            <a:endParaRPr sz="950">
              <a:latin typeface="Times New Roman"/>
              <a:cs typeface="Times New Roman"/>
            </a:endParaRPr>
          </a:p>
          <a:p>
            <a:pPr marL="356870">
              <a:lnSpc>
                <a:spcPct val="100000"/>
              </a:lnSpc>
            </a:pPr>
            <a:r>
              <a:rPr sz="800" b="0" dirty="0">
                <a:solidFill>
                  <a:srgbClr val="2E3841"/>
                </a:solidFill>
                <a:latin typeface="Montserrat Medium"/>
                <a:cs typeface="Montserrat Medium"/>
              </a:rPr>
              <a:t>Review</a:t>
            </a:r>
            <a:r>
              <a:rPr sz="800" b="0" spc="-10" dirty="0">
                <a:solidFill>
                  <a:srgbClr val="2E3841"/>
                </a:solidFill>
                <a:latin typeface="Montserrat Medium"/>
                <a:cs typeface="Montserrat Medium"/>
              </a:rPr>
              <a:t> </a:t>
            </a:r>
            <a:r>
              <a:rPr sz="800" b="0" dirty="0">
                <a:solidFill>
                  <a:srgbClr val="2E3841"/>
                </a:solidFill>
                <a:latin typeface="Montserrat Medium"/>
                <a:cs typeface="Montserrat Medium"/>
              </a:rPr>
              <a:t>wills</a:t>
            </a:r>
            <a:r>
              <a:rPr sz="800" b="0" spc="-5" dirty="0">
                <a:solidFill>
                  <a:srgbClr val="2E3841"/>
                </a:solidFill>
                <a:latin typeface="Montserrat Medium"/>
                <a:cs typeface="Montserrat Medium"/>
              </a:rPr>
              <a:t> </a:t>
            </a:r>
            <a:r>
              <a:rPr sz="800" b="0" dirty="0">
                <a:solidFill>
                  <a:srgbClr val="2E3841"/>
                </a:solidFill>
                <a:latin typeface="Montserrat Medium"/>
                <a:cs typeface="Montserrat Medium"/>
              </a:rPr>
              <a:t>&amp;</a:t>
            </a:r>
            <a:r>
              <a:rPr sz="800" b="0" spc="-5" dirty="0">
                <a:solidFill>
                  <a:srgbClr val="2E3841"/>
                </a:solidFill>
                <a:latin typeface="Montserrat Medium"/>
                <a:cs typeface="Montserrat Medium"/>
              </a:rPr>
              <a:t> </a:t>
            </a:r>
            <a:r>
              <a:rPr sz="800" b="0" spc="-10" dirty="0">
                <a:solidFill>
                  <a:srgbClr val="2E3841"/>
                </a:solidFill>
                <a:latin typeface="Montserrat Medium"/>
                <a:cs typeface="Montserrat Medium"/>
              </a:rPr>
              <a:t>estate</a:t>
            </a:r>
            <a:endParaRPr sz="800">
              <a:latin typeface="Montserrat Medium"/>
              <a:cs typeface="Montserrat Medium"/>
            </a:endParaRPr>
          </a:p>
        </p:txBody>
      </p:sp>
      <p:sp>
        <p:nvSpPr>
          <p:cNvPr id="8" name="object 8"/>
          <p:cNvSpPr/>
          <p:nvPr/>
        </p:nvSpPr>
        <p:spPr>
          <a:xfrm>
            <a:off x="1333574" y="346948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9" name="object 9"/>
          <p:cNvSpPr txBox="1"/>
          <p:nvPr/>
        </p:nvSpPr>
        <p:spPr>
          <a:xfrm>
            <a:off x="1333574" y="3469485"/>
            <a:ext cx="1786889" cy="396875"/>
          </a:xfrm>
          <a:prstGeom prst="rect">
            <a:avLst/>
          </a:prstGeom>
          <a:ln w="12693">
            <a:solidFill>
              <a:srgbClr val="2E3841"/>
            </a:solidFill>
          </a:ln>
        </p:spPr>
        <p:txBody>
          <a:bodyPr vert="horz" wrap="square" lIns="0" tIns="90805" rIns="0" bIns="0" rtlCol="0">
            <a:spAutoFit/>
          </a:bodyPr>
          <a:lstStyle/>
          <a:p>
            <a:pPr marL="702310" marR="257810" indent="-436245">
              <a:lnSpc>
                <a:spcPts val="869"/>
              </a:lnSpc>
              <a:spcBef>
                <a:spcPts val="715"/>
              </a:spcBef>
            </a:pPr>
            <a:r>
              <a:rPr sz="800" b="0" dirty="0">
                <a:solidFill>
                  <a:srgbClr val="2E3841"/>
                </a:solidFill>
                <a:latin typeface="Montserrat Medium"/>
                <a:cs typeface="Montserrat Medium"/>
              </a:rPr>
              <a:t>Business</a:t>
            </a:r>
            <a:r>
              <a:rPr sz="800" b="0" spc="-35" dirty="0">
                <a:solidFill>
                  <a:srgbClr val="2E3841"/>
                </a:solidFill>
                <a:latin typeface="Montserrat Medium"/>
                <a:cs typeface="Montserrat Medium"/>
              </a:rPr>
              <a:t> </a:t>
            </a:r>
            <a:r>
              <a:rPr sz="800" b="0" dirty="0">
                <a:solidFill>
                  <a:srgbClr val="2E3841"/>
                </a:solidFill>
                <a:latin typeface="Montserrat Medium"/>
                <a:cs typeface="Montserrat Medium"/>
              </a:rPr>
              <a:t>advisory</a:t>
            </a:r>
            <a:r>
              <a:rPr sz="800" b="0" spc="-20" dirty="0">
                <a:solidFill>
                  <a:srgbClr val="2E3841"/>
                </a:solidFill>
                <a:latin typeface="Montserrat Medium"/>
                <a:cs typeface="Montserrat Medium"/>
              </a:rPr>
              <a:t> Board</a:t>
            </a:r>
            <a:r>
              <a:rPr sz="800" b="0" spc="-10" dirty="0">
                <a:solidFill>
                  <a:srgbClr val="2E3841"/>
                </a:solidFill>
                <a:latin typeface="Montserrat Medium"/>
                <a:cs typeface="Montserrat Medium"/>
              </a:rPr>
              <a:t> formed</a:t>
            </a:r>
            <a:endParaRPr sz="800">
              <a:latin typeface="Montserrat Medium"/>
              <a:cs typeface="Montserrat Medium"/>
            </a:endParaRPr>
          </a:p>
        </p:txBody>
      </p:sp>
      <p:sp>
        <p:nvSpPr>
          <p:cNvPr id="10" name="object 10"/>
          <p:cNvSpPr/>
          <p:nvPr/>
        </p:nvSpPr>
        <p:spPr>
          <a:xfrm>
            <a:off x="1333574" y="3996259"/>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11" name="object 11"/>
          <p:cNvSpPr txBox="1"/>
          <p:nvPr/>
        </p:nvSpPr>
        <p:spPr>
          <a:xfrm>
            <a:off x="1333574" y="3996259"/>
            <a:ext cx="1786889" cy="396875"/>
          </a:xfrm>
          <a:prstGeom prst="rect">
            <a:avLst/>
          </a:prstGeom>
          <a:ln w="12693">
            <a:solidFill>
              <a:srgbClr val="2E3841"/>
            </a:solidFill>
          </a:ln>
        </p:spPr>
        <p:txBody>
          <a:bodyPr vert="horz" wrap="square" lIns="0" tIns="83185" rIns="0" bIns="0" rtlCol="0">
            <a:spAutoFit/>
          </a:bodyPr>
          <a:lstStyle/>
          <a:p>
            <a:pPr marL="672465" marR="217170" indent="-446405">
              <a:lnSpc>
                <a:spcPts val="930"/>
              </a:lnSpc>
              <a:spcBef>
                <a:spcPts val="655"/>
              </a:spcBef>
            </a:pPr>
            <a:r>
              <a:rPr sz="800" b="0" dirty="0">
                <a:solidFill>
                  <a:srgbClr val="2E3841"/>
                </a:solidFill>
                <a:latin typeface="Montserrat Medium"/>
                <a:cs typeface="Montserrat Medium"/>
              </a:rPr>
              <a:t>1st</a:t>
            </a:r>
            <a:r>
              <a:rPr sz="800" b="0" spc="-15" dirty="0">
                <a:solidFill>
                  <a:srgbClr val="2E3841"/>
                </a:solidFill>
                <a:latin typeface="Montserrat Medium"/>
                <a:cs typeface="Montserrat Medium"/>
              </a:rPr>
              <a:t> </a:t>
            </a:r>
            <a:r>
              <a:rPr sz="800" b="0" dirty="0">
                <a:solidFill>
                  <a:srgbClr val="2E3841"/>
                </a:solidFill>
                <a:latin typeface="Montserrat Medium"/>
                <a:cs typeface="Montserrat Medium"/>
              </a:rPr>
              <a:t>informal</a:t>
            </a:r>
            <a:r>
              <a:rPr sz="800" b="0" spc="-10" dirty="0">
                <a:solidFill>
                  <a:srgbClr val="2E3841"/>
                </a:solidFill>
                <a:latin typeface="Montserrat Medium"/>
                <a:cs typeface="Montserrat Medium"/>
              </a:rPr>
              <a:t> management meeting</a:t>
            </a:r>
            <a:endParaRPr sz="800">
              <a:latin typeface="Montserrat Medium"/>
              <a:cs typeface="Montserrat Medium"/>
            </a:endParaRPr>
          </a:p>
        </p:txBody>
      </p:sp>
      <p:sp>
        <p:nvSpPr>
          <p:cNvPr id="12" name="object 12"/>
          <p:cNvSpPr/>
          <p:nvPr/>
        </p:nvSpPr>
        <p:spPr>
          <a:xfrm>
            <a:off x="1333574" y="4523032"/>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13" name="object 13"/>
          <p:cNvSpPr txBox="1"/>
          <p:nvPr/>
        </p:nvSpPr>
        <p:spPr>
          <a:xfrm>
            <a:off x="1333574" y="4523032"/>
            <a:ext cx="1786889" cy="396875"/>
          </a:xfrm>
          <a:prstGeom prst="rect">
            <a:avLst/>
          </a:prstGeom>
          <a:ln w="12693">
            <a:solidFill>
              <a:srgbClr val="2E3841"/>
            </a:solidFill>
          </a:ln>
        </p:spPr>
        <p:txBody>
          <a:bodyPr vert="horz" wrap="square" lIns="0" tIns="81280" rIns="0" bIns="0" rtlCol="0">
            <a:spAutoFit/>
          </a:bodyPr>
          <a:lstStyle/>
          <a:p>
            <a:pPr marL="558165" marR="198120" indent="-351155">
              <a:lnSpc>
                <a:spcPts val="930"/>
              </a:lnSpc>
              <a:spcBef>
                <a:spcPts val="640"/>
              </a:spcBef>
            </a:pPr>
            <a:r>
              <a:rPr sz="800" b="0" dirty="0">
                <a:solidFill>
                  <a:srgbClr val="2E3841"/>
                </a:solidFill>
                <a:latin typeface="Montserrat Medium"/>
                <a:cs typeface="Montserrat Medium"/>
              </a:rPr>
              <a:t>General</a:t>
            </a:r>
            <a:r>
              <a:rPr sz="800" b="0" spc="-20" dirty="0">
                <a:solidFill>
                  <a:srgbClr val="2E3841"/>
                </a:solidFill>
                <a:latin typeface="Montserrat Medium"/>
                <a:cs typeface="Montserrat Medium"/>
              </a:rPr>
              <a:t> </a:t>
            </a:r>
            <a:r>
              <a:rPr sz="800" b="0" dirty="0">
                <a:solidFill>
                  <a:srgbClr val="2E3841"/>
                </a:solidFill>
                <a:latin typeface="Montserrat Medium"/>
                <a:cs typeface="Montserrat Medium"/>
              </a:rPr>
              <a:t>Risk</a:t>
            </a:r>
            <a:r>
              <a:rPr sz="800" b="0" spc="-20" dirty="0">
                <a:solidFill>
                  <a:srgbClr val="2E3841"/>
                </a:solidFill>
                <a:latin typeface="Montserrat Medium"/>
                <a:cs typeface="Montserrat Medium"/>
              </a:rPr>
              <a:t> </a:t>
            </a:r>
            <a:r>
              <a:rPr sz="800" b="0" spc="-10" dirty="0">
                <a:solidFill>
                  <a:srgbClr val="2E3841"/>
                </a:solidFill>
                <a:latin typeface="Montserrat Medium"/>
                <a:cs typeface="Montserrat Medium"/>
              </a:rPr>
              <a:t>Management </a:t>
            </a:r>
            <a:r>
              <a:rPr sz="800" b="0" dirty="0">
                <a:solidFill>
                  <a:srgbClr val="2E3841"/>
                </a:solidFill>
                <a:latin typeface="Montserrat Medium"/>
                <a:cs typeface="Montserrat Medium"/>
              </a:rPr>
              <a:t>health</a:t>
            </a:r>
            <a:r>
              <a:rPr sz="800" b="0" spc="-15" dirty="0">
                <a:solidFill>
                  <a:srgbClr val="2E3841"/>
                </a:solidFill>
                <a:latin typeface="Montserrat Medium"/>
                <a:cs typeface="Montserrat Medium"/>
              </a:rPr>
              <a:t> </a:t>
            </a:r>
            <a:r>
              <a:rPr sz="800" b="0" spc="-10" dirty="0">
                <a:solidFill>
                  <a:srgbClr val="2E3841"/>
                </a:solidFill>
                <a:latin typeface="Montserrat Medium"/>
                <a:cs typeface="Montserrat Medium"/>
              </a:rPr>
              <a:t>check</a:t>
            </a:r>
            <a:endParaRPr sz="800">
              <a:latin typeface="Montserrat Medium"/>
              <a:cs typeface="Montserrat Medium"/>
            </a:endParaRPr>
          </a:p>
        </p:txBody>
      </p:sp>
      <p:sp>
        <p:nvSpPr>
          <p:cNvPr id="14" name="object 14"/>
          <p:cNvSpPr/>
          <p:nvPr/>
        </p:nvSpPr>
        <p:spPr>
          <a:xfrm>
            <a:off x="1333574" y="5049806"/>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15" name="object 15"/>
          <p:cNvSpPr txBox="1"/>
          <p:nvPr/>
        </p:nvSpPr>
        <p:spPr>
          <a:xfrm>
            <a:off x="1333574" y="5049806"/>
            <a:ext cx="1786889" cy="396875"/>
          </a:xfrm>
          <a:prstGeom prst="rect">
            <a:avLst/>
          </a:prstGeom>
          <a:ln w="12693">
            <a:solidFill>
              <a:srgbClr val="2E3841"/>
            </a:solidFill>
          </a:ln>
        </p:spPr>
        <p:txBody>
          <a:bodyPr vert="horz" wrap="square" lIns="0" tIns="1270" rIns="0" bIns="0" rtlCol="0">
            <a:spAutoFit/>
          </a:bodyPr>
          <a:lstStyle/>
          <a:p>
            <a:pPr>
              <a:lnSpc>
                <a:spcPct val="100000"/>
              </a:lnSpc>
              <a:spcBef>
                <a:spcPts val="10"/>
              </a:spcBef>
            </a:pPr>
            <a:endParaRPr sz="950">
              <a:latin typeface="Times New Roman"/>
              <a:cs typeface="Times New Roman"/>
            </a:endParaRPr>
          </a:p>
          <a:p>
            <a:pPr marL="401955">
              <a:lnSpc>
                <a:spcPct val="100000"/>
              </a:lnSpc>
            </a:pPr>
            <a:r>
              <a:rPr sz="800" b="0" dirty="0">
                <a:solidFill>
                  <a:srgbClr val="2E3841"/>
                </a:solidFill>
                <a:latin typeface="Montserrat Medium"/>
                <a:cs typeface="Montserrat Medium"/>
              </a:rPr>
              <a:t>Review</a:t>
            </a:r>
            <a:r>
              <a:rPr sz="800" b="0" spc="-10" dirty="0">
                <a:solidFill>
                  <a:srgbClr val="2E3841"/>
                </a:solidFill>
                <a:latin typeface="Montserrat Medium"/>
                <a:cs typeface="Montserrat Medium"/>
              </a:rPr>
              <a:t> </a:t>
            </a:r>
            <a:r>
              <a:rPr sz="800" b="0" dirty="0">
                <a:solidFill>
                  <a:srgbClr val="2E3841"/>
                </a:solidFill>
                <a:latin typeface="Montserrat Medium"/>
                <a:cs typeface="Montserrat Medium"/>
              </a:rPr>
              <a:t>Key</a:t>
            </a:r>
            <a:r>
              <a:rPr sz="800" b="0" spc="-10" dirty="0">
                <a:solidFill>
                  <a:srgbClr val="2E3841"/>
                </a:solidFill>
                <a:latin typeface="Montserrat Medium"/>
                <a:cs typeface="Montserrat Medium"/>
              </a:rPr>
              <a:t> People</a:t>
            </a:r>
            <a:endParaRPr sz="800">
              <a:latin typeface="Montserrat Medium"/>
              <a:cs typeface="Montserrat Medium"/>
            </a:endParaRPr>
          </a:p>
        </p:txBody>
      </p:sp>
      <p:grpSp>
        <p:nvGrpSpPr>
          <p:cNvPr id="16" name="object 16"/>
          <p:cNvGrpSpPr/>
          <p:nvPr/>
        </p:nvGrpSpPr>
        <p:grpSpPr>
          <a:xfrm>
            <a:off x="1333574" y="2305253"/>
            <a:ext cx="4073921" cy="4334510"/>
            <a:chOff x="1333574" y="2305253"/>
            <a:chExt cx="4073921" cy="4334510"/>
          </a:xfrm>
        </p:grpSpPr>
        <p:sp>
          <p:nvSpPr>
            <p:cNvPr id="17" name="object 17"/>
            <p:cNvSpPr/>
            <p:nvPr/>
          </p:nvSpPr>
          <p:spPr>
            <a:xfrm>
              <a:off x="1333574" y="5576581"/>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18" name="object 18"/>
            <p:cNvSpPr/>
            <p:nvPr/>
          </p:nvSpPr>
          <p:spPr>
            <a:xfrm>
              <a:off x="1333574" y="5576581"/>
              <a:ext cx="1786889" cy="396875"/>
            </a:xfrm>
            <a:custGeom>
              <a:avLst/>
              <a:gdLst/>
              <a:ahLst/>
              <a:cxnLst/>
              <a:rect l="l" t="t" r="r" b="b"/>
              <a:pathLst>
                <a:path w="1786889" h="396875">
                  <a:moveTo>
                    <a:pt x="0" y="0"/>
                  </a:moveTo>
                  <a:lnTo>
                    <a:pt x="1786400" y="0"/>
                  </a:lnTo>
                  <a:lnTo>
                    <a:pt x="1786400" y="396635"/>
                  </a:lnTo>
                  <a:lnTo>
                    <a:pt x="0" y="396635"/>
                  </a:lnTo>
                  <a:lnTo>
                    <a:pt x="0" y="0"/>
                  </a:lnTo>
                  <a:close/>
                </a:path>
              </a:pathLst>
            </a:custGeom>
            <a:ln w="12693">
              <a:solidFill>
                <a:srgbClr val="2E3841"/>
              </a:solidFill>
            </a:ln>
          </p:spPr>
          <p:txBody>
            <a:bodyPr wrap="square" lIns="0" tIns="0" rIns="0" bIns="0" rtlCol="0"/>
            <a:lstStyle/>
            <a:p>
              <a:endParaRPr/>
            </a:p>
          </p:txBody>
        </p:sp>
        <p:sp>
          <p:nvSpPr>
            <p:cNvPr id="19" name="object 19"/>
            <p:cNvSpPr/>
            <p:nvPr/>
          </p:nvSpPr>
          <p:spPr>
            <a:xfrm>
              <a:off x="1333574" y="610335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20" name="object 20"/>
            <p:cNvSpPr/>
            <p:nvPr/>
          </p:nvSpPr>
          <p:spPr>
            <a:xfrm>
              <a:off x="1333574" y="6103355"/>
              <a:ext cx="1786889" cy="396875"/>
            </a:xfrm>
            <a:custGeom>
              <a:avLst/>
              <a:gdLst/>
              <a:ahLst/>
              <a:cxnLst/>
              <a:rect l="l" t="t" r="r" b="b"/>
              <a:pathLst>
                <a:path w="1786889" h="396875">
                  <a:moveTo>
                    <a:pt x="0" y="0"/>
                  </a:moveTo>
                  <a:lnTo>
                    <a:pt x="1786400" y="0"/>
                  </a:lnTo>
                  <a:lnTo>
                    <a:pt x="1786400" y="396635"/>
                  </a:lnTo>
                  <a:lnTo>
                    <a:pt x="0" y="396635"/>
                  </a:lnTo>
                  <a:lnTo>
                    <a:pt x="0" y="0"/>
                  </a:lnTo>
                  <a:close/>
                </a:path>
              </a:pathLst>
            </a:custGeom>
            <a:ln w="12693">
              <a:solidFill>
                <a:srgbClr val="2E3841"/>
              </a:solidFill>
            </a:ln>
          </p:spPr>
          <p:txBody>
            <a:bodyPr wrap="square" lIns="0" tIns="0" rIns="0" bIns="0" rtlCol="0"/>
            <a:lstStyle/>
            <a:p>
              <a:endParaRPr/>
            </a:p>
          </p:txBody>
        </p:sp>
        <p:sp>
          <p:nvSpPr>
            <p:cNvPr id="21" name="object 21"/>
            <p:cNvSpPr/>
            <p:nvPr/>
          </p:nvSpPr>
          <p:spPr>
            <a:xfrm>
              <a:off x="3328506" y="2305253"/>
              <a:ext cx="2078989" cy="4334510"/>
            </a:xfrm>
            <a:custGeom>
              <a:avLst/>
              <a:gdLst/>
              <a:ahLst/>
              <a:cxnLst/>
              <a:rect l="l" t="t" r="r" b="b"/>
              <a:pathLst>
                <a:path w="2078989" h="4334509">
                  <a:moveTo>
                    <a:pt x="1982876" y="0"/>
                  </a:moveTo>
                  <a:lnTo>
                    <a:pt x="95783" y="0"/>
                  </a:lnTo>
                  <a:lnTo>
                    <a:pt x="58501" y="7527"/>
                  </a:lnTo>
                  <a:lnTo>
                    <a:pt x="28055" y="28055"/>
                  </a:lnTo>
                  <a:lnTo>
                    <a:pt x="7527" y="58501"/>
                  </a:lnTo>
                  <a:lnTo>
                    <a:pt x="0" y="95783"/>
                  </a:lnTo>
                  <a:lnTo>
                    <a:pt x="0" y="4238307"/>
                  </a:lnTo>
                  <a:lnTo>
                    <a:pt x="7527" y="4275588"/>
                  </a:lnTo>
                  <a:lnTo>
                    <a:pt x="28055" y="4306035"/>
                  </a:lnTo>
                  <a:lnTo>
                    <a:pt x="58501" y="4326563"/>
                  </a:lnTo>
                  <a:lnTo>
                    <a:pt x="95783" y="4334090"/>
                  </a:lnTo>
                  <a:lnTo>
                    <a:pt x="1982876" y="4334090"/>
                  </a:lnTo>
                  <a:lnTo>
                    <a:pt x="2020157" y="4326563"/>
                  </a:lnTo>
                  <a:lnTo>
                    <a:pt x="2050603" y="4306035"/>
                  </a:lnTo>
                  <a:lnTo>
                    <a:pt x="2071132" y="4275588"/>
                  </a:lnTo>
                  <a:lnTo>
                    <a:pt x="2078659" y="4238307"/>
                  </a:lnTo>
                  <a:lnTo>
                    <a:pt x="2078659" y="95783"/>
                  </a:lnTo>
                  <a:lnTo>
                    <a:pt x="2071132" y="58501"/>
                  </a:lnTo>
                  <a:lnTo>
                    <a:pt x="2050603" y="28055"/>
                  </a:lnTo>
                  <a:lnTo>
                    <a:pt x="2020157" y="7527"/>
                  </a:lnTo>
                  <a:lnTo>
                    <a:pt x="1982876" y="0"/>
                  </a:lnTo>
                  <a:close/>
                </a:path>
              </a:pathLst>
            </a:custGeom>
            <a:solidFill>
              <a:srgbClr val="B68150"/>
            </a:solidFill>
          </p:spPr>
          <p:txBody>
            <a:bodyPr wrap="square" lIns="0" tIns="0" rIns="0" bIns="0" rtlCol="0"/>
            <a:lstStyle/>
            <a:p>
              <a:endParaRPr/>
            </a:p>
          </p:txBody>
        </p:sp>
      </p:grpSp>
      <p:sp>
        <p:nvSpPr>
          <p:cNvPr id="22" name="object 22"/>
          <p:cNvSpPr txBox="1"/>
          <p:nvPr/>
        </p:nvSpPr>
        <p:spPr>
          <a:xfrm>
            <a:off x="3469859" y="2382520"/>
            <a:ext cx="1605915" cy="444500"/>
          </a:xfrm>
          <a:prstGeom prst="rect">
            <a:avLst/>
          </a:prstGeom>
        </p:spPr>
        <p:txBody>
          <a:bodyPr vert="horz" wrap="square" lIns="0" tIns="81280" rIns="0" bIns="0" rtlCol="0">
            <a:spAutoFit/>
          </a:bodyPr>
          <a:lstStyle/>
          <a:p>
            <a:pPr marL="12700">
              <a:lnSpc>
                <a:spcPct val="100000"/>
              </a:lnSpc>
              <a:spcBef>
                <a:spcPts val="640"/>
              </a:spcBef>
            </a:pPr>
            <a:r>
              <a:rPr sz="1200" b="1" dirty="0">
                <a:solidFill>
                  <a:srgbClr val="FFFFFF"/>
                </a:solidFill>
                <a:latin typeface="Montserrat"/>
                <a:cs typeface="Montserrat"/>
              </a:rPr>
              <a:t>SECOND</a:t>
            </a:r>
            <a:r>
              <a:rPr sz="1200" b="1" spc="310" dirty="0">
                <a:solidFill>
                  <a:srgbClr val="FFFFFF"/>
                </a:solidFill>
                <a:latin typeface="Montserrat"/>
                <a:cs typeface="Montserrat"/>
              </a:rPr>
              <a:t> </a:t>
            </a:r>
            <a:r>
              <a:rPr sz="1200" spc="-10" dirty="0">
                <a:solidFill>
                  <a:srgbClr val="FFFFFF"/>
                </a:solidFill>
                <a:latin typeface="Montserrat"/>
                <a:cs typeface="Montserrat"/>
              </a:rPr>
              <a:t>QUARTER</a:t>
            </a:r>
            <a:endParaRPr sz="1200">
              <a:latin typeface="Montserrat"/>
              <a:cs typeface="Montserrat"/>
            </a:endParaRPr>
          </a:p>
          <a:p>
            <a:pPr marL="12700">
              <a:lnSpc>
                <a:spcPct val="100000"/>
              </a:lnSpc>
              <a:spcBef>
                <a:spcPts val="360"/>
              </a:spcBef>
            </a:pPr>
            <a:r>
              <a:rPr sz="800" b="1" dirty="0">
                <a:solidFill>
                  <a:srgbClr val="2E3841"/>
                </a:solidFill>
                <a:latin typeface="Montserrat"/>
                <a:cs typeface="Montserrat"/>
              </a:rPr>
              <a:t>April</a:t>
            </a:r>
            <a:r>
              <a:rPr sz="800" b="1" spc="210" dirty="0">
                <a:solidFill>
                  <a:srgbClr val="2E3841"/>
                </a:solidFill>
                <a:latin typeface="Montserrat"/>
                <a:cs typeface="Montserrat"/>
              </a:rPr>
              <a:t> </a:t>
            </a:r>
            <a:r>
              <a:rPr sz="800" b="1" dirty="0">
                <a:solidFill>
                  <a:srgbClr val="2E3841"/>
                </a:solidFill>
                <a:latin typeface="Montserrat"/>
                <a:cs typeface="Montserrat"/>
              </a:rPr>
              <a:t>to</a:t>
            </a:r>
            <a:r>
              <a:rPr sz="800" b="1" spc="225" dirty="0">
                <a:solidFill>
                  <a:srgbClr val="2E3841"/>
                </a:solidFill>
                <a:latin typeface="Montserrat"/>
                <a:cs typeface="Montserrat"/>
              </a:rPr>
              <a:t> </a:t>
            </a:r>
            <a:r>
              <a:rPr sz="800" b="1" spc="-20" dirty="0">
                <a:solidFill>
                  <a:srgbClr val="2E3841"/>
                </a:solidFill>
                <a:latin typeface="Montserrat"/>
                <a:cs typeface="Montserrat"/>
              </a:rPr>
              <a:t>June</a:t>
            </a:r>
            <a:endParaRPr sz="800">
              <a:latin typeface="Montserrat"/>
              <a:cs typeface="Montserrat"/>
            </a:endParaRPr>
          </a:p>
        </p:txBody>
      </p:sp>
      <p:sp>
        <p:nvSpPr>
          <p:cNvPr id="23" name="object 23"/>
          <p:cNvSpPr/>
          <p:nvPr/>
        </p:nvSpPr>
        <p:spPr>
          <a:xfrm>
            <a:off x="3480427" y="2942710"/>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grpSp>
        <p:nvGrpSpPr>
          <p:cNvPr id="94" name="object 16"/>
          <p:cNvGrpSpPr/>
          <p:nvPr/>
        </p:nvGrpSpPr>
        <p:grpSpPr>
          <a:xfrm>
            <a:off x="1327224" y="2305253"/>
            <a:ext cx="4080510" cy="4334510"/>
            <a:chOff x="1327224" y="2305253"/>
            <a:chExt cx="4080510" cy="4334510"/>
          </a:xfrm>
        </p:grpSpPr>
        <p:sp>
          <p:nvSpPr>
            <p:cNvPr id="95" name="object 17"/>
            <p:cNvSpPr/>
            <p:nvPr/>
          </p:nvSpPr>
          <p:spPr>
            <a:xfrm>
              <a:off x="1333574" y="5576581"/>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96" name="object 18"/>
            <p:cNvSpPr/>
            <p:nvPr/>
          </p:nvSpPr>
          <p:spPr>
            <a:xfrm>
              <a:off x="1333574" y="5576581"/>
              <a:ext cx="1786889" cy="396875"/>
            </a:xfrm>
            <a:custGeom>
              <a:avLst/>
              <a:gdLst/>
              <a:ahLst/>
              <a:cxnLst/>
              <a:rect l="l" t="t" r="r" b="b"/>
              <a:pathLst>
                <a:path w="1786889" h="396875">
                  <a:moveTo>
                    <a:pt x="0" y="0"/>
                  </a:moveTo>
                  <a:lnTo>
                    <a:pt x="1786400" y="0"/>
                  </a:lnTo>
                  <a:lnTo>
                    <a:pt x="1786400" y="396635"/>
                  </a:lnTo>
                  <a:lnTo>
                    <a:pt x="0" y="396635"/>
                  </a:lnTo>
                  <a:lnTo>
                    <a:pt x="0" y="0"/>
                  </a:lnTo>
                  <a:close/>
                </a:path>
              </a:pathLst>
            </a:custGeom>
            <a:ln w="12693">
              <a:solidFill>
                <a:srgbClr val="2E3841"/>
              </a:solidFill>
            </a:ln>
          </p:spPr>
          <p:txBody>
            <a:bodyPr wrap="square" lIns="0" tIns="0" rIns="0" bIns="0" rtlCol="0"/>
            <a:lstStyle/>
            <a:p>
              <a:endParaRPr/>
            </a:p>
          </p:txBody>
        </p:sp>
        <p:sp>
          <p:nvSpPr>
            <p:cNvPr id="97" name="object 19"/>
            <p:cNvSpPr/>
            <p:nvPr/>
          </p:nvSpPr>
          <p:spPr>
            <a:xfrm>
              <a:off x="1333574" y="610335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EAE7E4"/>
            </a:solidFill>
          </p:spPr>
          <p:txBody>
            <a:bodyPr wrap="square" lIns="0" tIns="0" rIns="0" bIns="0" rtlCol="0"/>
            <a:lstStyle/>
            <a:p>
              <a:endParaRPr/>
            </a:p>
          </p:txBody>
        </p:sp>
        <p:sp>
          <p:nvSpPr>
            <p:cNvPr id="98" name="object 20"/>
            <p:cNvSpPr/>
            <p:nvPr/>
          </p:nvSpPr>
          <p:spPr>
            <a:xfrm>
              <a:off x="1333574" y="6103355"/>
              <a:ext cx="1786889" cy="396875"/>
            </a:xfrm>
            <a:custGeom>
              <a:avLst/>
              <a:gdLst/>
              <a:ahLst/>
              <a:cxnLst/>
              <a:rect l="l" t="t" r="r" b="b"/>
              <a:pathLst>
                <a:path w="1786889" h="396875">
                  <a:moveTo>
                    <a:pt x="0" y="0"/>
                  </a:moveTo>
                  <a:lnTo>
                    <a:pt x="1786400" y="0"/>
                  </a:lnTo>
                  <a:lnTo>
                    <a:pt x="1786400" y="396635"/>
                  </a:lnTo>
                  <a:lnTo>
                    <a:pt x="0" y="396635"/>
                  </a:lnTo>
                  <a:lnTo>
                    <a:pt x="0" y="0"/>
                  </a:lnTo>
                  <a:close/>
                </a:path>
              </a:pathLst>
            </a:custGeom>
            <a:ln w="12693">
              <a:solidFill>
                <a:srgbClr val="2E3841"/>
              </a:solidFill>
            </a:ln>
          </p:spPr>
          <p:txBody>
            <a:bodyPr wrap="square" lIns="0" tIns="0" rIns="0" bIns="0" rtlCol="0"/>
            <a:lstStyle/>
            <a:p>
              <a:endParaRPr/>
            </a:p>
          </p:txBody>
        </p:sp>
        <p:sp>
          <p:nvSpPr>
            <p:cNvPr id="93" name="object 21"/>
            <p:cNvSpPr/>
            <p:nvPr/>
          </p:nvSpPr>
          <p:spPr>
            <a:xfrm>
              <a:off x="3328506" y="2305253"/>
              <a:ext cx="2078989" cy="4334510"/>
            </a:xfrm>
            <a:custGeom>
              <a:avLst/>
              <a:gdLst/>
              <a:ahLst/>
              <a:cxnLst/>
              <a:rect l="l" t="t" r="r" b="b"/>
              <a:pathLst>
                <a:path w="2078989" h="4334509">
                  <a:moveTo>
                    <a:pt x="1982876" y="0"/>
                  </a:moveTo>
                  <a:lnTo>
                    <a:pt x="95783" y="0"/>
                  </a:lnTo>
                  <a:lnTo>
                    <a:pt x="58501" y="7527"/>
                  </a:lnTo>
                  <a:lnTo>
                    <a:pt x="28055" y="28055"/>
                  </a:lnTo>
                  <a:lnTo>
                    <a:pt x="7527" y="58501"/>
                  </a:lnTo>
                  <a:lnTo>
                    <a:pt x="0" y="95783"/>
                  </a:lnTo>
                  <a:lnTo>
                    <a:pt x="0" y="4238307"/>
                  </a:lnTo>
                  <a:lnTo>
                    <a:pt x="7527" y="4275588"/>
                  </a:lnTo>
                  <a:lnTo>
                    <a:pt x="28055" y="4306035"/>
                  </a:lnTo>
                  <a:lnTo>
                    <a:pt x="58501" y="4326563"/>
                  </a:lnTo>
                  <a:lnTo>
                    <a:pt x="95783" y="4334090"/>
                  </a:lnTo>
                  <a:lnTo>
                    <a:pt x="1982876" y="4334090"/>
                  </a:lnTo>
                  <a:lnTo>
                    <a:pt x="2020157" y="4326563"/>
                  </a:lnTo>
                  <a:lnTo>
                    <a:pt x="2050603" y="4306035"/>
                  </a:lnTo>
                  <a:lnTo>
                    <a:pt x="2071132" y="4275588"/>
                  </a:lnTo>
                  <a:lnTo>
                    <a:pt x="2078659" y="4238307"/>
                  </a:lnTo>
                  <a:lnTo>
                    <a:pt x="2078659" y="95783"/>
                  </a:lnTo>
                  <a:lnTo>
                    <a:pt x="2071132" y="58501"/>
                  </a:lnTo>
                  <a:lnTo>
                    <a:pt x="2050603" y="28055"/>
                  </a:lnTo>
                  <a:lnTo>
                    <a:pt x="2020157" y="7527"/>
                  </a:lnTo>
                  <a:lnTo>
                    <a:pt x="1982876" y="0"/>
                  </a:lnTo>
                  <a:close/>
                </a:path>
              </a:pathLst>
            </a:custGeom>
            <a:solidFill>
              <a:srgbClr val="B68150"/>
            </a:solidFill>
          </p:spPr>
          <p:txBody>
            <a:bodyPr wrap="square" lIns="0" tIns="0" rIns="0" bIns="0" rtlCol="0"/>
            <a:lstStyle/>
            <a:p>
              <a:endParaRPr/>
            </a:p>
          </p:txBody>
        </p:sp>
      </p:grpSp>
      <p:sp>
        <p:nvSpPr>
          <p:cNvPr id="104" name="object 22"/>
          <p:cNvSpPr txBox="1"/>
          <p:nvPr/>
        </p:nvSpPr>
        <p:spPr>
          <a:xfrm>
            <a:off x="3469859" y="2382520"/>
            <a:ext cx="1605915" cy="444500"/>
          </a:xfrm>
          <a:prstGeom prst="rect">
            <a:avLst/>
          </a:prstGeom>
        </p:spPr>
        <p:txBody>
          <a:bodyPr vert="horz" wrap="square" lIns="0" tIns="81280" rIns="0" bIns="0" rtlCol="0">
            <a:spAutoFit/>
          </a:bodyPr>
          <a:lstStyle/>
          <a:p>
            <a:pPr marL="12700">
              <a:lnSpc>
                <a:spcPct val="100000"/>
              </a:lnSpc>
              <a:spcBef>
                <a:spcPts val="640"/>
              </a:spcBef>
            </a:pPr>
            <a:r>
              <a:rPr sz="1200" b="1" dirty="0">
                <a:solidFill>
                  <a:srgbClr val="FFFFFF"/>
                </a:solidFill>
                <a:latin typeface="Montserrat"/>
                <a:cs typeface="Montserrat"/>
              </a:rPr>
              <a:t>SECOND</a:t>
            </a:r>
            <a:r>
              <a:rPr sz="1200" b="1" spc="310" dirty="0">
                <a:solidFill>
                  <a:srgbClr val="FFFFFF"/>
                </a:solidFill>
                <a:latin typeface="Montserrat"/>
                <a:cs typeface="Montserrat"/>
              </a:rPr>
              <a:t> </a:t>
            </a:r>
            <a:r>
              <a:rPr sz="1200" spc="-10" dirty="0">
                <a:solidFill>
                  <a:srgbClr val="FFFFFF"/>
                </a:solidFill>
                <a:latin typeface="Montserrat"/>
                <a:cs typeface="Montserrat"/>
              </a:rPr>
              <a:t>QUARTER</a:t>
            </a:r>
            <a:endParaRPr sz="1200">
              <a:latin typeface="Montserrat"/>
              <a:cs typeface="Montserrat"/>
            </a:endParaRPr>
          </a:p>
          <a:p>
            <a:pPr marL="12700">
              <a:lnSpc>
                <a:spcPct val="100000"/>
              </a:lnSpc>
              <a:spcBef>
                <a:spcPts val="360"/>
              </a:spcBef>
            </a:pPr>
            <a:r>
              <a:rPr sz="800" b="1" dirty="0">
                <a:solidFill>
                  <a:srgbClr val="2E3841"/>
                </a:solidFill>
                <a:latin typeface="Montserrat"/>
                <a:cs typeface="Montserrat"/>
              </a:rPr>
              <a:t>April</a:t>
            </a:r>
            <a:r>
              <a:rPr sz="800" b="1" spc="210" dirty="0">
                <a:solidFill>
                  <a:srgbClr val="2E3841"/>
                </a:solidFill>
                <a:latin typeface="Montserrat"/>
                <a:cs typeface="Montserrat"/>
              </a:rPr>
              <a:t> </a:t>
            </a:r>
            <a:r>
              <a:rPr sz="800" b="1" dirty="0">
                <a:solidFill>
                  <a:srgbClr val="2E3841"/>
                </a:solidFill>
                <a:latin typeface="Montserrat"/>
                <a:cs typeface="Montserrat"/>
              </a:rPr>
              <a:t>to</a:t>
            </a:r>
            <a:r>
              <a:rPr sz="800" b="1" spc="225" dirty="0">
                <a:solidFill>
                  <a:srgbClr val="2E3841"/>
                </a:solidFill>
                <a:latin typeface="Montserrat"/>
                <a:cs typeface="Montserrat"/>
              </a:rPr>
              <a:t> </a:t>
            </a:r>
            <a:r>
              <a:rPr sz="800" b="1" spc="-20" dirty="0">
                <a:solidFill>
                  <a:srgbClr val="2E3841"/>
                </a:solidFill>
                <a:latin typeface="Montserrat"/>
                <a:cs typeface="Montserrat"/>
              </a:rPr>
              <a:t>June</a:t>
            </a:r>
            <a:endParaRPr sz="800">
              <a:latin typeface="Montserrat"/>
              <a:cs typeface="Montserrat"/>
            </a:endParaRPr>
          </a:p>
        </p:txBody>
      </p:sp>
      <p:sp>
        <p:nvSpPr>
          <p:cNvPr id="105" name="object 23"/>
          <p:cNvSpPr/>
          <p:nvPr/>
        </p:nvSpPr>
        <p:spPr>
          <a:xfrm>
            <a:off x="3480427" y="2942710"/>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24" name="object 24"/>
          <p:cNvSpPr txBox="1"/>
          <p:nvPr/>
        </p:nvSpPr>
        <p:spPr>
          <a:xfrm>
            <a:off x="3480427" y="2942710"/>
            <a:ext cx="1786889" cy="396875"/>
          </a:xfrm>
          <a:prstGeom prst="rect">
            <a:avLst/>
          </a:prstGeom>
          <a:ln w="12693">
            <a:solidFill>
              <a:srgbClr val="EAE7E4"/>
            </a:solidFill>
          </a:ln>
        </p:spPr>
        <p:txBody>
          <a:bodyPr vert="horz" wrap="square" lIns="0" tIns="92710" rIns="0" bIns="0" rtlCol="0">
            <a:spAutoFit/>
          </a:bodyPr>
          <a:lstStyle/>
          <a:p>
            <a:pPr marL="735330" marR="164465" indent="-563245">
              <a:lnSpc>
                <a:spcPts val="869"/>
              </a:lnSpc>
              <a:spcBef>
                <a:spcPts val="730"/>
              </a:spcBef>
            </a:pPr>
            <a:r>
              <a:rPr sz="800" b="0" dirty="0">
                <a:solidFill>
                  <a:srgbClr val="FFFFFF"/>
                </a:solidFill>
                <a:latin typeface="Montserrat Medium"/>
                <a:cs typeface="Montserrat Medium"/>
              </a:rPr>
              <a:t>Risk</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Management</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across</a:t>
            </a:r>
            <a:r>
              <a:rPr sz="800" b="0" spc="-15" dirty="0">
                <a:solidFill>
                  <a:srgbClr val="FFFFFF"/>
                </a:solidFill>
                <a:latin typeface="Montserrat Medium"/>
                <a:cs typeface="Montserrat Medium"/>
              </a:rPr>
              <a:t> </a:t>
            </a:r>
            <a:r>
              <a:rPr sz="800" b="0" spc="-25" dirty="0">
                <a:solidFill>
                  <a:srgbClr val="FFFFFF"/>
                </a:solidFill>
                <a:latin typeface="Montserrat Medium"/>
                <a:cs typeface="Montserrat Medium"/>
              </a:rPr>
              <a:t>all</a:t>
            </a:r>
            <a:r>
              <a:rPr sz="800" b="0" spc="-10" dirty="0">
                <a:solidFill>
                  <a:srgbClr val="FFFFFF"/>
                </a:solidFill>
                <a:latin typeface="Montserrat Medium"/>
                <a:cs typeface="Montserrat Medium"/>
              </a:rPr>
              <a:t> assets</a:t>
            </a:r>
            <a:endParaRPr sz="800">
              <a:latin typeface="Montserrat Medium"/>
              <a:cs typeface="Montserrat Medium"/>
            </a:endParaRPr>
          </a:p>
        </p:txBody>
      </p:sp>
      <p:sp>
        <p:nvSpPr>
          <p:cNvPr id="25" name="object 25"/>
          <p:cNvSpPr/>
          <p:nvPr/>
        </p:nvSpPr>
        <p:spPr>
          <a:xfrm>
            <a:off x="3480427" y="346948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26" name="object 26"/>
          <p:cNvSpPr txBox="1"/>
          <p:nvPr/>
        </p:nvSpPr>
        <p:spPr>
          <a:xfrm>
            <a:off x="3480427" y="3469485"/>
            <a:ext cx="1786889" cy="396875"/>
          </a:xfrm>
          <a:prstGeom prst="rect">
            <a:avLst/>
          </a:prstGeom>
          <a:ln w="12693">
            <a:solidFill>
              <a:srgbClr val="EAE7E4"/>
            </a:solidFill>
          </a:ln>
        </p:spPr>
        <p:txBody>
          <a:bodyPr vert="horz" wrap="square" lIns="0" tIns="5715" rIns="0" bIns="0" rtlCol="0">
            <a:spAutoFit/>
          </a:bodyPr>
          <a:lstStyle/>
          <a:p>
            <a:pPr>
              <a:lnSpc>
                <a:spcPct val="100000"/>
              </a:lnSpc>
              <a:spcBef>
                <a:spcPts val="45"/>
              </a:spcBef>
            </a:pPr>
            <a:endParaRPr sz="900">
              <a:latin typeface="Times New Roman"/>
              <a:cs typeface="Times New Roman"/>
            </a:endParaRPr>
          </a:p>
          <a:p>
            <a:pPr marL="325120">
              <a:lnSpc>
                <a:spcPct val="100000"/>
              </a:lnSpc>
            </a:pPr>
            <a:r>
              <a:rPr sz="800" b="0" dirty="0">
                <a:solidFill>
                  <a:srgbClr val="FFFFFF"/>
                </a:solidFill>
                <a:latin typeface="Montserrat Medium"/>
                <a:cs typeface="Montserrat Medium"/>
              </a:rPr>
              <a:t>Set</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business</a:t>
            </a:r>
            <a:r>
              <a:rPr sz="800" b="0" spc="-15" dirty="0">
                <a:solidFill>
                  <a:srgbClr val="FFFFFF"/>
                </a:solidFill>
                <a:latin typeface="Montserrat Medium"/>
                <a:cs typeface="Montserrat Medium"/>
              </a:rPr>
              <a:t> </a:t>
            </a:r>
            <a:r>
              <a:rPr sz="800" b="0" spc="-10" dirty="0">
                <a:solidFill>
                  <a:srgbClr val="FFFFFF"/>
                </a:solidFill>
                <a:latin typeface="Montserrat Medium"/>
                <a:cs typeface="Montserrat Medium"/>
              </a:rPr>
              <a:t>direction</a:t>
            </a:r>
            <a:endParaRPr sz="800">
              <a:latin typeface="Montserrat Medium"/>
              <a:cs typeface="Montserrat Medium"/>
            </a:endParaRPr>
          </a:p>
        </p:txBody>
      </p:sp>
      <p:sp>
        <p:nvSpPr>
          <p:cNvPr id="27" name="object 27"/>
          <p:cNvSpPr/>
          <p:nvPr/>
        </p:nvSpPr>
        <p:spPr>
          <a:xfrm>
            <a:off x="3480427" y="3996259"/>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28" name="object 28"/>
          <p:cNvSpPr txBox="1"/>
          <p:nvPr/>
        </p:nvSpPr>
        <p:spPr>
          <a:xfrm>
            <a:off x="3480427" y="3996259"/>
            <a:ext cx="1786889" cy="396875"/>
          </a:xfrm>
          <a:prstGeom prst="rect">
            <a:avLst/>
          </a:prstGeom>
          <a:ln w="12693">
            <a:solidFill>
              <a:srgbClr val="EAE7E4"/>
            </a:solidFill>
          </a:ln>
        </p:spPr>
        <p:txBody>
          <a:bodyPr vert="horz" wrap="square" lIns="0" tIns="3810" rIns="0" bIns="0" rtlCol="0">
            <a:spAutoFit/>
          </a:bodyPr>
          <a:lstStyle/>
          <a:p>
            <a:pPr>
              <a:lnSpc>
                <a:spcPct val="100000"/>
              </a:lnSpc>
              <a:spcBef>
                <a:spcPts val="30"/>
              </a:spcBef>
            </a:pPr>
            <a:endParaRPr sz="900">
              <a:latin typeface="Times New Roman"/>
              <a:cs typeface="Times New Roman"/>
            </a:endParaRPr>
          </a:p>
          <a:p>
            <a:pPr marL="163195">
              <a:lnSpc>
                <a:spcPct val="100000"/>
              </a:lnSpc>
            </a:pPr>
            <a:r>
              <a:rPr sz="800" b="0" dirty="0">
                <a:solidFill>
                  <a:srgbClr val="FFFFFF"/>
                </a:solidFill>
                <a:latin typeface="Montserrat Medium"/>
                <a:cs typeface="Montserrat Medium"/>
              </a:rPr>
              <a:t>Review</a:t>
            </a:r>
            <a:r>
              <a:rPr sz="800" b="0" spc="-10" dirty="0">
                <a:solidFill>
                  <a:srgbClr val="FFFFFF"/>
                </a:solidFill>
                <a:latin typeface="Montserrat Medium"/>
                <a:cs typeface="Montserrat Medium"/>
              </a:rPr>
              <a:t> </a:t>
            </a:r>
            <a:r>
              <a:rPr sz="800" b="0" dirty="0">
                <a:solidFill>
                  <a:srgbClr val="FFFFFF"/>
                </a:solidFill>
                <a:latin typeface="Montserrat Medium"/>
                <a:cs typeface="Montserrat Medium"/>
              </a:rPr>
              <a:t>Key</a:t>
            </a:r>
            <a:r>
              <a:rPr sz="800" b="0" spc="-10" dirty="0">
                <a:solidFill>
                  <a:srgbClr val="FFFFFF"/>
                </a:solidFill>
                <a:latin typeface="Montserrat Medium"/>
                <a:cs typeface="Montserrat Medium"/>
              </a:rPr>
              <a:t> </a:t>
            </a:r>
            <a:r>
              <a:rPr sz="800" b="0" dirty="0">
                <a:solidFill>
                  <a:srgbClr val="FFFFFF"/>
                </a:solidFill>
                <a:latin typeface="Montserrat Medium"/>
                <a:cs typeface="Montserrat Medium"/>
              </a:rPr>
              <a:t>People</a:t>
            </a:r>
            <a:r>
              <a:rPr sz="800" b="0" spc="-10" dirty="0">
                <a:solidFill>
                  <a:srgbClr val="FFFFFF"/>
                </a:solidFill>
                <a:latin typeface="Montserrat Medium"/>
                <a:cs typeface="Montserrat Medium"/>
              </a:rPr>
              <a:t> </a:t>
            </a:r>
            <a:r>
              <a:rPr sz="800" b="0" dirty="0">
                <a:solidFill>
                  <a:srgbClr val="FFFFFF"/>
                </a:solidFill>
                <a:latin typeface="Montserrat Medium"/>
                <a:cs typeface="Montserrat Medium"/>
              </a:rPr>
              <a:t>and</a:t>
            </a:r>
            <a:r>
              <a:rPr sz="800" b="0" spc="-5" dirty="0">
                <a:solidFill>
                  <a:srgbClr val="FFFFFF"/>
                </a:solidFill>
                <a:latin typeface="Montserrat Medium"/>
                <a:cs typeface="Montserrat Medium"/>
              </a:rPr>
              <a:t> </a:t>
            </a:r>
            <a:r>
              <a:rPr sz="800" b="0" spc="-25" dirty="0">
                <a:solidFill>
                  <a:srgbClr val="FFFFFF"/>
                </a:solidFill>
                <a:latin typeface="Montserrat Medium"/>
                <a:cs typeface="Montserrat Medium"/>
              </a:rPr>
              <a:t>CFO</a:t>
            </a:r>
            <a:endParaRPr sz="800">
              <a:latin typeface="Montserrat Medium"/>
              <a:cs typeface="Montserrat Medium"/>
            </a:endParaRPr>
          </a:p>
        </p:txBody>
      </p:sp>
      <p:sp>
        <p:nvSpPr>
          <p:cNvPr id="29" name="object 29"/>
          <p:cNvSpPr/>
          <p:nvPr/>
        </p:nvSpPr>
        <p:spPr>
          <a:xfrm>
            <a:off x="3480427" y="4523032"/>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30" name="object 30"/>
          <p:cNvSpPr txBox="1"/>
          <p:nvPr/>
        </p:nvSpPr>
        <p:spPr>
          <a:xfrm>
            <a:off x="3480427" y="4523032"/>
            <a:ext cx="1786889" cy="396875"/>
          </a:xfrm>
          <a:prstGeom prst="rect">
            <a:avLst/>
          </a:prstGeom>
          <a:ln w="12693">
            <a:solidFill>
              <a:srgbClr val="EAE7E4"/>
            </a:solidFill>
          </a:ln>
        </p:spPr>
        <p:txBody>
          <a:bodyPr vert="horz" wrap="square" lIns="0" tIns="1905" rIns="0" bIns="0" rtlCol="0">
            <a:spAutoFit/>
          </a:bodyPr>
          <a:lstStyle/>
          <a:p>
            <a:pPr>
              <a:lnSpc>
                <a:spcPct val="100000"/>
              </a:lnSpc>
              <a:spcBef>
                <a:spcPts val="15"/>
              </a:spcBef>
            </a:pPr>
            <a:endParaRPr sz="900">
              <a:latin typeface="Times New Roman"/>
              <a:cs typeface="Times New Roman"/>
            </a:endParaRPr>
          </a:p>
          <a:p>
            <a:pPr marL="246379">
              <a:lnSpc>
                <a:spcPct val="100000"/>
              </a:lnSpc>
            </a:pPr>
            <a:r>
              <a:rPr sz="800" b="0" dirty="0">
                <a:solidFill>
                  <a:srgbClr val="FFFFFF"/>
                </a:solidFill>
                <a:latin typeface="Montserrat Medium"/>
                <a:cs typeface="Montserrat Medium"/>
              </a:rPr>
              <a:t>Risk</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Management</a:t>
            </a:r>
            <a:r>
              <a:rPr sz="800" b="0" spc="-20" dirty="0">
                <a:solidFill>
                  <a:srgbClr val="FFFFFF"/>
                </a:solidFill>
                <a:latin typeface="Montserrat Medium"/>
                <a:cs typeface="Montserrat Medium"/>
              </a:rPr>
              <a:t> </a:t>
            </a:r>
            <a:r>
              <a:rPr sz="800" b="0" spc="-10" dirty="0">
                <a:solidFill>
                  <a:srgbClr val="FFFFFF"/>
                </a:solidFill>
                <a:latin typeface="Montserrat Medium"/>
                <a:cs typeface="Montserrat Medium"/>
              </a:rPr>
              <a:t>Matrix</a:t>
            </a:r>
            <a:endParaRPr sz="800">
              <a:latin typeface="Montserrat Medium"/>
              <a:cs typeface="Montserrat Medium"/>
            </a:endParaRPr>
          </a:p>
        </p:txBody>
      </p:sp>
      <p:sp>
        <p:nvSpPr>
          <p:cNvPr id="31" name="object 31"/>
          <p:cNvSpPr/>
          <p:nvPr/>
        </p:nvSpPr>
        <p:spPr>
          <a:xfrm>
            <a:off x="3480427" y="5049806"/>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32" name="object 32"/>
          <p:cNvSpPr txBox="1"/>
          <p:nvPr/>
        </p:nvSpPr>
        <p:spPr>
          <a:xfrm>
            <a:off x="3480427" y="5049806"/>
            <a:ext cx="1786889" cy="396875"/>
          </a:xfrm>
          <a:prstGeom prst="rect">
            <a:avLst/>
          </a:prstGeom>
          <a:ln w="12693">
            <a:solidFill>
              <a:srgbClr val="EAE7E4"/>
            </a:solidFill>
          </a:ln>
        </p:spPr>
        <p:txBody>
          <a:bodyPr vert="horz" wrap="square" lIns="0" tIns="1270" rIns="0" bIns="0" rtlCol="0">
            <a:spAutoFit/>
          </a:bodyPr>
          <a:lstStyle/>
          <a:p>
            <a:pPr>
              <a:lnSpc>
                <a:spcPct val="100000"/>
              </a:lnSpc>
              <a:spcBef>
                <a:spcPts val="10"/>
              </a:spcBef>
            </a:pPr>
            <a:endParaRPr sz="950">
              <a:latin typeface="Times New Roman"/>
              <a:cs typeface="Times New Roman"/>
            </a:endParaRPr>
          </a:p>
          <a:p>
            <a:pPr marL="391160">
              <a:lnSpc>
                <a:spcPct val="100000"/>
              </a:lnSpc>
            </a:pPr>
            <a:r>
              <a:rPr sz="800" b="0" dirty="0">
                <a:solidFill>
                  <a:srgbClr val="FFFFFF"/>
                </a:solidFill>
                <a:latin typeface="Montserrat Medium"/>
                <a:cs typeface="Montserrat Medium"/>
              </a:rPr>
              <a:t>Engage</a:t>
            </a:r>
            <a:r>
              <a:rPr sz="800" b="0" spc="-25" dirty="0">
                <a:solidFill>
                  <a:srgbClr val="FFFFFF"/>
                </a:solidFill>
                <a:latin typeface="Montserrat Medium"/>
                <a:cs typeface="Montserrat Medium"/>
              </a:rPr>
              <a:t> </a:t>
            </a:r>
            <a:r>
              <a:rPr sz="800" b="0" dirty="0">
                <a:solidFill>
                  <a:srgbClr val="FFFFFF"/>
                </a:solidFill>
                <a:latin typeface="Montserrat Medium"/>
                <a:cs typeface="Montserrat Medium"/>
              </a:rPr>
              <a:t>with</a:t>
            </a:r>
            <a:r>
              <a:rPr sz="800" b="0" spc="-5" dirty="0">
                <a:solidFill>
                  <a:srgbClr val="FFFFFF"/>
                </a:solidFill>
                <a:latin typeface="Montserrat Medium"/>
                <a:cs typeface="Montserrat Medium"/>
              </a:rPr>
              <a:t> </a:t>
            </a:r>
            <a:r>
              <a:rPr sz="800" b="0" spc="-10" dirty="0">
                <a:solidFill>
                  <a:srgbClr val="FFFFFF"/>
                </a:solidFill>
                <a:latin typeface="Montserrat Medium"/>
                <a:cs typeface="Montserrat Medium"/>
              </a:rPr>
              <a:t>family</a:t>
            </a:r>
            <a:endParaRPr sz="800">
              <a:latin typeface="Montserrat Medium"/>
              <a:cs typeface="Montserrat Medium"/>
            </a:endParaRPr>
          </a:p>
        </p:txBody>
      </p:sp>
      <p:sp>
        <p:nvSpPr>
          <p:cNvPr id="33" name="object 33"/>
          <p:cNvSpPr/>
          <p:nvPr/>
        </p:nvSpPr>
        <p:spPr>
          <a:xfrm>
            <a:off x="3480427" y="5576581"/>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34" name="object 34"/>
          <p:cNvSpPr txBox="1"/>
          <p:nvPr/>
        </p:nvSpPr>
        <p:spPr>
          <a:xfrm>
            <a:off x="3480427" y="5576581"/>
            <a:ext cx="1786889" cy="396875"/>
          </a:xfrm>
          <a:prstGeom prst="rect">
            <a:avLst/>
          </a:prstGeom>
          <a:ln w="12693">
            <a:solidFill>
              <a:srgbClr val="EAE7E4"/>
            </a:solidFill>
          </a:ln>
        </p:spPr>
        <p:txBody>
          <a:bodyPr vert="horz" wrap="square" lIns="0" tIns="6985" rIns="0" bIns="0" rtlCol="0">
            <a:spAutoFit/>
          </a:bodyPr>
          <a:lstStyle/>
          <a:p>
            <a:pPr>
              <a:lnSpc>
                <a:spcPct val="100000"/>
              </a:lnSpc>
              <a:spcBef>
                <a:spcPts val="55"/>
              </a:spcBef>
            </a:pPr>
            <a:endParaRPr sz="900">
              <a:latin typeface="Times New Roman"/>
              <a:cs typeface="Times New Roman"/>
            </a:endParaRPr>
          </a:p>
          <a:p>
            <a:pPr marL="334645">
              <a:lnSpc>
                <a:spcPct val="100000"/>
              </a:lnSpc>
            </a:pPr>
            <a:r>
              <a:rPr sz="800" b="0" dirty="0">
                <a:solidFill>
                  <a:srgbClr val="FFFFFF"/>
                </a:solidFill>
                <a:latin typeface="Montserrat Medium"/>
                <a:cs typeface="Montserrat Medium"/>
              </a:rPr>
              <a:t>Build</a:t>
            </a:r>
            <a:r>
              <a:rPr sz="800" b="0" spc="-15" dirty="0">
                <a:solidFill>
                  <a:srgbClr val="FFFFFF"/>
                </a:solidFill>
                <a:latin typeface="Montserrat Medium"/>
                <a:cs typeface="Montserrat Medium"/>
              </a:rPr>
              <a:t> </a:t>
            </a:r>
            <a:r>
              <a:rPr sz="800" b="0" dirty="0">
                <a:solidFill>
                  <a:srgbClr val="FFFFFF"/>
                </a:solidFill>
                <a:latin typeface="Montserrat Medium"/>
                <a:cs typeface="Montserrat Medium"/>
              </a:rPr>
              <a:t>succession</a:t>
            </a:r>
            <a:r>
              <a:rPr sz="800" b="0" spc="-15" dirty="0">
                <a:solidFill>
                  <a:srgbClr val="FFFFFF"/>
                </a:solidFill>
                <a:latin typeface="Montserrat Medium"/>
                <a:cs typeface="Montserrat Medium"/>
              </a:rPr>
              <a:t> </a:t>
            </a:r>
            <a:r>
              <a:rPr sz="800" b="0" spc="-20" dirty="0">
                <a:solidFill>
                  <a:srgbClr val="FFFFFF"/>
                </a:solidFill>
                <a:latin typeface="Montserrat Medium"/>
                <a:cs typeface="Montserrat Medium"/>
              </a:rPr>
              <a:t>plan</a:t>
            </a:r>
            <a:endParaRPr sz="800">
              <a:latin typeface="Montserrat Medium"/>
              <a:cs typeface="Montserrat Medium"/>
            </a:endParaRPr>
          </a:p>
        </p:txBody>
      </p:sp>
      <p:sp>
        <p:nvSpPr>
          <p:cNvPr id="35" name="object 35"/>
          <p:cNvSpPr/>
          <p:nvPr/>
        </p:nvSpPr>
        <p:spPr>
          <a:xfrm>
            <a:off x="3480427" y="610335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B68150"/>
          </a:solidFill>
        </p:spPr>
        <p:txBody>
          <a:bodyPr wrap="square" lIns="0" tIns="0" rIns="0" bIns="0" rtlCol="0"/>
          <a:lstStyle/>
          <a:p>
            <a:endParaRPr/>
          </a:p>
        </p:txBody>
      </p:sp>
      <p:sp>
        <p:nvSpPr>
          <p:cNvPr id="36" name="object 36"/>
          <p:cNvSpPr txBox="1"/>
          <p:nvPr/>
        </p:nvSpPr>
        <p:spPr>
          <a:xfrm>
            <a:off x="3480427" y="6103355"/>
            <a:ext cx="1786889" cy="396875"/>
          </a:xfrm>
          <a:prstGeom prst="rect">
            <a:avLst/>
          </a:prstGeom>
          <a:ln w="12693">
            <a:solidFill>
              <a:srgbClr val="EAE7E4"/>
            </a:solidFill>
          </a:ln>
        </p:spPr>
        <p:txBody>
          <a:bodyPr vert="horz" wrap="square" lIns="0" tIns="90170" rIns="0" bIns="0" rtlCol="0">
            <a:spAutoFit/>
          </a:bodyPr>
          <a:lstStyle/>
          <a:p>
            <a:pPr marL="503555" marR="175895" indent="-320040">
              <a:lnSpc>
                <a:spcPts val="869"/>
              </a:lnSpc>
              <a:spcBef>
                <a:spcPts val="710"/>
              </a:spcBef>
            </a:pPr>
            <a:r>
              <a:rPr sz="800" b="0" dirty="0">
                <a:solidFill>
                  <a:srgbClr val="FFFFFF"/>
                </a:solidFill>
                <a:latin typeface="Montserrat Medium"/>
                <a:cs typeface="Montserrat Medium"/>
              </a:rPr>
              <a:t>Understand</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important</a:t>
            </a:r>
            <a:r>
              <a:rPr sz="800" b="0" spc="-25" dirty="0">
                <a:solidFill>
                  <a:srgbClr val="FFFFFF"/>
                </a:solidFill>
                <a:latin typeface="Montserrat Medium"/>
                <a:cs typeface="Montserrat Medium"/>
              </a:rPr>
              <a:t> new</a:t>
            </a:r>
            <a:r>
              <a:rPr sz="800" b="0" dirty="0">
                <a:solidFill>
                  <a:srgbClr val="FFFFFF"/>
                </a:solidFill>
                <a:latin typeface="Montserrat Medium"/>
                <a:cs typeface="Montserrat Medium"/>
              </a:rPr>
              <a:t> financial</a:t>
            </a:r>
            <a:r>
              <a:rPr sz="800" b="0" spc="-5" dirty="0">
                <a:solidFill>
                  <a:srgbClr val="FFFFFF"/>
                </a:solidFill>
                <a:latin typeface="Montserrat Medium"/>
                <a:cs typeface="Montserrat Medium"/>
              </a:rPr>
              <a:t> </a:t>
            </a:r>
            <a:r>
              <a:rPr sz="800" b="0" spc="-10" dirty="0">
                <a:solidFill>
                  <a:srgbClr val="FFFFFF"/>
                </a:solidFill>
                <a:latin typeface="Montserrat Medium"/>
                <a:cs typeface="Montserrat Medium"/>
              </a:rPr>
              <a:t>issues</a:t>
            </a:r>
            <a:endParaRPr sz="800">
              <a:latin typeface="Montserrat Medium"/>
              <a:cs typeface="Montserrat Medium"/>
            </a:endParaRPr>
          </a:p>
        </p:txBody>
      </p:sp>
      <p:sp>
        <p:nvSpPr>
          <p:cNvPr id="37" name="object 37"/>
          <p:cNvSpPr/>
          <p:nvPr/>
        </p:nvSpPr>
        <p:spPr>
          <a:xfrm>
            <a:off x="5472045" y="2305253"/>
            <a:ext cx="2078989" cy="4334510"/>
          </a:xfrm>
          <a:custGeom>
            <a:avLst/>
            <a:gdLst/>
            <a:ahLst/>
            <a:cxnLst/>
            <a:rect l="l" t="t" r="r" b="b"/>
            <a:pathLst>
              <a:path w="2078990" h="4334509">
                <a:moveTo>
                  <a:pt x="1982876" y="0"/>
                </a:moveTo>
                <a:lnTo>
                  <a:pt x="95783" y="0"/>
                </a:lnTo>
                <a:lnTo>
                  <a:pt x="58501" y="7527"/>
                </a:lnTo>
                <a:lnTo>
                  <a:pt x="28055" y="28055"/>
                </a:lnTo>
                <a:lnTo>
                  <a:pt x="7527" y="58501"/>
                </a:lnTo>
                <a:lnTo>
                  <a:pt x="0" y="95783"/>
                </a:lnTo>
                <a:lnTo>
                  <a:pt x="0" y="4238307"/>
                </a:lnTo>
                <a:lnTo>
                  <a:pt x="7527" y="4275588"/>
                </a:lnTo>
                <a:lnTo>
                  <a:pt x="28055" y="4306035"/>
                </a:lnTo>
                <a:lnTo>
                  <a:pt x="58501" y="4326563"/>
                </a:lnTo>
                <a:lnTo>
                  <a:pt x="95783" y="4334090"/>
                </a:lnTo>
                <a:lnTo>
                  <a:pt x="1982876" y="4334090"/>
                </a:lnTo>
                <a:lnTo>
                  <a:pt x="2020157" y="4326563"/>
                </a:lnTo>
                <a:lnTo>
                  <a:pt x="2050603" y="4306035"/>
                </a:lnTo>
                <a:lnTo>
                  <a:pt x="2071132" y="4275588"/>
                </a:lnTo>
                <a:lnTo>
                  <a:pt x="2078659" y="4238307"/>
                </a:lnTo>
                <a:lnTo>
                  <a:pt x="2078659" y="95783"/>
                </a:lnTo>
                <a:lnTo>
                  <a:pt x="2071132" y="58501"/>
                </a:lnTo>
                <a:lnTo>
                  <a:pt x="2050603" y="28055"/>
                </a:lnTo>
                <a:lnTo>
                  <a:pt x="2020157" y="7527"/>
                </a:lnTo>
                <a:lnTo>
                  <a:pt x="1982876" y="0"/>
                </a:lnTo>
                <a:close/>
              </a:path>
            </a:pathLst>
          </a:custGeom>
          <a:solidFill>
            <a:srgbClr val="334560"/>
          </a:solidFill>
        </p:spPr>
        <p:txBody>
          <a:bodyPr wrap="square" lIns="0" tIns="0" rIns="0" bIns="0" rtlCol="0"/>
          <a:lstStyle/>
          <a:p>
            <a:endParaRPr/>
          </a:p>
        </p:txBody>
      </p:sp>
      <p:sp>
        <p:nvSpPr>
          <p:cNvPr id="38" name="object 38"/>
          <p:cNvSpPr txBox="1"/>
          <p:nvPr/>
        </p:nvSpPr>
        <p:spPr>
          <a:xfrm>
            <a:off x="5613398" y="2382520"/>
            <a:ext cx="1417320" cy="444500"/>
          </a:xfrm>
          <a:prstGeom prst="rect">
            <a:avLst/>
          </a:prstGeom>
        </p:spPr>
        <p:txBody>
          <a:bodyPr vert="horz" wrap="square" lIns="0" tIns="81280" rIns="0" bIns="0" rtlCol="0">
            <a:spAutoFit/>
          </a:bodyPr>
          <a:lstStyle/>
          <a:p>
            <a:pPr marL="12700">
              <a:lnSpc>
                <a:spcPct val="100000"/>
              </a:lnSpc>
              <a:spcBef>
                <a:spcPts val="640"/>
              </a:spcBef>
            </a:pPr>
            <a:r>
              <a:rPr sz="1200" b="1" dirty="0">
                <a:solidFill>
                  <a:srgbClr val="FFFFFF"/>
                </a:solidFill>
                <a:latin typeface="Montserrat"/>
                <a:cs typeface="Montserrat"/>
              </a:rPr>
              <a:t>THIRD</a:t>
            </a:r>
            <a:r>
              <a:rPr sz="1200" b="1" spc="285" dirty="0">
                <a:solidFill>
                  <a:srgbClr val="FFFFFF"/>
                </a:solidFill>
                <a:latin typeface="Montserrat"/>
                <a:cs typeface="Montserrat"/>
              </a:rPr>
              <a:t> </a:t>
            </a:r>
            <a:r>
              <a:rPr sz="1200" spc="-10" dirty="0">
                <a:solidFill>
                  <a:srgbClr val="FFFFFF"/>
                </a:solidFill>
                <a:latin typeface="Montserrat"/>
                <a:cs typeface="Montserrat"/>
              </a:rPr>
              <a:t>QUARTER</a:t>
            </a:r>
            <a:endParaRPr sz="1200">
              <a:latin typeface="Montserrat"/>
              <a:cs typeface="Montserrat"/>
            </a:endParaRPr>
          </a:p>
          <a:p>
            <a:pPr marL="12700">
              <a:lnSpc>
                <a:spcPct val="100000"/>
              </a:lnSpc>
              <a:spcBef>
                <a:spcPts val="360"/>
              </a:spcBef>
            </a:pPr>
            <a:r>
              <a:rPr sz="800" b="1" dirty="0">
                <a:solidFill>
                  <a:srgbClr val="B68150"/>
                </a:solidFill>
                <a:latin typeface="Montserrat"/>
                <a:cs typeface="Montserrat"/>
              </a:rPr>
              <a:t>July</a:t>
            </a:r>
            <a:r>
              <a:rPr sz="800" b="1" spc="190" dirty="0">
                <a:solidFill>
                  <a:srgbClr val="B68150"/>
                </a:solidFill>
                <a:latin typeface="Montserrat"/>
                <a:cs typeface="Montserrat"/>
              </a:rPr>
              <a:t> </a:t>
            </a:r>
            <a:r>
              <a:rPr sz="800" b="1" dirty="0">
                <a:solidFill>
                  <a:srgbClr val="B68150"/>
                </a:solidFill>
                <a:latin typeface="Montserrat"/>
                <a:cs typeface="Montserrat"/>
              </a:rPr>
              <a:t>to</a:t>
            </a:r>
            <a:r>
              <a:rPr sz="800" b="1" spc="195" dirty="0">
                <a:solidFill>
                  <a:srgbClr val="B68150"/>
                </a:solidFill>
                <a:latin typeface="Montserrat"/>
                <a:cs typeface="Montserrat"/>
              </a:rPr>
              <a:t> </a:t>
            </a:r>
            <a:r>
              <a:rPr sz="800" b="1" spc="-10" dirty="0">
                <a:solidFill>
                  <a:srgbClr val="B68150"/>
                </a:solidFill>
                <a:latin typeface="Montserrat"/>
                <a:cs typeface="Montserrat"/>
              </a:rPr>
              <a:t>September</a:t>
            </a:r>
            <a:endParaRPr sz="800">
              <a:latin typeface="Montserrat"/>
              <a:cs typeface="Montserrat"/>
            </a:endParaRPr>
          </a:p>
        </p:txBody>
      </p:sp>
      <p:sp>
        <p:nvSpPr>
          <p:cNvPr id="39" name="object 39"/>
          <p:cNvSpPr/>
          <p:nvPr/>
        </p:nvSpPr>
        <p:spPr>
          <a:xfrm>
            <a:off x="5617339" y="2942710"/>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40" name="object 40"/>
          <p:cNvSpPr txBox="1"/>
          <p:nvPr/>
        </p:nvSpPr>
        <p:spPr>
          <a:xfrm>
            <a:off x="5617339" y="2942710"/>
            <a:ext cx="1786889" cy="396875"/>
          </a:xfrm>
          <a:prstGeom prst="rect">
            <a:avLst/>
          </a:prstGeom>
          <a:ln w="12693">
            <a:solidFill>
              <a:srgbClr val="EAE7E4"/>
            </a:solidFill>
          </a:ln>
        </p:spPr>
        <p:txBody>
          <a:bodyPr vert="horz" wrap="square" lIns="0" tIns="0" rIns="0" bIns="0" rtlCol="0">
            <a:spAutoFit/>
          </a:bodyPr>
          <a:lstStyle/>
          <a:p>
            <a:pPr>
              <a:lnSpc>
                <a:spcPct val="100000"/>
              </a:lnSpc>
            </a:pPr>
            <a:endParaRPr sz="950">
              <a:latin typeface="Times New Roman"/>
              <a:cs typeface="Times New Roman"/>
            </a:endParaRPr>
          </a:p>
          <a:p>
            <a:pPr marL="242570">
              <a:lnSpc>
                <a:spcPct val="100000"/>
              </a:lnSpc>
            </a:pPr>
            <a:r>
              <a:rPr sz="800" b="0" dirty="0">
                <a:solidFill>
                  <a:srgbClr val="FFFFFF"/>
                </a:solidFill>
                <a:latin typeface="Montserrat Medium"/>
                <a:cs typeface="Montserrat Medium"/>
              </a:rPr>
              <a:t>Board</a:t>
            </a:r>
            <a:r>
              <a:rPr sz="800" b="0" spc="-15" dirty="0">
                <a:solidFill>
                  <a:srgbClr val="FFFFFF"/>
                </a:solidFill>
                <a:latin typeface="Montserrat Medium"/>
                <a:cs typeface="Montserrat Medium"/>
              </a:rPr>
              <a:t> </a:t>
            </a:r>
            <a:r>
              <a:rPr sz="800" b="0" dirty="0">
                <a:solidFill>
                  <a:srgbClr val="FFFFFF"/>
                </a:solidFill>
                <a:latin typeface="Montserrat Medium"/>
                <a:cs typeface="Montserrat Medium"/>
              </a:rPr>
              <a:t>formally</a:t>
            </a:r>
            <a:r>
              <a:rPr sz="800" b="0" spc="-15" dirty="0">
                <a:solidFill>
                  <a:srgbClr val="FFFFFF"/>
                </a:solidFill>
                <a:latin typeface="Montserrat Medium"/>
                <a:cs typeface="Montserrat Medium"/>
              </a:rPr>
              <a:t> </a:t>
            </a:r>
            <a:r>
              <a:rPr sz="800" b="0" spc="-10" dirty="0">
                <a:solidFill>
                  <a:srgbClr val="FFFFFF"/>
                </a:solidFill>
                <a:latin typeface="Montserrat Medium"/>
                <a:cs typeface="Montserrat Medium"/>
              </a:rPr>
              <a:t>operating</a:t>
            </a:r>
            <a:endParaRPr sz="800">
              <a:latin typeface="Montserrat Medium"/>
              <a:cs typeface="Montserrat Medium"/>
            </a:endParaRPr>
          </a:p>
        </p:txBody>
      </p:sp>
      <p:sp>
        <p:nvSpPr>
          <p:cNvPr id="41" name="object 41"/>
          <p:cNvSpPr/>
          <p:nvPr/>
        </p:nvSpPr>
        <p:spPr>
          <a:xfrm>
            <a:off x="5617339" y="346948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42" name="object 42"/>
          <p:cNvSpPr txBox="1"/>
          <p:nvPr/>
        </p:nvSpPr>
        <p:spPr>
          <a:xfrm>
            <a:off x="5617339" y="3469485"/>
            <a:ext cx="1786889" cy="396875"/>
          </a:xfrm>
          <a:prstGeom prst="rect">
            <a:avLst/>
          </a:prstGeom>
          <a:ln w="12693">
            <a:solidFill>
              <a:srgbClr val="EAE7E4"/>
            </a:solidFill>
          </a:ln>
        </p:spPr>
        <p:txBody>
          <a:bodyPr vert="horz" wrap="square" lIns="0" tIns="5715" rIns="0" bIns="0" rtlCol="0">
            <a:spAutoFit/>
          </a:bodyPr>
          <a:lstStyle/>
          <a:p>
            <a:pPr>
              <a:lnSpc>
                <a:spcPct val="100000"/>
              </a:lnSpc>
              <a:spcBef>
                <a:spcPts val="45"/>
              </a:spcBef>
            </a:pPr>
            <a:endParaRPr sz="900">
              <a:latin typeface="Times New Roman"/>
              <a:cs typeface="Times New Roman"/>
            </a:endParaRPr>
          </a:p>
          <a:p>
            <a:pPr marL="257810">
              <a:lnSpc>
                <a:spcPct val="100000"/>
              </a:lnSpc>
            </a:pPr>
            <a:r>
              <a:rPr sz="800" b="0" dirty="0">
                <a:solidFill>
                  <a:srgbClr val="FFFFFF"/>
                </a:solidFill>
                <a:latin typeface="Montserrat Medium"/>
                <a:cs typeface="Montserrat Medium"/>
              </a:rPr>
              <a:t>Reporting</a:t>
            </a:r>
            <a:r>
              <a:rPr sz="800" b="0" spc="-10" dirty="0">
                <a:solidFill>
                  <a:srgbClr val="FFFFFF"/>
                </a:solidFill>
                <a:latin typeface="Montserrat Medium"/>
                <a:cs typeface="Montserrat Medium"/>
              </a:rPr>
              <a:t> </a:t>
            </a:r>
            <a:r>
              <a:rPr sz="800" b="0" dirty="0">
                <a:solidFill>
                  <a:srgbClr val="FFFFFF"/>
                </a:solidFill>
                <a:latin typeface="Montserrat Medium"/>
                <a:cs typeface="Montserrat Medium"/>
              </a:rPr>
              <a:t>&amp;</a:t>
            </a:r>
            <a:r>
              <a:rPr sz="800" b="0" spc="-10" dirty="0">
                <a:solidFill>
                  <a:srgbClr val="FFFFFF"/>
                </a:solidFill>
                <a:latin typeface="Montserrat Medium"/>
                <a:cs typeface="Montserrat Medium"/>
              </a:rPr>
              <a:t> Governance</a:t>
            </a:r>
            <a:endParaRPr sz="800">
              <a:latin typeface="Montserrat Medium"/>
              <a:cs typeface="Montserrat Medium"/>
            </a:endParaRPr>
          </a:p>
        </p:txBody>
      </p:sp>
      <p:sp>
        <p:nvSpPr>
          <p:cNvPr id="43" name="object 43"/>
          <p:cNvSpPr/>
          <p:nvPr/>
        </p:nvSpPr>
        <p:spPr>
          <a:xfrm>
            <a:off x="5617339" y="3996259"/>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44" name="object 44"/>
          <p:cNvSpPr txBox="1"/>
          <p:nvPr/>
        </p:nvSpPr>
        <p:spPr>
          <a:xfrm>
            <a:off x="5617339" y="3996259"/>
            <a:ext cx="1786889" cy="396875"/>
          </a:xfrm>
          <a:prstGeom prst="rect">
            <a:avLst/>
          </a:prstGeom>
          <a:ln w="12693">
            <a:solidFill>
              <a:srgbClr val="EAE7E4"/>
            </a:solidFill>
          </a:ln>
        </p:spPr>
        <p:txBody>
          <a:bodyPr vert="horz" wrap="square" lIns="0" tIns="3810" rIns="0" bIns="0" rtlCol="0">
            <a:spAutoFit/>
          </a:bodyPr>
          <a:lstStyle/>
          <a:p>
            <a:pPr>
              <a:lnSpc>
                <a:spcPct val="100000"/>
              </a:lnSpc>
              <a:spcBef>
                <a:spcPts val="30"/>
              </a:spcBef>
            </a:pPr>
            <a:endParaRPr sz="900">
              <a:latin typeface="Times New Roman"/>
              <a:cs typeface="Times New Roman"/>
            </a:endParaRPr>
          </a:p>
          <a:p>
            <a:pPr marL="280670">
              <a:lnSpc>
                <a:spcPct val="100000"/>
              </a:lnSpc>
            </a:pPr>
            <a:r>
              <a:rPr sz="800" b="0" dirty="0">
                <a:solidFill>
                  <a:srgbClr val="FFFFFF"/>
                </a:solidFill>
                <a:latin typeface="Montserrat Medium"/>
                <a:cs typeface="Montserrat Medium"/>
              </a:rPr>
              <a:t>Succession</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plan</a:t>
            </a:r>
            <a:r>
              <a:rPr sz="800" b="0" spc="-5" dirty="0">
                <a:solidFill>
                  <a:srgbClr val="FFFFFF"/>
                </a:solidFill>
                <a:latin typeface="Montserrat Medium"/>
                <a:cs typeface="Montserrat Medium"/>
              </a:rPr>
              <a:t> </a:t>
            </a:r>
            <a:r>
              <a:rPr sz="800" b="0" spc="-10" dirty="0">
                <a:solidFill>
                  <a:srgbClr val="FFFFFF"/>
                </a:solidFill>
                <a:latin typeface="Montserrat Medium"/>
                <a:cs typeface="Montserrat Medium"/>
              </a:rPr>
              <a:t>agreed</a:t>
            </a:r>
            <a:endParaRPr sz="800">
              <a:latin typeface="Montserrat Medium"/>
              <a:cs typeface="Montserrat Medium"/>
            </a:endParaRPr>
          </a:p>
        </p:txBody>
      </p:sp>
      <p:sp>
        <p:nvSpPr>
          <p:cNvPr id="45" name="object 45"/>
          <p:cNvSpPr/>
          <p:nvPr/>
        </p:nvSpPr>
        <p:spPr>
          <a:xfrm>
            <a:off x="5617339" y="4523032"/>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46" name="object 46"/>
          <p:cNvSpPr txBox="1"/>
          <p:nvPr/>
        </p:nvSpPr>
        <p:spPr>
          <a:xfrm>
            <a:off x="5617339" y="4523032"/>
            <a:ext cx="1786889" cy="396875"/>
          </a:xfrm>
          <a:prstGeom prst="rect">
            <a:avLst/>
          </a:prstGeom>
          <a:ln w="12693">
            <a:solidFill>
              <a:srgbClr val="EAE7E4"/>
            </a:solidFill>
          </a:ln>
        </p:spPr>
        <p:txBody>
          <a:bodyPr vert="horz" wrap="square" lIns="0" tIns="1905" rIns="0" bIns="0" rtlCol="0">
            <a:spAutoFit/>
          </a:bodyPr>
          <a:lstStyle/>
          <a:p>
            <a:pPr>
              <a:lnSpc>
                <a:spcPct val="100000"/>
              </a:lnSpc>
              <a:spcBef>
                <a:spcPts val="15"/>
              </a:spcBef>
            </a:pPr>
            <a:endParaRPr sz="900">
              <a:latin typeface="Times New Roman"/>
              <a:cs typeface="Times New Roman"/>
            </a:endParaRPr>
          </a:p>
          <a:p>
            <a:pPr marL="278130">
              <a:lnSpc>
                <a:spcPct val="100000"/>
              </a:lnSpc>
            </a:pPr>
            <a:r>
              <a:rPr sz="800" b="0" dirty="0">
                <a:solidFill>
                  <a:srgbClr val="FFFFFF"/>
                </a:solidFill>
                <a:latin typeface="Montserrat Medium"/>
                <a:cs typeface="Montserrat Medium"/>
              </a:rPr>
              <a:t>Adult</a:t>
            </a:r>
            <a:r>
              <a:rPr sz="800" b="0" spc="-15" dirty="0">
                <a:solidFill>
                  <a:srgbClr val="FFFFFF"/>
                </a:solidFill>
                <a:latin typeface="Montserrat Medium"/>
                <a:cs typeface="Montserrat Medium"/>
              </a:rPr>
              <a:t> </a:t>
            </a:r>
            <a:r>
              <a:rPr sz="800" b="0" dirty="0">
                <a:solidFill>
                  <a:srgbClr val="FFFFFF"/>
                </a:solidFill>
                <a:latin typeface="Montserrat Medium"/>
                <a:cs typeface="Montserrat Medium"/>
              </a:rPr>
              <a:t>children </a:t>
            </a:r>
            <a:r>
              <a:rPr sz="800" b="0" spc="-10" dirty="0">
                <a:solidFill>
                  <a:srgbClr val="FFFFFF"/>
                </a:solidFill>
                <a:latin typeface="Montserrat Medium"/>
                <a:cs typeface="Montserrat Medium"/>
              </a:rPr>
              <a:t>engaged</a:t>
            </a:r>
            <a:endParaRPr sz="800">
              <a:latin typeface="Montserrat Medium"/>
              <a:cs typeface="Montserrat Medium"/>
            </a:endParaRPr>
          </a:p>
        </p:txBody>
      </p:sp>
      <p:sp>
        <p:nvSpPr>
          <p:cNvPr id="47" name="object 47"/>
          <p:cNvSpPr/>
          <p:nvPr/>
        </p:nvSpPr>
        <p:spPr>
          <a:xfrm>
            <a:off x="5617339" y="5049806"/>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48" name="object 48"/>
          <p:cNvSpPr txBox="1"/>
          <p:nvPr/>
        </p:nvSpPr>
        <p:spPr>
          <a:xfrm>
            <a:off x="5617339" y="5049806"/>
            <a:ext cx="1786889" cy="396875"/>
          </a:xfrm>
          <a:prstGeom prst="rect">
            <a:avLst/>
          </a:prstGeom>
          <a:ln w="12693">
            <a:solidFill>
              <a:srgbClr val="EAE7E4"/>
            </a:solidFill>
          </a:ln>
        </p:spPr>
        <p:txBody>
          <a:bodyPr vert="horz" wrap="square" lIns="0" tIns="1270" rIns="0" bIns="0" rtlCol="0">
            <a:spAutoFit/>
          </a:bodyPr>
          <a:lstStyle/>
          <a:p>
            <a:pPr>
              <a:lnSpc>
                <a:spcPct val="100000"/>
              </a:lnSpc>
              <a:spcBef>
                <a:spcPts val="10"/>
              </a:spcBef>
            </a:pPr>
            <a:endParaRPr sz="950">
              <a:latin typeface="Times New Roman"/>
              <a:cs typeface="Times New Roman"/>
            </a:endParaRPr>
          </a:p>
          <a:p>
            <a:pPr marL="471170">
              <a:lnSpc>
                <a:spcPct val="100000"/>
              </a:lnSpc>
            </a:pPr>
            <a:r>
              <a:rPr sz="800" b="0" dirty="0">
                <a:solidFill>
                  <a:srgbClr val="FFFFFF"/>
                </a:solidFill>
                <a:latin typeface="Montserrat Medium"/>
                <a:cs typeface="Montserrat Medium"/>
              </a:rPr>
              <a:t>Wills</a:t>
            </a:r>
            <a:r>
              <a:rPr sz="800" b="0" spc="-10" dirty="0">
                <a:solidFill>
                  <a:srgbClr val="FFFFFF"/>
                </a:solidFill>
                <a:latin typeface="Montserrat Medium"/>
                <a:cs typeface="Montserrat Medium"/>
              </a:rPr>
              <a:t> completed</a:t>
            </a:r>
            <a:endParaRPr sz="800">
              <a:latin typeface="Montserrat Medium"/>
              <a:cs typeface="Montserrat Medium"/>
            </a:endParaRPr>
          </a:p>
        </p:txBody>
      </p:sp>
      <p:sp>
        <p:nvSpPr>
          <p:cNvPr id="49" name="object 49"/>
          <p:cNvSpPr/>
          <p:nvPr/>
        </p:nvSpPr>
        <p:spPr>
          <a:xfrm>
            <a:off x="5617339" y="5576581"/>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50" name="object 50"/>
          <p:cNvSpPr txBox="1"/>
          <p:nvPr/>
        </p:nvSpPr>
        <p:spPr>
          <a:xfrm>
            <a:off x="5617339" y="5576581"/>
            <a:ext cx="1786889" cy="396875"/>
          </a:xfrm>
          <a:prstGeom prst="rect">
            <a:avLst/>
          </a:prstGeom>
          <a:ln w="12693">
            <a:solidFill>
              <a:srgbClr val="EAE7E4"/>
            </a:solidFill>
          </a:ln>
        </p:spPr>
        <p:txBody>
          <a:bodyPr vert="horz" wrap="square" lIns="0" tIns="92075" rIns="0" bIns="0" rtlCol="0">
            <a:spAutoFit/>
          </a:bodyPr>
          <a:lstStyle/>
          <a:p>
            <a:pPr marL="421640" marR="101600" indent="-313055">
              <a:lnSpc>
                <a:spcPts val="869"/>
              </a:lnSpc>
              <a:spcBef>
                <a:spcPts val="725"/>
              </a:spcBef>
            </a:pPr>
            <a:r>
              <a:rPr sz="800" b="0" dirty="0">
                <a:solidFill>
                  <a:srgbClr val="FFFFFF"/>
                </a:solidFill>
                <a:latin typeface="Montserrat Medium"/>
                <a:cs typeface="Montserrat Medium"/>
              </a:rPr>
              <a:t>Risk</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Management</a:t>
            </a:r>
            <a:r>
              <a:rPr sz="800" b="0" spc="-20" dirty="0">
                <a:solidFill>
                  <a:srgbClr val="FFFFFF"/>
                </a:solidFill>
                <a:latin typeface="Montserrat Medium"/>
                <a:cs typeface="Montserrat Medium"/>
              </a:rPr>
              <a:t> </a:t>
            </a:r>
            <a:r>
              <a:rPr sz="800" b="0" spc="-10" dirty="0">
                <a:solidFill>
                  <a:srgbClr val="FFFFFF"/>
                </a:solidFill>
                <a:latin typeface="Montserrat Medium"/>
                <a:cs typeface="Montserrat Medium"/>
              </a:rPr>
              <a:t>Framework </a:t>
            </a:r>
            <a:r>
              <a:rPr sz="800" b="0" dirty="0">
                <a:solidFill>
                  <a:srgbClr val="FFFFFF"/>
                </a:solidFill>
                <a:latin typeface="Montserrat Medium"/>
                <a:cs typeface="Montserrat Medium"/>
              </a:rPr>
              <a:t>agreed</a:t>
            </a:r>
            <a:r>
              <a:rPr sz="800" b="0" spc="-15" dirty="0">
                <a:solidFill>
                  <a:srgbClr val="FFFFFF"/>
                </a:solidFill>
                <a:latin typeface="Montserrat Medium"/>
                <a:cs typeface="Montserrat Medium"/>
              </a:rPr>
              <a:t> </a:t>
            </a:r>
            <a:r>
              <a:rPr sz="800" b="0" dirty="0">
                <a:solidFill>
                  <a:srgbClr val="FFFFFF"/>
                </a:solidFill>
                <a:latin typeface="Montserrat Medium"/>
                <a:cs typeface="Montserrat Medium"/>
              </a:rPr>
              <a:t>&amp;</a:t>
            </a:r>
            <a:r>
              <a:rPr sz="800" b="0" spc="-15" dirty="0">
                <a:solidFill>
                  <a:srgbClr val="FFFFFF"/>
                </a:solidFill>
                <a:latin typeface="Montserrat Medium"/>
                <a:cs typeface="Montserrat Medium"/>
              </a:rPr>
              <a:t> </a:t>
            </a:r>
            <a:r>
              <a:rPr sz="800" b="0" spc="-10" dirty="0">
                <a:solidFill>
                  <a:srgbClr val="FFFFFF"/>
                </a:solidFill>
                <a:latin typeface="Montserrat Medium"/>
                <a:cs typeface="Montserrat Medium"/>
              </a:rPr>
              <a:t>reported</a:t>
            </a:r>
            <a:endParaRPr sz="800">
              <a:latin typeface="Montserrat Medium"/>
              <a:cs typeface="Montserrat Medium"/>
            </a:endParaRPr>
          </a:p>
        </p:txBody>
      </p:sp>
      <p:sp>
        <p:nvSpPr>
          <p:cNvPr id="51" name="object 51"/>
          <p:cNvSpPr/>
          <p:nvPr/>
        </p:nvSpPr>
        <p:spPr>
          <a:xfrm>
            <a:off x="5617339" y="610335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334560"/>
          </a:solidFill>
        </p:spPr>
        <p:txBody>
          <a:bodyPr wrap="square" lIns="0" tIns="0" rIns="0" bIns="0" rtlCol="0"/>
          <a:lstStyle/>
          <a:p>
            <a:endParaRPr/>
          </a:p>
        </p:txBody>
      </p:sp>
      <p:sp>
        <p:nvSpPr>
          <p:cNvPr id="52" name="object 52"/>
          <p:cNvSpPr txBox="1"/>
          <p:nvPr/>
        </p:nvSpPr>
        <p:spPr>
          <a:xfrm>
            <a:off x="5617339" y="6103355"/>
            <a:ext cx="1786889" cy="396875"/>
          </a:xfrm>
          <a:prstGeom prst="rect">
            <a:avLst/>
          </a:prstGeom>
          <a:ln w="12693">
            <a:solidFill>
              <a:srgbClr val="EAE7E4"/>
            </a:solidFill>
          </a:ln>
        </p:spPr>
        <p:txBody>
          <a:bodyPr vert="horz" wrap="square" lIns="0" tIns="5080" rIns="0" bIns="0" rtlCol="0">
            <a:spAutoFit/>
          </a:bodyPr>
          <a:lstStyle/>
          <a:p>
            <a:pPr>
              <a:lnSpc>
                <a:spcPct val="100000"/>
              </a:lnSpc>
              <a:spcBef>
                <a:spcPts val="40"/>
              </a:spcBef>
            </a:pPr>
            <a:endParaRPr sz="900">
              <a:latin typeface="Times New Roman"/>
              <a:cs typeface="Times New Roman"/>
            </a:endParaRPr>
          </a:p>
          <a:p>
            <a:pPr marL="426720">
              <a:lnSpc>
                <a:spcPct val="100000"/>
              </a:lnSpc>
            </a:pPr>
            <a:r>
              <a:rPr sz="800" b="0" dirty="0">
                <a:solidFill>
                  <a:srgbClr val="FFFFFF"/>
                </a:solidFill>
                <a:latin typeface="Montserrat Medium"/>
                <a:cs typeface="Montserrat Medium"/>
              </a:rPr>
              <a:t>Board</a:t>
            </a:r>
            <a:r>
              <a:rPr sz="800" b="0" spc="-20" dirty="0">
                <a:solidFill>
                  <a:srgbClr val="FFFFFF"/>
                </a:solidFill>
                <a:latin typeface="Montserrat Medium"/>
                <a:cs typeface="Montserrat Medium"/>
              </a:rPr>
              <a:t> </a:t>
            </a:r>
            <a:r>
              <a:rPr sz="800" b="0" spc="-10" dirty="0">
                <a:solidFill>
                  <a:srgbClr val="FFFFFF"/>
                </a:solidFill>
                <a:latin typeface="Montserrat Medium"/>
                <a:cs typeface="Montserrat Medium"/>
              </a:rPr>
              <a:t>operational</a:t>
            </a:r>
            <a:endParaRPr sz="800">
              <a:latin typeface="Montserrat Medium"/>
              <a:cs typeface="Montserrat Medium"/>
            </a:endParaRPr>
          </a:p>
        </p:txBody>
      </p:sp>
      <p:sp>
        <p:nvSpPr>
          <p:cNvPr id="53" name="object 53"/>
          <p:cNvSpPr/>
          <p:nvPr/>
        </p:nvSpPr>
        <p:spPr>
          <a:xfrm>
            <a:off x="7764191" y="2942710"/>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54" name="object 54"/>
          <p:cNvSpPr txBox="1"/>
          <p:nvPr/>
        </p:nvSpPr>
        <p:spPr>
          <a:xfrm>
            <a:off x="7764191" y="2942710"/>
            <a:ext cx="1786889" cy="396875"/>
          </a:xfrm>
          <a:prstGeom prst="rect">
            <a:avLst/>
          </a:prstGeom>
          <a:ln w="12693">
            <a:solidFill>
              <a:srgbClr val="EAE7E4"/>
            </a:solidFill>
          </a:ln>
        </p:spPr>
        <p:txBody>
          <a:bodyPr vert="horz" wrap="square" lIns="0" tIns="0" rIns="0" bIns="0" rtlCol="0">
            <a:spAutoFit/>
          </a:bodyPr>
          <a:lstStyle/>
          <a:p>
            <a:pPr>
              <a:lnSpc>
                <a:spcPct val="100000"/>
              </a:lnSpc>
            </a:pPr>
            <a:endParaRPr sz="950">
              <a:latin typeface="Times New Roman"/>
              <a:cs typeface="Times New Roman"/>
            </a:endParaRPr>
          </a:p>
          <a:p>
            <a:pPr marL="316865">
              <a:lnSpc>
                <a:spcPct val="100000"/>
              </a:lnSpc>
            </a:pPr>
            <a:r>
              <a:rPr sz="800" b="0" dirty="0">
                <a:solidFill>
                  <a:srgbClr val="FFFFFF"/>
                </a:solidFill>
                <a:latin typeface="Montserrat Medium"/>
                <a:cs typeface="Montserrat Medium"/>
              </a:rPr>
              <a:t>Strategy</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&amp;</a:t>
            </a:r>
            <a:r>
              <a:rPr sz="800" b="0" spc="-20" dirty="0">
                <a:solidFill>
                  <a:srgbClr val="FFFFFF"/>
                </a:solidFill>
                <a:latin typeface="Montserrat Medium"/>
                <a:cs typeface="Montserrat Medium"/>
              </a:rPr>
              <a:t> </a:t>
            </a:r>
            <a:r>
              <a:rPr sz="800" b="0" spc="-10" dirty="0">
                <a:solidFill>
                  <a:srgbClr val="FFFFFF"/>
                </a:solidFill>
                <a:latin typeface="Montserrat Medium"/>
                <a:cs typeface="Montserrat Medium"/>
              </a:rPr>
              <a:t>discussions</a:t>
            </a:r>
            <a:endParaRPr sz="800">
              <a:latin typeface="Montserrat Medium"/>
              <a:cs typeface="Montserrat Medium"/>
            </a:endParaRPr>
          </a:p>
        </p:txBody>
      </p:sp>
      <p:sp>
        <p:nvSpPr>
          <p:cNvPr id="55" name="object 55"/>
          <p:cNvSpPr/>
          <p:nvPr/>
        </p:nvSpPr>
        <p:spPr>
          <a:xfrm>
            <a:off x="7764191" y="346948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56" name="object 56"/>
          <p:cNvSpPr txBox="1"/>
          <p:nvPr/>
        </p:nvSpPr>
        <p:spPr>
          <a:xfrm>
            <a:off x="7764191" y="3469485"/>
            <a:ext cx="1786889" cy="396875"/>
          </a:xfrm>
          <a:prstGeom prst="rect">
            <a:avLst/>
          </a:prstGeom>
          <a:ln w="12693">
            <a:solidFill>
              <a:srgbClr val="EAE7E4"/>
            </a:solidFill>
          </a:ln>
        </p:spPr>
        <p:txBody>
          <a:bodyPr vert="horz" wrap="square" lIns="0" tIns="90805" rIns="0" bIns="0" rtlCol="0">
            <a:spAutoFit/>
          </a:bodyPr>
          <a:lstStyle/>
          <a:p>
            <a:pPr marL="522605" marR="314960" indent="-199390">
              <a:lnSpc>
                <a:spcPts val="869"/>
              </a:lnSpc>
              <a:spcBef>
                <a:spcPts val="715"/>
              </a:spcBef>
            </a:pPr>
            <a:r>
              <a:rPr sz="800" b="0" dirty="0">
                <a:solidFill>
                  <a:srgbClr val="FFFFFF"/>
                </a:solidFill>
                <a:latin typeface="Montserrat Medium"/>
                <a:cs typeface="Montserrat Medium"/>
              </a:rPr>
              <a:t>Reporting</a:t>
            </a:r>
            <a:r>
              <a:rPr sz="800" b="0" spc="-25" dirty="0">
                <a:solidFill>
                  <a:srgbClr val="FFFFFF"/>
                </a:solidFill>
                <a:latin typeface="Montserrat Medium"/>
                <a:cs typeface="Montserrat Medium"/>
              </a:rPr>
              <a:t> </a:t>
            </a:r>
            <a:r>
              <a:rPr sz="800" b="0" dirty="0">
                <a:solidFill>
                  <a:srgbClr val="FFFFFF"/>
                </a:solidFill>
                <a:latin typeface="Montserrat Medium"/>
                <a:cs typeface="Montserrat Medium"/>
              </a:rPr>
              <a:t>across</a:t>
            </a:r>
            <a:r>
              <a:rPr sz="800" b="0" spc="-15" dirty="0">
                <a:solidFill>
                  <a:srgbClr val="FFFFFF"/>
                </a:solidFill>
                <a:latin typeface="Montserrat Medium"/>
                <a:cs typeface="Montserrat Medium"/>
              </a:rPr>
              <a:t> </a:t>
            </a:r>
            <a:r>
              <a:rPr sz="800" b="0" spc="-20" dirty="0">
                <a:solidFill>
                  <a:srgbClr val="FFFFFF"/>
                </a:solidFill>
                <a:latin typeface="Montserrat Medium"/>
                <a:cs typeface="Montserrat Medium"/>
              </a:rPr>
              <a:t>total</a:t>
            </a:r>
            <a:r>
              <a:rPr sz="800" b="0" dirty="0">
                <a:solidFill>
                  <a:srgbClr val="FFFFFF"/>
                </a:solidFill>
                <a:latin typeface="Montserrat Medium"/>
                <a:cs typeface="Montserrat Medium"/>
              </a:rPr>
              <a:t> Balance</a:t>
            </a:r>
            <a:r>
              <a:rPr sz="800" b="0" spc="-20" dirty="0">
                <a:solidFill>
                  <a:srgbClr val="FFFFFF"/>
                </a:solidFill>
                <a:latin typeface="Montserrat Medium"/>
                <a:cs typeface="Montserrat Medium"/>
              </a:rPr>
              <a:t> Sheet</a:t>
            </a:r>
            <a:endParaRPr sz="800">
              <a:latin typeface="Montserrat Medium"/>
              <a:cs typeface="Montserrat Medium"/>
            </a:endParaRPr>
          </a:p>
        </p:txBody>
      </p:sp>
      <p:sp>
        <p:nvSpPr>
          <p:cNvPr id="57" name="object 57"/>
          <p:cNvSpPr/>
          <p:nvPr/>
        </p:nvSpPr>
        <p:spPr>
          <a:xfrm>
            <a:off x="7764191" y="3996259"/>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58" name="object 58"/>
          <p:cNvSpPr txBox="1"/>
          <p:nvPr/>
        </p:nvSpPr>
        <p:spPr>
          <a:xfrm>
            <a:off x="7764191" y="3996259"/>
            <a:ext cx="1786889" cy="396875"/>
          </a:xfrm>
          <a:prstGeom prst="rect">
            <a:avLst/>
          </a:prstGeom>
          <a:ln w="12693">
            <a:solidFill>
              <a:srgbClr val="EAE7E4"/>
            </a:solidFill>
          </a:ln>
        </p:spPr>
        <p:txBody>
          <a:bodyPr vert="horz" wrap="square" lIns="0" tIns="83185" rIns="0" bIns="0" rtlCol="0">
            <a:spAutoFit/>
          </a:bodyPr>
          <a:lstStyle/>
          <a:p>
            <a:pPr marL="519430" marR="347345" indent="-164465">
              <a:lnSpc>
                <a:spcPts val="930"/>
              </a:lnSpc>
              <a:spcBef>
                <a:spcPts val="655"/>
              </a:spcBef>
            </a:pPr>
            <a:r>
              <a:rPr sz="800" b="0" dirty="0">
                <a:solidFill>
                  <a:srgbClr val="FFFFFF"/>
                </a:solidFill>
                <a:latin typeface="Montserrat Medium"/>
                <a:cs typeface="Montserrat Medium"/>
              </a:rPr>
              <a:t>Major</a:t>
            </a:r>
            <a:r>
              <a:rPr sz="800" b="0" spc="-30" dirty="0">
                <a:solidFill>
                  <a:srgbClr val="FFFFFF"/>
                </a:solidFill>
                <a:latin typeface="Montserrat Medium"/>
                <a:cs typeface="Montserrat Medium"/>
              </a:rPr>
              <a:t> </a:t>
            </a:r>
            <a:r>
              <a:rPr sz="800" b="0" dirty="0">
                <a:solidFill>
                  <a:srgbClr val="FFFFFF"/>
                </a:solidFill>
                <a:latin typeface="Montserrat Medium"/>
                <a:cs typeface="Montserrat Medium"/>
              </a:rPr>
              <a:t>risks</a:t>
            </a:r>
            <a:r>
              <a:rPr sz="800" b="0" spc="-20" dirty="0">
                <a:solidFill>
                  <a:srgbClr val="FFFFFF"/>
                </a:solidFill>
                <a:latin typeface="Montserrat Medium"/>
                <a:cs typeface="Montserrat Medium"/>
              </a:rPr>
              <a:t> </a:t>
            </a:r>
            <a:r>
              <a:rPr sz="800" b="0" spc="-10" dirty="0">
                <a:solidFill>
                  <a:srgbClr val="FFFFFF"/>
                </a:solidFill>
                <a:latin typeface="Montserrat Medium"/>
                <a:cs typeface="Montserrat Medium"/>
              </a:rPr>
              <a:t>identified </a:t>
            </a:r>
            <a:r>
              <a:rPr sz="800" b="0" dirty="0">
                <a:solidFill>
                  <a:srgbClr val="FFFFFF"/>
                </a:solidFill>
                <a:latin typeface="Montserrat Medium"/>
                <a:cs typeface="Montserrat Medium"/>
              </a:rPr>
              <a:t>and</a:t>
            </a:r>
            <a:r>
              <a:rPr sz="800" b="0" spc="-20" dirty="0">
                <a:solidFill>
                  <a:srgbClr val="FFFFFF"/>
                </a:solidFill>
                <a:latin typeface="Montserrat Medium"/>
                <a:cs typeface="Montserrat Medium"/>
              </a:rPr>
              <a:t> </a:t>
            </a:r>
            <a:r>
              <a:rPr sz="800" b="0" dirty="0">
                <a:solidFill>
                  <a:srgbClr val="FFFFFF"/>
                </a:solidFill>
                <a:latin typeface="Montserrat Medium"/>
                <a:cs typeface="Montserrat Medium"/>
              </a:rPr>
              <a:t>dealt</a:t>
            </a:r>
            <a:r>
              <a:rPr sz="800" b="0" spc="-10" dirty="0">
                <a:solidFill>
                  <a:srgbClr val="FFFFFF"/>
                </a:solidFill>
                <a:latin typeface="Montserrat Medium"/>
                <a:cs typeface="Montserrat Medium"/>
              </a:rPr>
              <a:t> </a:t>
            </a:r>
            <a:r>
              <a:rPr sz="800" b="0" spc="-20" dirty="0">
                <a:solidFill>
                  <a:srgbClr val="FFFFFF"/>
                </a:solidFill>
                <a:latin typeface="Montserrat Medium"/>
                <a:cs typeface="Montserrat Medium"/>
              </a:rPr>
              <a:t>with</a:t>
            </a:r>
            <a:endParaRPr sz="800">
              <a:latin typeface="Montserrat Medium"/>
              <a:cs typeface="Montserrat Medium"/>
            </a:endParaRPr>
          </a:p>
        </p:txBody>
      </p:sp>
      <p:sp>
        <p:nvSpPr>
          <p:cNvPr id="59" name="object 59"/>
          <p:cNvSpPr/>
          <p:nvPr/>
        </p:nvSpPr>
        <p:spPr>
          <a:xfrm>
            <a:off x="7764191" y="4523032"/>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60" name="object 60"/>
          <p:cNvSpPr txBox="1"/>
          <p:nvPr/>
        </p:nvSpPr>
        <p:spPr>
          <a:xfrm>
            <a:off x="7764191" y="4523032"/>
            <a:ext cx="1786889" cy="396875"/>
          </a:xfrm>
          <a:prstGeom prst="rect">
            <a:avLst/>
          </a:prstGeom>
          <a:ln w="12693">
            <a:solidFill>
              <a:srgbClr val="EAE7E4"/>
            </a:solidFill>
          </a:ln>
        </p:spPr>
        <p:txBody>
          <a:bodyPr vert="horz" wrap="square" lIns="0" tIns="1905" rIns="0" bIns="0" rtlCol="0">
            <a:spAutoFit/>
          </a:bodyPr>
          <a:lstStyle/>
          <a:p>
            <a:pPr>
              <a:lnSpc>
                <a:spcPct val="100000"/>
              </a:lnSpc>
              <a:spcBef>
                <a:spcPts val="15"/>
              </a:spcBef>
            </a:pPr>
            <a:endParaRPr sz="900">
              <a:latin typeface="Times New Roman"/>
              <a:cs typeface="Times New Roman"/>
            </a:endParaRPr>
          </a:p>
          <a:p>
            <a:pPr marL="300990">
              <a:lnSpc>
                <a:spcPct val="100000"/>
              </a:lnSpc>
            </a:pPr>
            <a:r>
              <a:rPr sz="800" b="0" dirty="0">
                <a:solidFill>
                  <a:srgbClr val="FFFFFF"/>
                </a:solidFill>
                <a:latin typeface="Montserrat Medium"/>
                <a:cs typeface="Montserrat Medium"/>
              </a:rPr>
              <a:t>Board</a:t>
            </a:r>
            <a:r>
              <a:rPr sz="800" b="0" spc="-10" dirty="0">
                <a:solidFill>
                  <a:srgbClr val="FFFFFF"/>
                </a:solidFill>
                <a:latin typeface="Montserrat Medium"/>
                <a:cs typeface="Montserrat Medium"/>
              </a:rPr>
              <a:t> </a:t>
            </a:r>
            <a:r>
              <a:rPr sz="800" b="0" dirty="0">
                <a:solidFill>
                  <a:srgbClr val="FFFFFF"/>
                </a:solidFill>
                <a:latin typeface="Montserrat Medium"/>
                <a:cs typeface="Montserrat Medium"/>
              </a:rPr>
              <a:t>functioning</a:t>
            </a:r>
            <a:r>
              <a:rPr sz="800" b="0" spc="-10" dirty="0">
                <a:solidFill>
                  <a:srgbClr val="FFFFFF"/>
                </a:solidFill>
                <a:latin typeface="Montserrat Medium"/>
                <a:cs typeface="Montserrat Medium"/>
              </a:rPr>
              <a:t> </a:t>
            </a:r>
            <a:r>
              <a:rPr sz="800" b="0" spc="-20" dirty="0">
                <a:solidFill>
                  <a:srgbClr val="FFFFFF"/>
                </a:solidFill>
                <a:latin typeface="Montserrat Medium"/>
                <a:cs typeface="Montserrat Medium"/>
              </a:rPr>
              <a:t>well</a:t>
            </a:r>
            <a:endParaRPr sz="800">
              <a:latin typeface="Montserrat Medium"/>
              <a:cs typeface="Montserrat Medium"/>
            </a:endParaRPr>
          </a:p>
        </p:txBody>
      </p:sp>
      <p:sp>
        <p:nvSpPr>
          <p:cNvPr id="61" name="object 61"/>
          <p:cNvSpPr/>
          <p:nvPr/>
        </p:nvSpPr>
        <p:spPr>
          <a:xfrm>
            <a:off x="7764191" y="5049806"/>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62" name="object 62"/>
          <p:cNvSpPr txBox="1"/>
          <p:nvPr/>
        </p:nvSpPr>
        <p:spPr>
          <a:xfrm>
            <a:off x="7764191" y="5049806"/>
            <a:ext cx="1786889" cy="396875"/>
          </a:xfrm>
          <a:prstGeom prst="rect">
            <a:avLst/>
          </a:prstGeom>
          <a:ln w="12693">
            <a:solidFill>
              <a:srgbClr val="EAE7E4"/>
            </a:solidFill>
          </a:ln>
        </p:spPr>
        <p:txBody>
          <a:bodyPr vert="horz" wrap="square" lIns="0" tIns="1270" rIns="0" bIns="0" rtlCol="0">
            <a:spAutoFit/>
          </a:bodyPr>
          <a:lstStyle/>
          <a:p>
            <a:pPr>
              <a:lnSpc>
                <a:spcPct val="100000"/>
              </a:lnSpc>
              <a:spcBef>
                <a:spcPts val="10"/>
              </a:spcBef>
            </a:pPr>
            <a:endParaRPr sz="950">
              <a:latin typeface="Times New Roman"/>
              <a:cs typeface="Times New Roman"/>
            </a:endParaRPr>
          </a:p>
          <a:p>
            <a:pPr marL="220345">
              <a:lnSpc>
                <a:spcPct val="100000"/>
              </a:lnSpc>
            </a:pPr>
            <a:r>
              <a:rPr sz="800" b="0" dirty="0">
                <a:solidFill>
                  <a:srgbClr val="FFFFFF"/>
                </a:solidFill>
                <a:latin typeface="Montserrat Medium"/>
                <a:cs typeface="Montserrat Medium"/>
              </a:rPr>
              <a:t>Family</a:t>
            </a:r>
            <a:r>
              <a:rPr sz="800" b="0" spc="-35" dirty="0">
                <a:solidFill>
                  <a:srgbClr val="FFFFFF"/>
                </a:solidFill>
                <a:latin typeface="Montserrat Medium"/>
                <a:cs typeface="Montserrat Medium"/>
              </a:rPr>
              <a:t> </a:t>
            </a:r>
            <a:r>
              <a:rPr sz="800" b="0" dirty="0">
                <a:solidFill>
                  <a:srgbClr val="FFFFFF"/>
                </a:solidFill>
                <a:latin typeface="Montserrat Medium"/>
                <a:cs typeface="Montserrat Medium"/>
              </a:rPr>
              <a:t>strategy</a:t>
            </a:r>
            <a:r>
              <a:rPr sz="800" b="0" spc="-25" dirty="0">
                <a:solidFill>
                  <a:srgbClr val="FFFFFF"/>
                </a:solidFill>
                <a:latin typeface="Montserrat Medium"/>
                <a:cs typeface="Montserrat Medium"/>
              </a:rPr>
              <a:t> </a:t>
            </a:r>
            <a:r>
              <a:rPr sz="800" b="0" spc="-10" dirty="0">
                <a:solidFill>
                  <a:srgbClr val="FFFFFF"/>
                </a:solidFill>
                <a:latin typeface="Montserrat Medium"/>
                <a:cs typeface="Montserrat Medium"/>
              </a:rPr>
              <a:t>underway</a:t>
            </a:r>
            <a:endParaRPr sz="800">
              <a:latin typeface="Montserrat Medium"/>
              <a:cs typeface="Montserrat Medium"/>
            </a:endParaRPr>
          </a:p>
        </p:txBody>
      </p:sp>
      <p:sp>
        <p:nvSpPr>
          <p:cNvPr id="63" name="object 63"/>
          <p:cNvSpPr/>
          <p:nvPr/>
        </p:nvSpPr>
        <p:spPr>
          <a:xfrm>
            <a:off x="7764191" y="5576581"/>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64" name="object 64"/>
          <p:cNvSpPr txBox="1"/>
          <p:nvPr/>
        </p:nvSpPr>
        <p:spPr>
          <a:xfrm>
            <a:off x="7764191" y="5576581"/>
            <a:ext cx="1786889" cy="396875"/>
          </a:xfrm>
          <a:prstGeom prst="rect">
            <a:avLst/>
          </a:prstGeom>
          <a:ln w="12693">
            <a:solidFill>
              <a:srgbClr val="EAE7E4"/>
            </a:solidFill>
          </a:ln>
        </p:spPr>
        <p:txBody>
          <a:bodyPr vert="horz" wrap="square" lIns="0" tIns="6985" rIns="0" bIns="0" rtlCol="0">
            <a:spAutoFit/>
          </a:bodyPr>
          <a:lstStyle/>
          <a:p>
            <a:pPr>
              <a:lnSpc>
                <a:spcPct val="100000"/>
              </a:lnSpc>
              <a:spcBef>
                <a:spcPts val="55"/>
              </a:spcBef>
            </a:pPr>
            <a:endParaRPr sz="900">
              <a:latin typeface="Times New Roman"/>
              <a:cs typeface="Times New Roman"/>
            </a:endParaRPr>
          </a:p>
          <a:p>
            <a:pPr marL="474345">
              <a:lnSpc>
                <a:spcPct val="100000"/>
              </a:lnSpc>
            </a:pPr>
            <a:r>
              <a:rPr sz="800" b="0" dirty="0">
                <a:solidFill>
                  <a:srgbClr val="FFFFFF"/>
                </a:solidFill>
                <a:latin typeface="Montserrat Medium"/>
                <a:cs typeface="Montserrat Medium"/>
              </a:rPr>
              <a:t>Family</a:t>
            </a:r>
            <a:r>
              <a:rPr sz="800" b="0" spc="-5" dirty="0">
                <a:solidFill>
                  <a:srgbClr val="FFFFFF"/>
                </a:solidFill>
                <a:latin typeface="Montserrat Medium"/>
                <a:cs typeface="Montserrat Medium"/>
              </a:rPr>
              <a:t> </a:t>
            </a:r>
            <a:r>
              <a:rPr sz="800" b="0" spc="-10" dirty="0">
                <a:solidFill>
                  <a:srgbClr val="FFFFFF"/>
                </a:solidFill>
                <a:latin typeface="Montserrat Medium"/>
                <a:cs typeface="Montserrat Medium"/>
              </a:rPr>
              <a:t>engaged</a:t>
            </a:r>
            <a:endParaRPr sz="800">
              <a:latin typeface="Montserrat Medium"/>
              <a:cs typeface="Montserrat Medium"/>
            </a:endParaRPr>
          </a:p>
        </p:txBody>
      </p:sp>
      <p:sp>
        <p:nvSpPr>
          <p:cNvPr id="65" name="object 65"/>
          <p:cNvSpPr/>
          <p:nvPr/>
        </p:nvSpPr>
        <p:spPr>
          <a:xfrm>
            <a:off x="7764191" y="6103355"/>
            <a:ext cx="1787525" cy="396875"/>
          </a:xfrm>
          <a:custGeom>
            <a:avLst/>
            <a:gdLst/>
            <a:ahLst/>
            <a:cxnLst/>
            <a:rect l="l" t="t" r="r" b="b"/>
            <a:pathLst>
              <a:path w="1787525" h="396875">
                <a:moveTo>
                  <a:pt x="1787309" y="0"/>
                </a:moveTo>
                <a:lnTo>
                  <a:pt x="0" y="0"/>
                </a:lnTo>
                <a:lnTo>
                  <a:pt x="0" y="396836"/>
                </a:lnTo>
                <a:lnTo>
                  <a:pt x="1787309" y="396836"/>
                </a:lnTo>
                <a:lnTo>
                  <a:pt x="1787309" y="0"/>
                </a:lnTo>
                <a:close/>
              </a:path>
            </a:pathLst>
          </a:custGeom>
          <a:solidFill>
            <a:srgbClr val="2E3841"/>
          </a:solidFill>
        </p:spPr>
        <p:txBody>
          <a:bodyPr wrap="square" lIns="0" tIns="0" rIns="0" bIns="0" rtlCol="0"/>
          <a:lstStyle/>
          <a:p>
            <a:endParaRPr/>
          </a:p>
        </p:txBody>
      </p:sp>
      <p:sp>
        <p:nvSpPr>
          <p:cNvPr id="66" name="object 66"/>
          <p:cNvSpPr txBox="1"/>
          <p:nvPr/>
        </p:nvSpPr>
        <p:spPr>
          <a:xfrm>
            <a:off x="7764191" y="6103355"/>
            <a:ext cx="1786889" cy="396875"/>
          </a:xfrm>
          <a:prstGeom prst="rect">
            <a:avLst/>
          </a:prstGeom>
          <a:ln w="12693">
            <a:solidFill>
              <a:srgbClr val="EAE7E4"/>
            </a:solidFill>
          </a:ln>
        </p:spPr>
        <p:txBody>
          <a:bodyPr vert="horz" wrap="square" lIns="0" tIns="5080" rIns="0" bIns="0" rtlCol="0">
            <a:spAutoFit/>
          </a:bodyPr>
          <a:lstStyle/>
          <a:p>
            <a:pPr>
              <a:lnSpc>
                <a:spcPct val="100000"/>
              </a:lnSpc>
              <a:spcBef>
                <a:spcPts val="40"/>
              </a:spcBef>
            </a:pPr>
            <a:endParaRPr sz="900">
              <a:latin typeface="Times New Roman"/>
              <a:cs typeface="Times New Roman"/>
            </a:endParaRPr>
          </a:p>
          <a:p>
            <a:pPr marL="436245">
              <a:lnSpc>
                <a:spcPct val="100000"/>
              </a:lnSpc>
            </a:pPr>
            <a:r>
              <a:rPr sz="800" b="0" dirty="0">
                <a:solidFill>
                  <a:srgbClr val="FFFFFF"/>
                </a:solidFill>
                <a:latin typeface="Montserrat Medium"/>
                <a:cs typeface="Montserrat Medium"/>
              </a:rPr>
              <a:t>Feeling</a:t>
            </a:r>
            <a:r>
              <a:rPr sz="800" b="0" spc="-10" dirty="0">
                <a:solidFill>
                  <a:srgbClr val="FFFFFF"/>
                </a:solidFill>
                <a:latin typeface="Montserrat Medium"/>
                <a:cs typeface="Montserrat Medium"/>
              </a:rPr>
              <a:t> confident</a:t>
            </a:r>
            <a:endParaRPr sz="800">
              <a:latin typeface="Montserrat Medium"/>
              <a:cs typeface="Montserrat Medium"/>
            </a:endParaRPr>
          </a:p>
        </p:txBody>
      </p:sp>
      <p:sp>
        <p:nvSpPr>
          <p:cNvPr id="67" name="object 67"/>
          <p:cNvSpPr/>
          <p:nvPr/>
        </p:nvSpPr>
        <p:spPr>
          <a:xfrm>
            <a:off x="3328506" y="6714056"/>
            <a:ext cx="4220210" cy="382905"/>
          </a:xfrm>
          <a:custGeom>
            <a:avLst/>
            <a:gdLst/>
            <a:ahLst/>
            <a:cxnLst/>
            <a:rect l="l" t="t" r="r" b="b"/>
            <a:pathLst>
              <a:path w="4220209" h="382904">
                <a:moveTo>
                  <a:pt x="0" y="97107"/>
                </a:moveTo>
                <a:lnTo>
                  <a:pt x="7631" y="59308"/>
                </a:lnTo>
                <a:lnTo>
                  <a:pt x="28441" y="28441"/>
                </a:lnTo>
                <a:lnTo>
                  <a:pt x="59308" y="7631"/>
                </a:lnTo>
                <a:lnTo>
                  <a:pt x="97106" y="0"/>
                </a:lnTo>
                <a:lnTo>
                  <a:pt x="4122938" y="0"/>
                </a:lnTo>
                <a:lnTo>
                  <a:pt x="4160736" y="7631"/>
                </a:lnTo>
                <a:lnTo>
                  <a:pt x="4191603" y="28441"/>
                </a:lnTo>
                <a:lnTo>
                  <a:pt x="4212413" y="59308"/>
                </a:lnTo>
                <a:lnTo>
                  <a:pt x="4220044" y="97107"/>
                </a:lnTo>
                <a:lnTo>
                  <a:pt x="4220044" y="285556"/>
                </a:lnTo>
                <a:lnTo>
                  <a:pt x="4212413" y="323355"/>
                </a:lnTo>
                <a:lnTo>
                  <a:pt x="4191603" y="354221"/>
                </a:lnTo>
                <a:lnTo>
                  <a:pt x="4160736" y="375032"/>
                </a:lnTo>
                <a:lnTo>
                  <a:pt x="4122938" y="382663"/>
                </a:lnTo>
                <a:lnTo>
                  <a:pt x="97106" y="382663"/>
                </a:lnTo>
                <a:lnTo>
                  <a:pt x="59308" y="375032"/>
                </a:lnTo>
                <a:lnTo>
                  <a:pt x="28441" y="354221"/>
                </a:lnTo>
                <a:lnTo>
                  <a:pt x="7631" y="323355"/>
                </a:lnTo>
                <a:lnTo>
                  <a:pt x="0" y="285556"/>
                </a:lnTo>
                <a:lnTo>
                  <a:pt x="0" y="97107"/>
                </a:lnTo>
                <a:close/>
              </a:path>
            </a:pathLst>
          </a:custGeom>
          <a:ln w="12693">
            <a:solidFill>
              <a:srgbClr val="B68150"/>
            </a:solidFill>
          </a:ln>
        </p:spPr>
        <p:txBody>
          <a:bodyPr wrap="square" lIns="0" tIns="0" rIns="0" bIns="0" rtlCol="0"/>
          <a:lstStyle/>
          <a:p>
            <a:endParaRPr/>
          </a:p>
        </p:txBody>
      </p:sp>
      <p:sp>
        <p:nvSpPr>
          <p:cNvPr id="68" name="object 68"/>
          <p:cNvSpPr txBox="1"/>
          <p:nvPr/>
        </p:nvSpPr>
        <p:spPr>
          <a:xfrm>
            <a:off x="5079241" y="6794500"/>
            <a:ext cx="713740" cy="208279"/>
          </a:xfrm>
          <a:prstGeom prst="rect">
            <a:avLst/>
          </a:prstGeom>
        </p:spPr>
        <p:txBody>
          <a:bodyPr vert="horz" wrap="square" lIns="0" tIns="12700" rIns="0" bIns="0" rtlCol="0">
            <a:spAutoFit/>
          </a:bodyPr>
          <a:lstStyle/>
          <a:p>
            <a:pPr marL="12700">
              <a:lnSpc>
                <a:spcPct val="100000"/>
              </a:lnSpc>
              <a:spcBef>
                <a:spcPts val="100"/>
              </a:spcBef>
            </a:pPr>
            <a:r>
              <a:rPr sz="1200" b="1" spc="-10" dirty="0">
                <a:solidFill>
                  <a:srgbClr val="B68150"/>
                </a:solidFill>
                <a:latin typeface="Montserrat"/>
                <a:cs typeface="Montserrat"/>
              </a:rPr>
              <a:t>REVIEW</a:t>
            </a:r>
            <a:endParaRPr sz="1200">
              <a:latin typeface="Montserrat"/>
              <a:cs typeface="Montserrat"/>
            </a:endParaRPr>
          </a:p>
        </p:txBody>
      </p:sp>
      <p:grpSp>
        <p:nvGrpSpPr>
          <p:cNvPr id="69" name="object 69"/>
          <p:cNvGrpSpPr/>
          <p:nvPr/>
        </p:nvGrpSpPr>
        <p:grpSpPr>
          <a:xfrm>
            <a:off x="3186963" y="2439363"/>
            <a:ext cx="4510239" cy="4582865"/>
            <a:chOff x="3186963" y="2439363"/>
            <a:chExt cx="4510239" cy="4582865"/>
          </a:xfrm>
        </p:grpSpPr>
        <p:sp>
          <p:nvSpPr>
            <p:cNvPr id="70" name="object 70"/>
            <p:cNvSpPr/>
            <p:nvPr/>
          </p:nvSpPr>
          <p:spPr>
            <a:xfrm>
              <a:off x="3186963" y="2439363"/>
              <a:ext cx="216535" cy="252095"/>
            </a:xfrm>
            <a:custGeom>
              <a:avLst/>
              <a:gdLst/>
              <a:ahLst/>
              <a:cxnLst/>
              <a:rect l="l" t="t" r="r" b="b"/>
              <a:pathLst>
                <a:path w="216535" h="252094">
                  <a:moveTo>
                    <a:pt x="0" y="0"/>
                  </a:moveTo>
                  <a:lnTo>
                    <a:pt x="0" y="251993"/>
                  </a:lnTo>
                  <a:lnTo>
                    <a:pt x="216001" y="125996"/>
                  </a:lnTo>
                  <a:lnTo>
                    <a:pt x="0" y="0"/>
                  </a:lnTo>
                  <a:close/>
                </a:path>
              </a:pathLst>
            </a:custGeom>
            <a:solidFill>
              <a:srgbClr val="EAE7E4"/>
            </a:solidFill>
          </p:spPr>
          <p:txBody>
            <a:bodyPr wrap="square" lIns="0" tIns="0" rIns="0" bIns="0" rtlCol="0"/>
            <a:lstStyle/>
            <a:p>
              <a:endParaRPr/>
            </a:p>
          </p:txBody>
        </p:sp>
        <p:sp>
          <p:nvSpPr>
            <p:cNvPr id="71" name="object 71"/>
            <p:cNvSpPr/>
            <p:nvPr/>
          </p:nvSpPr>
          <p:spPr>
            <a:xfrm>
              <a:off x="5333815" y="2439363"/>
              <a:ext cx="216535" cy="252095"/>
            </a:xfrm>
            <a:custGeom>
              <a:avLst/>
              <a:gdLst/>
              <a:ahLst/>
              <a:cxnLst/>
              <a:rect l="l" t="t" r="r" b="b"/>
              <a:pathLst>
                <a:path w="216535" h="252094">
                  <a:moveTo>
                    <a:pt x="0" y="0"/>
                  </a:moveTo>
                  <a:lnTo>
                    <a:pt x="0" y="251993"/>
                  </a:lnTo>
                  <a:lnTo>
                    <a:pt x="216001" y="125996"/>
                  </a:lnTo>
                  <a:lnTo>
                    <a:pt x="0" y="0"/>
                  </a:lnTo>
                  <a:close/>
                </a:path>
              </a:pathLst>
            </a:custGeom>
            <a:solidFill>
              <a:srgbClr val="B68150"/>
            </a:solidFill>
          </p:spPr>
          <p:txBody>
            <a:bodyPr wrap="square" lIns="0" tIns="0" rIns="0" bIns="0" rtlCol="0"/>
            <a:lstStyle/>
            <a:p>
              <a:endParaRPr/>
            </a:p>
          </p:txBody>
        </p:sp>
        <p:sp>
          <p:nvSpPr>
            <p:cNvPr id="72" name="object 72"/>
            <p:cNvSpPr/>
            <p:nvPr/>
          </p:nvSpPr>
          <p:spPr>
            <a:xfrm>
              <a:off x="7480667" y="2439363"/>
              <a:ext cx="216535" cy="252095"/>
            </a:xfrm>
            <a:custGeom>
              <a:avLst/>
              <a:gdLst/>
              <a:ahLst/>
              <a:cxnLst/>
              <a:rect l="l" t="t" r="r" b="b"/>
              <a:pathLst>
                <a:path w="216534" h="252094">
                  <a:moveTo>
                    <a:pt x="0" y="0"/>
                  </a:moveTo>
                  <a:lnTo>
                    <a:pt x="0" y="251993"/>
                  </a:lnTo>
                  <a:lnTo>
                    <a:pt x="216001" y="125996"/>
                  </a:lnTo>
                  <a:lnTo>
                    <a:pt x="0" y="0"/>
                  </a:lnTo>
                  <a:close/>
                </a:path>
              </a:pathLst>
            </a:custGeom>
            <a:solidFill>
              <a:srgbClr val="334560"/>
            </a:solidFill>
          </p:spPr>
          <p:txBody>
            <a:bodyPr wrap="square" lIns="0" tIns="0" rIns="0" bIns="0" rtlCol="0"/>
            <a:lstStyle/>
            <a:p>
              <a:endParaRPr/>
            </a:p>
          </p:txBody>
        </p:sp>
        <p:sp>
          <p:nvSpPr>
            <p:cNvPr id="73" name="object 73"/>
            <p:cNvSpPr/>
            <p:nvPr/>
          </p:nvSpPr>
          <p:spPr>
            <a:xfrm>
              <a:off x="7475142" y="6770133"/>
              <a:ext cx="216535" cy="252095"/>
            </a:xfrm>
            <a:custGeom>
              <a:avLst/>
              <a:gdLst/>
              <a:ahLst/>
              <a:cxnLst/>
              <a:rect l="l" t="t" r="r" b="b"/>
              <a:pathLst>
                <a:path w="216534" h="252095">
                  <a:moveTo>
                    <a:pt x="216001" y="0"/>
                  </a:moveTo>
                  <a:lnTo>
                    <a:pt x="0" y="126009"/>
                  </a:lnTo>
                  <a:lnTo>
                    <a:pt x="216001" y="252006"/>
                  </a:lnTo>
                  <a:lnTo>
                    <a:pt x="216001" y="0"/>
                  </a:lnTo>
                  <a:close/>
                </a:path>
              </a:pathLst>
            </a:custGeom>
            <a:solidFill>
              <a:srgbClr val="2E3841"/>
            </a:solidFill>
          </p:spPr>
          <p:txBody>
            <a:bodyPr wrap="square" lIns="0" tIns="0" rIns="0" bIns="0" rtlCol="0"/>
            <a:lstStyle/>
            <a:p>
              <a:endParaRPr/>
            </a:p>
          </p:txBody>
        </p:sp>
      </p:grpSp>
      <p:sp>
        <p:nvSpPr>
          <p:cNvPr id="74" name="object 74"/>
          <p:cNvSpPr/>
          <p:nvPr/>
        </p:nvSpPr>
        <p:spPr>
          <a:xfrm>
            <a:off x="820987" y="1690109"/>
            <a:ext cx="273050" cy="0"/>
          </a:xfrm>
          <a:custGeom>
            <a:avLst/>
            <a:gdLst/>
            <a:ahLst/>
            <a:cxnLst/>
            <a:rect l="l" t="t" r="r" b="b"/>
            <a:pathLst>
              <a:path w="273050">
                <a:moveTo>
                  <a:pt x="0" y="0"/>
                </a:moveTo>
                <a:lnTo>
                  <a:pt x="272486" y="0"/>
                </a:lnTo>
              </a:path>
            </a:pathLst>
          </a:custGeom>
          <a:ln w="15866">
            <a:solidFill>
              <a:srgbClr val="B68150"/>
            </a:solidFill>
          </a:ln>
        </p:spPr>
        <p:txBody>
          <a:bodyPr wrap="square" lIns="0" tIns="0" rIns="0" bIns="0" rtlCol="0"/>
          <a:lstStyle/>
          <a:p>
            <a:endParaRPr/>
          </a:p>
        </p:txBody>
      </p:sp>
      <p:grpSp>
        <p:nvGrpSpPr>
          <p:cNvPr id="103" name="object 69"/>
          <p:cNvGrpSpPr/>
          <p:nvPr/>
        </p:nvGrpSpPr>
        <p:grpSpPr>
          <a:xfrm>
            <a:off x="3186963" y="2439363"/>
            <a:ext cx="4509770" cy="4582795"/>
            <a:chOff x="3186963" y="2439363"/>
            <a:chExt cx="4509770" cy="4582795"/>
          </a:xfrm>
        </p:grpSpPr>
        <p:sp>
          <p:nvSpPr>
            <p:cNvPr id="99" name="object 70"/>
            <p:cNvSpPr/>
            <p:nvPr/>
          </p:nvSpPr>
          <p:spPr>
            <a:xfrm>
              <a:off x="3186963" y="2439363"/>
              <a:ext cx="216535" cy="252095"/>
            </a:xfrm>
            <a:custGeom>
              <a:avLst/>
              <a:gdLst/>
              <a:ahLst/>
              <a:cxnLst/>
              <a:rect l="l" t="t" r="r" b="b"/>
              <a:pathLst>
                <a:path w="216535" h="252094">
                  <a:moveTo>
                    <a:pt x="0" y="0"/>
                  </a:moveTo>
                  <a:lnTo>
                    <a:pt x="0" y="251993"/>
                  </a:lnTo>
                  <a:lnTo>
                    <a:pt x="216001" y="125996"/>
                  </a:lnTo>
                  <a:lnTo>
                    <a:pt x="0" y="0"/>
                  </a:lnTo>
                  <a:close/>
                </a:path>
              </a:pathLst>
            </a:custGeom>
            <a:solidFill>
              <a:srgbClr val="EAE7E4"/>
            </a:solidFill>
          </p:spPr>
          <p:txBody>
            <a:bodyPr wrap="square" lIns="0" tIns="0" rIns="0" bIns="0" rtlCol="0"/>
            <a:lstStyle/>
            <a:p>
              <a:endParaRPr/>
            </a:p>
          </p:txBody>
        </p:sp>
        <p:sp>
          <p:nvSpPr>
            <p:cNvPr id="100" name="object 71"/>
            <p:cNvSpPr/>
            <p:nvPr/>
          </p:nvSpPr>
          <p:spPr>
            <a:xfrm>
              <a:off x="5333815" y="2439363"/>
              <a:ext cx="216535" cy="252095"/>
            </a:xfrm>
            <a:custGeom>
              <a:avLst/>
              <a:gdLst/>
              <a:ahLst/>
              <a:cxnLst/>
              <a:rect l="l" t="t" r="r" b="b"/>
              <a:pathLst>
                <a:path w="216535" h="252094">
                  <a:moveTo>
                    <a:pt x="0" y="0"/>
                  </a:moveTo>
                  <a:lnTo>
                    <a:pt x="0" y="251993"/>
                  </a:lnTo>
                  <a:lnTo>
                    <a:pt x="216001" y="125996"/>
                  </a:lnTo>
                  <a:lnTo>
                    <a:pt x="0" y="0"/>
                  </a:lnTo>
                  <a:close/>
                </a:path>
              </a:pathLst>
            </a:custGeom>
            <a:solidFill>
              <a:srgbClr val="B68150"/>
            </a:solidFill>
          </p:spPr>
          <p:txBody>
            <a:bodyPr wrap="square" lIns="0" tIns="0" rIns="0" bIns="0" rtlCol="0"/>
            <a:lstStyle/>
            <a:p>
              <a:endParaRPr/>
            </a:p>
          </p:txBody>
        </p:sp>
        <p:sp>
          <p:nvSpPr>
            <p:cNvPr id="101" name="object 72"/>
            <p:cNvSpPr/>
            <p:nvPr/>
          </p:nvSpPr>
          <p:spPr>
            <a:xfrm>
              <a:off x="7480667" y="2439363"/>
              <a:ext cx="216535" cy="252095"/>
            </a:xfrm>
            <a:custGeom>
              <a:avLst/>
              <a:gdLst/>
              <a:ahLst/>
              <a:cxnLst/>
              <a:rect l="l" t="t" r="r" b="b"/>
              <a:pathLst>
                <a:path w="216534" h="252094">
                  <a:moveTo>
                    <a:pt x="0" y="0"/>
                  </a:moveTo>
                  <a:lnTo>
                    <a:pt x="0" y="251993"/>
                  </a:lnTo>
                  <a:lnTo>
                    <a:pt x="216001" y="125996"/>
                  </a:lnTo>
                  <a:lnTo>
                    <a:pt x="0" y="0"/>
                  </a:lnTo>
                  <a:close/>
                </a:path>
              </a:pathLst>
            </a:custGeom>
            <a:solidFill>
              <a:srgbClr val="334560"/>
            </a:solidFill>
          </p:spPr>
          <p:txBody>
            <a:bodyPr wrap="square" lIns="0" tIns="0" rIns="0" bIns="0" rtlCol="0"/>
            <a:lstStyle/>
            <a:p>
              <a:endParaRPr/>
            </a:p>
          </p:txBody>
        </p:sp>
        <p:sp>
          <p:nvSpPr>
            <p:cNvPr id="102" name="object 73"/>
            <p:cNvSpPr/>
            <p:nvPr/>
          </p:nvSpPr>
          <p:spPr>
            <a:xfrm>
              <a:off x="7475142" y="6770133"/>
              <a:ext cx="216535" cy="252095"/>
            </a:xfrm>
            <a:custGeom>
              <a:avLst/>
              <a:gdLst/>
              <a:ahLst/>
              <a:cxnLst/>
              <a:rect l="l" t="t" r="r" b="b"/>
              <a:pathLst>
                <a:path w="216534" h="252095">
                  <a:moveTo>
                    <a:pt x="216001" y="0"/>
                  </a:moveTo>
                  <a:lnTo>
                    <a:pt x="0" y="126009"/>
                  </a:lnTo>
                  <a:lnTo>
                    <a:pt x="216001" y="252006"/>
                  </a:lnTo>
                  <a:lnTo>
                    <a:pt x="216001" y="0"/>
                  </a:lnTo>
                  <a:close/>
                </a:path>
              </a:pathLst>
            </a:custGeom>
            <a:solidFill>
              <a:srgbClr val="2E3841"/>
            </a:solidFill>
          </p:spPr>
          <p:txBody>
            <a:bodyPr wrap="square" lIns="0" tIns="0" rIns="0" bIns="0" rtlCol="0"/>
            <a:lstStyle/>
            <a:p>
              <a:endParaRPr/>
            </a:p>
          </p:txBody>
        </p:sp>
      </p:grpSp>
      <p:sp>
        <p:nvSpPr>
          <p:cNvPr id="106" name="object 74"/>
          <p:cNvSpPr/>
          <p:nvPr/>
        </p:nvSpPr>
        <p:spPr>
          <a:xfrm>
            <a:off x="820987" y="1690109"/>
            <a:ext cx="273050" cy="0"/>
          </a:xfrm>
          <a:custGeom>
            <a:avLst/>
            <a:gdLst/>
            <a:ahLst/>
            <a:cxnLst/>
            <a:rect l="l" t="t" r="r" b="b"/>
            <a:pathLst>
              <a:path w="273050">
                <a:moveTo>
                  <a:pt x="0" y="0"/>
                </a:moveTo>
                <a:lnTo>
                  <a:pt x="272486" y="0"/>
                </a:lnTo>
              </a:path>
            </a:pathLst>
          </a:custGeom>
          <a:ln w="15866">
            <a:solidFill>
              <a:srgbClr val="B68150"/>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1501204E0E8546970714FFE872A97A" ma:contentTypeVersion="17" ma:contentTypeDescription="Create a new document." ma:contentTypeScope="" ma:versionID="bcbe6d68722c58cbdbd82482b205b138">
  <xsd:schema xmlns:xsd="http://www.w3.org/2001/XMLSchema" xmlns:xs="http://www.w3.org/2001/XMLSchema" xmlns:p="http://schemas.microsoft.com/office/2006/metadata/properties" xmlns:ns2="754c8679-8c3b-4cb4-ba22-a8d7dbdfdbb4" xmlns:ns3="6e81a57f-e398-47b6-98fd-f6700c6fb7fe" xmlns:ns4="f3b6e03b-ad32-48bd-b642-fb933687addb" targetNamespace="http://schemas.microsoft.com/office/2006/metadata/properties" ma:root="true" ma:fieldsID="672d1c7999f106b43c3a32151c0578c8" ns2:_="" ns3:_="" ns4:_="">
    <xsd:import namespace="754c8679-8c3b-4cb4-ba22-a8d7dbdfdbb4"/>
    <xsd:import namespace="6e81a57f-e398-47b6-98fd-f6700c6fb7fe"/>
    <xsd:import namespace="f3b6e03b-ad32-48bd-b642-fb933687add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4c8679-8c3b-4cb4-ba22-a8d7dbdfdb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37edb66-2f33-4c2f-9104-9fe18fb1b6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81a57f-e398-47b6-98fd-f6700c6fb7f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3b6e03b-ad32-48bd-b642-fb933687add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f392f10-55a8-44cb-a09c-740ac177dd52}" ma:internalName="TaxCatchAll" ma:showField="CatchAllData" ma:web="f3b6e03b-ad32-48bd-b642-fb933687ad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35FB2B-EAA5-4B48-BF71-B7599B8F439B}">
  <ds:schemaRefs>
    <ds:schemaRef ds:uri="http://schemas.microsoft.com/sharepoint/v3/contenttype/forms"/>
  </ds:schemaRefs>
</ds:datastoreItem>
</file>

<file path=customXml/itemProps2.xml><?xml version="1.0" encoding="utf-8"?>
<ds:datastoreItem xmlns:ds="http://schemas.openxmlformats.org/officeDocument/2006/customXml" ds:itemID="{B09DA7C7-7392-438D-A7F6-FA997BB95C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4c8679-8c3b-4cb4-ba22-a8d7dbdfdbb4"/>
    <ds:schemaRef ds:uri="6e81a57f-e398-47b6-98fd-f6700c6fb7fe"/>
    <ds:schemaRef ds:uri="f3b6e03b-ad32-48bd-b642-fb933687ad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209</Words>
  <Application>Microsoft Office PowerPoint</Application>
  <PresentationFormat>Custom</PresentationFormat>
  <Paragraphs>59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Montserrat</vt:lpstr>
      <vt:lpstr>Montserrat Medium</vt:lpstr>
      <vt:lpstr>Times New Roman</vt:lpstr>
      <vt:lpstr>Office Theme</vt:lpstr>
      <vt:lpstr>12 Month Plan This document sets out your 12 Month Financial Game Plan. It is intended to provide an overview of the areas in which we will be focusing upon in our 12 month engagement. Please do not act on this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Month Plan This document sets out your 12 Month Financial Game Plan. It is intended to provide an overview of the areas in which we will be focusing upon in our 12 month engagement. Please do not act on this information.</dc:title>
  <cp:lastModifiedBy>Leanne Manning</cp:lastModifiedBy>
  <cp:revision>1</cp:revision>
  <dcterms:created xsi:type="dcterms:W3CDTF">2023-07-31T01:01:02Z</dcterms:created>
  <dcterms:modified xsi:type="dcterms:W3CDTF">2023-07-31T01:01:13Z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2022-08-16T00:00:00Z</vt:filetime>
  </property>
  <property fmtid="{D5CDD505-2E9C-101B-9397-08002B2CF9AE}" pid="3" name="LastSaved">
    <vt:filetime>2023-07-31T00:00:00Z</vt:filetime>
  </property>
  <property fmtid="{D5CDD505-2E9C-101B-9397-08002B2CF9AE}" pid="4" name="Producer">
    <vt:lpwstr>macOS Version 10.15.7 (Build 19H1824) Quartz PDFContext</vt:lpwstr>
  </property>
</Properties>
</file>