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75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54CB9B3E-F9D3-4BB1-BC14-71D2D376C4A7}"/>
    <pc:docChg chg="custSel modSld">
      <pc:chgData name="Leanne Manning" userId="730c7ce9-f6b4-453e-88a2-34d7f1a5ff9e" providerId="ADAL" clId="{54CB9B3E-F9D3-4BB1-BC14-71D2D376C4A7}" dt="2024-05-30T05:13:41.102" v="5" actId="1076"/>
      <pc:docMkLst>
        <pc:docMk/>
      </pc:docMkLst>
      <pc:sldChg chg="addSp delSp modSp mod">
        <pc:chgData name="Leanne Manning" userId="730c7ce9-f6b4-453e-88a2-34d7f1a5ff9e" providerId="ADAL" clId="{54CB9B3E-F9D3-4BB1-BC14-71D2D376C4A7}" dt="2024-05-30T05:13:41.102" v="5" actId="1076"/>
        <pc:sldMkLst>
          <pc:docMk/>
          <pc:sldMk cId="0" sldId="256"/>
        </pc:sldMkLst>
        <pc:spChg chg="del mod">
          <ac:chgData name="Leanne Manning" userId="730c7ce9-f6b4-453e-88a2-34d7f1a5ff9e" providerId="ADAL" clId="{54CB9B3E-F9D3-4BB1-BC14-71D2D376C4A7}" dt="2024-05-30T05:12:52.981" v="2" actId="478"/>
          <ac:spMkLst>
            <pc:docMk/>
            <pc:sldMk cId="0" sldId="256"/>
            <ac:spMk id="21" creationId="{00000000-0000-0000-0000-000000000000}"/>
          </ac:spMkLst>
        </pc:spChg>
        <pc:spChg chg="del">
          <ac:chgData name="Leanne Manning" userId="730c7ce9-f6b4-453e-88a2-34d7f1a5ff9e" providerId="ADAL" clId="{54CB9B3E-F9D3-4BB1-BC14-71D2D376C4A7}" dt="2024-05-30T05:12:56.337" v="3" actId="478"/>
          <ac:spMkLst>
            <pc:docMk/>
            <pc:sldMk cId="0" sldId="256"/>
            <ac:spMk id="22" creationId="{00000000-0000-0000-0000-000000000000}"/>
          </ac:spMkLst>
        </pc:spChg>
        <pc:grpChg chg="del">
          <ac:chgData name="Leanne Manning" userId="730c7ce9-f6b4-453e-88a2-34d7f1a5ff9e" providerId="ADAL" clId="{54CB9B3E-F9D3-4BB1-BC14-71D2D376C4A7}" dt="2024-05-30T05:12:42.953" v="0" actId="478"/>
          <ac:grpSpMkLst>
            <pc:docMk/>
            <pc:sldMk cId="0" sldId="256"/>
            <ac:grpSpMk id="14" creationId="{00000000-0000-0000-0000-000000000000}"/>
          </ac:grpSpMkLst>
        </pc:grpChg>
        <pc:picChg chg="add mod">
          <ac:chgData name="Leanne Manning" userId="730c7ce9-f6b4-453e-88a2-34d7f1a5ff9e" providerId="ADAL" clId="{54CB9B3E-F9D3-4BB1-BC14-71D2D376C4A7}" dt="2024-05-30T05:13:41.102" v="5" actId="1076"/>
          <ac:picMkLst>
            <pc:docMk/>
            <pc:sldMk cId="0" sldId="256"/>
            <ac:picMk id="24" creationId="{654EA4E4-45E5-061D-23E2-BABCC6DC659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2515"/>
            <a:ext cx="9094788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1640"/>
            <a:ext cx="7489825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37995"/>
            <a:ext cx="4654391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0371" y="1737995"/>
            <a:ext cx="4654391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23973" y="1037679"/>
            <a:ext cx="4168775" cy="666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37995"/>
            <a:ext cx="9629775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7915" y="7027545"/>
            <a:ext cx="3423920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7" y="7027545"/>
            <a:ext cx="246094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3820" y="7027545"/>
            <a:ext cx="246094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854964"/>
            <a:ext cx="891540" cy="6701155"/>
            <a:chOff x="0" y="854964"/>
            <a:chExt cx="891540" cy="6701155"/>
          </a:xfrm>
        </p:grpSpPr>
        <p:sp>
          <p:nvSpPr>
            <p:cNvPr id="3" name="object 3"/>
            <p:cNvSpPr/>
            <p:nvPr/>
          </p:nvSpPr>
          <p:spPr>
            <a:xfrm>
              <a:off x="0" y="926593"/>
              <a:ext cx="859790" cy="0"/>
            </a:xfrm>
            <a:custGeom>
              <a:avLst/>
              <a:gdLst/>
              <a:ahLst/>
              <a:cxnLst/>
              <a:rect l="l" t="t" r="r" b="b"/>
              <a:pathLst>
                <a:path w="859790">
                  <a:moveTo>
                    <a:pt x="0" y="0"/>
                  </a:moveTo>
                  <a:lnTo>
                    <a:pt x="859332" y="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1331" y="854964"/>
              <a:ext cx="140207" cy="140207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821436" y="999750"/>
              <a:ext cx="0" cy="6556375"/>
            </a:xfrm>
            <a:custGeom>
              <a:avLst/>
              <a:gdLst/>
              <a:ahLst/>
              <a:cxnLst/>
              <a:rect l="l" t="t" r="r" b="b"/>
              <a:pathLst>
                <a:path h="6556375">
                  <a:moveTo>
                    <a:pt x="0" y="6556006"/>
                  </a:moveTo>
                  <a:lnTo>
                    <a:pt x="0" y="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0" y="710184"/>
            <a:ext cx="9302750" cy="0"/>
          </a:xfrm>
          <a:custGeom>
            <a:avLst/>
            <a:gdLst/>
            <a:ahLst/>
            <a:cxnLst/>
            <a:rect l="l" t="t" r="r" b="b"/>
            <a:pathLst>
              <a:path w="9302750">
                <a:moveTo>
                  <a:pt x="0" y="0"/>
                </a:moveTo>
                <a:lnTo>
                  <a:pt x="9302191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347959" y="710184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>
                <a:moveTo>
                  <a:pt x="0" y="0"/>
                </a:moveTo>
                <a:lnTo>
                  <a:pt x="345617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89947" y="627888"/>
            <a:ext cx="134111" cy="16610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720071" y="630936"/>
            <a:ext cx="181355" cy="16001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009631" y="630936"/>
            <a:ext cx="147826" cy="160019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199646" y="1077468"/>
            <a:ext cx="454025" cy="425450"/>
            <a:chOff x="199646" y="1077468"/>
            <a:chExt cx="454025" cy="425450"/>
          </a:xfrm>
        </p:grpSpPr>
        <p:sp>
          <p:nvSpPr>
            <p:cNvPr id="12" name="object 12"/>
            <p:cNvSpPr/>
            <p:nvPr/>
          </p:nvSpPr>
          <p:spPr>
            <a:xfrm>
              <a:off x="278895" y="1077468"/>
              <a:ext cx="374650" cy="341630"/>
            </a:xfrm>
            <a:custGeom>
              <a:avLst/>
              <a:gdLst/>
              <a:ahLst/>
              <a:cxnLst/>
              <a:rect l="l" t="t" r="r" b="b"/>
              <a:pathLst>
                <a:path w="374650" h="341630">
                  <a:moveTo>
                    <a:pt x="166573" y="0"/>
                  </a:moveTo>
                  <a:lnTo>
                    <a:pt x="121856" y="0"/>
                  </a:lnTo>
                  <a:lnTo>
                    <a:pt x="78841" y="13690"/>
                  </a:lnTo>
                  <a:lnTo>
                    <a:pt x="40982" y="41071"/>
                  </a:lnTo>
                  <a:lnTo>
                    <a:pt x="13652" y="79006"/>
                  </a:lnTo>
                  <a:lnTo>
                    <a:pt x="0" y="122085"/>
                  </a:lnTo>
                  <a:lnTo>
                    <a:pt x="0" y="166890"/>
                  </a:lnTo>
                  <a:lnTo>
                    <a:pt x="13652" y="209981"/>
                  </a:lnTo>
                  <a:lnTo>
                    <a:pt x="40982" y="247916"/>
                  </a:lnTo>
                  <a:lnTo>
                    <a:pt x="116801" y="323875"/>
                  </a:lnTo>
                  <a:lnTo>
                    <a:pt x="158546" y="341210"/>
                  </a:lnTo>
                  <a:lnTo>
                    <a:pt x="170154" y="340067"/>
                  </a:lnTo>
                  <a:lnTo>
                    <a:pt x="207708" y="314845"/>
                  </a:lnTo>
                  <a:lnTo>
                    <a:pt x="217589" y="282054"/>
                  </a:lnTo>
                  <a:lnTo>
                    <a:pt x="216458" y="270421"/>
                  </a:lnTo>
                  <a:lnTo>
                    <a:pt x="183375" y="223265"/>
                  </a:lnTo>
                  <a:lnTo>
                    <a:pt x="180060" y="260502"/>
                  </a:lnTo>
                  <a:lnTo>
                    <a:pt x="186728" y="270573"/>
                  </a:lnTo>
                  <a:lnTo>
                    <a:pt x="174320" y="309359"/>
                  </a:lnTo>
                  <a:lnTo>
                    <a:pt x="166674" y="312521"/>
                  </a:lnTo>
                  <a:lnTo>
                    <a:pt x="150418" y="312521"/>
                  </a:lnTo>
                  <a:lnTo>
                    <a:pt x="142773" y="309359"/>
                  </a:lnTo>
                  <a:lnTo>
                    <a:pt x="61214" y="227647"/>
                  </a:lnTo>
                  <a:lnTo>
                    <a:pt x="35471" y="188760"/>
                  </a:lnTo>
                  <a:lnTo>
                    <a:pt x="26898" y="144487"/>
                  </a:lnTo>
                  <a:lnTo>
                    <a:pt x="35471" y="100215"/>
                  </a:lnTo>
                  <a:lnTo>
                    <a:pt x="61214" y="61341"/>
                  </a:lnTo>
                  <a:lnTo>
                    <a:pt x="100025" y="35547"/>
                  </a:lnTo>
                  <a:lnTo>
                    <a:pt x="144208" y="26962"/>
                  </a:lnTo>
                  <a:lnTo>
                    <a:pt x="188404" y="35547"/>
                  </a:lnTo>
                  <a:lnTo>
                    <a:pt x="227203" y="61341"/>
                  </a:lnTo>
                  <a:lnTo>
                    <a:pt x="336384" y="170726"/>
                  </a:lnTo>
                  <a:lnTo>
                    <a:pt x="343509" y="181470"/>
                  </a:lnTo>
                  <a:lnTo>
                    <a:pt x="345884" y="193725"/>
                  </a:lnTo>
                  <a:lnTo>
                    <a:pt x="343509" y="205968"/>
                  </a:lnTo>
                  <a:lnTo>
                    <a:pt x="336384" y="216712"/>
                  </a:lnTo>
                  <a:lnTo>
                    <a:pt x="330796" y="222326"/>
                  </a:lnTo>
                  <a:lnTo>
                    <a:pt x="330796" y="231394"/>
                  </a:lnTo>
                  <a:lnTo>
                    <a:pt x="341972" y="242595"/>
                  </a:lnTo>
                  <a:lnTo>
                    <a:pt x="351028" y="242595"/>
                  </a:lnTo>
                  <a:lnTo>
                    <a:pt x="373341" y="205752"/>
                  </a:lnTo>
                  <a:lnTo>
                    <a:pt x="374523" y="193713"/>
                  </a:lnTo>
                  <a:lnTo>
                    <a:pt x="373341" y="181686"/>
                  </a:lnTo>
                  <a:lnTo>
                    <a:pt x="247446" y="41071"/>
                  </a:lnTo>
                  <a:lnTo>
                    <a:pt x="209575" y="13690"/>
                  </a:lnTo>
                  <a:lnTo>
                    <a:pt x="166573" y="0"/>
                  </a:lnTo>
                  <a:close/>
                </a:path>
              </a:pathLst>
            </a:custGeom>
            <a:solidFill>
              <a:srgbClr val="B5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99646" y="1159764"/>
              <a:ext cx="382905" cy="342900"/>
            </a:xfrm>
            <a:custGeom>
              <a:avLst/>
              <a:gdLst/>
              <a:ahLst/>
              <a:cxnLst/>
              <a:rect l="l" t="t" r="r" b="b"/>
              <a:pathLst>
                <a:path w="382905" h="342900">
                  <a:moveTo>
                    <a:pt x="223621" y="0"/>
                  </a:moveTo>
                  <a:lnTo>
                    <a:pt x="181800" y="17310"/>
                  </a:lnTo>
                  <a:lnTo>
                    <a:pt x="164477" y="59093"/>
                  </a:lnTo>
                  <a:lnTo>
                    <a:pt x="165608" y="70700"/>
                  </a:lnTo>
                  <a:lnTo>
                    <a:pt x="168948" y="81711"/>
                  </a:lnTo>
                  <a:lnTo>
                    <a:pt x="174383" y="91859"/>
                  </a:lnTo>
                  <a:lnTo>
                    <a:pt x="181800" y="100863"/>
                  </a:lnTo>
                  <a:lnTo>
                    <a:pt x="198755" y="117817"/>
                  </a:lnTo>
                  <a:lnTo>
                    <a:pt x="207822" y="117805"/>
                  </a:lnTo>
                  <a:lnTo>
                    <a:pt x="219024" y="106641"/>
                  </a:lnTo>
                  <a:lnTo>
                    <a:pt x="219024" y="97561"/>
                  </a:lnTo>
                  <a:lnTo>
                    <a:pt x="196303" y="74866"/>
                  </a:lnTo>
                  <a:lnTo>
                    <a:pt x="193141" y="67221"/>
                  </a:lnTo>
                  <a:lnTo>
                    <a:pt x="193141" y="50952"/>
                  </a:lnTo>
                  <a:lnTo>
                    <a:pt x="196303" y="43307"/>
                  </a:lnTo>
                  <a:lnTo>
                    <a:pt x="207810" y="31813"/>
                  </a:lnTo>
                  <a:lnTo>
                    <a:pt x="215468" y="28651"/>
                  </a:lnTo>
                  <a:lnTo>
                    <a:pt x="231749" y="28651"/>
                  </a:lnTo>
                  <a:lnTo>
                    <a:pt x="239407" y="31813"/>
                  </a:lnTo>
                  <a:lnTo>
                    <a:pt x="321106" y="113436"/>
                  </a:lnTo>
                  <a:lnTo>
                    <a:pt x="346887" y="152273"/>
                  </a:lnTo>
                  <a:lnTo>
                    <a:pt x="355485" y="196494"/>
                  </a:lnTo>
                  <a:lnTo>
                    <a:pt x="346887" y="240715"/>
                  </a:lnTo>
                  <a:lnTo>
                    <a:pt x="321106" y="279552"/>
                  </a:lnTo>
                  <a:lnTo>
                    <a:pt x="282232" y="305308"/>
                  </a:lnTo>
                  <a:lnTo>
                    <a:pt x="237972" y="313893"/>
                  </a:lnTo>
                  <a:lnTo>
                    <a:pt x="193700" y="305308"/>
                  </a:lnTo>
                  <a:lnTo>
                    <a:pt x="154825" y="279552"/>
                  </a:lnTo>
                  <a:lnTo>
                    <a:pt x="38188" y="163017"/>
                  </a:lnTo>
                  <a:lnTo>
                    <a:pt x="31064" y="152273"/>
                  </a:lnTo>
                  <a:lnTo>
                    <a:pt x="28689" y="140042"/>
                  </a:lnTo>
                  <a:lnTo>
                    <a:pt x="31064" y="127812"/>
                  </a:lnTo>
                  <a:lnTo>
                    <a:pt x="38188" y="117068"/>
                  </a:lnTo>
                  <a:lnTo>
                    <a:pt x="43789" y="111467"/>
                  </a:lnTo>
                  <a:lnTo>
                    <a:pt x="43789" y="102412"/>
                  </a:lnTo>
                  <a:lnTo>
                    <a:pt x="4622" y="116636"/>
                  </a:lnTo>
                  <a:lnTo>
                    <a:pt x="0" y="140042"/>
                  </a:lnTo>
                  <a:lnTo>
                    <a:pt x="1168" y="152069"/>
                  </a:lnTo>
                  <a:lnTo>
                    <a:pt x="134569" y="299796"/>
                  </a:lnTo>
                  <a:lnTo>
                    <a:pt x="182918" y="331851"/>
                  </a:lnTo>
                  <a:lnTo>
                    <a:pt x="237972" y="342531"/>
                  </a:lnTo>
                  <a:lnTo>
                    <a:pt x="265925" y="339852"/>
                  </a:lnTo>
                  <a:lnTo>
                    <a:pt x="318465" y="318490"/>
                  </a:lnTo>
                  <a:lnTo>
                    <a:pt x="368757" y="261912"/>
                  </a:lnTo>
                  <a:lnTo>
                    <a:pt x="382447" y="218871"/>
                  </a:lnTo>
                  <a:lnTo>
                    <a:pt x="382447" y="174117"/>
                  </a:lnTo>
                  <a:lnTo>
                    <a:pt x="368757" y="131076"/>
                  </a:lnTo>
                  <a:lnTo>
                    <a:pt x="341388" y="93179"/>
                  </a:lnTo>
                  <a:lnTo>
                    <a:pt x="265442" y="17310"/>
                  </a:lnTo>
                  <a:lnTo>
                    <a:pt x="235242" y="1130"/>
                  </a:lnTo>
                  <a:lnTo>
                    <a:pt x="223621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3200"/>
              </a:lnSpc>
              <a:spcBef>
                <a:spcPts val="114"/>
              </a:spcBef>
            </a:pPr>
            <a:r>
              <a:rPr spc="180" dirty="0"/>
              <a:t>Succession</a:t>
            </a:r>
            <a:r>
              <a:rPr spc="135" dirty="0"/>
              <a:t> </a:t>
            </a:r>
            <a:r>
              <a:rPr spc="170" dirty="0"/>
              <a:t>Planning</a:t>
            </a:r>
          </a:p>
          <a:p>
            <a:pPr marL="167005" algn="ctr">
              <a:lnSpc>
                <a:spcPts val="1820"/>
              </a:lnSpc>
            </a:pPr>
            <a:r>
              <a:rPr sz="1650" spc="110" dirty="0"/>
              <a:t>Multiple</a:t>
            </a:r>
            <a:r>
              <a:rPr sz="1650" spc="85" dirty="0"/>
              <a:t> </a:t>
            </a:r>
            <a:r>
              <a:rPr sz="1650" spc="100" dirty="0"/>
              <a:t>issues</a:t>
            </a:r>
            <a:endParaRPr sz="1650" dirty="0"/>
          </a:p>
        </p:txBody>
      </p:sp>
      <p:sp>
        <p:nvSpPr>
          <p:cNvPr id="20" name="object 20"/>
          <p:cNvSpPr txBox="1"/>
          <p:nvPr/>
        </p:nvSpPr>
        <p:spPr>
          <a:xfrm>
            <a:off x="4846148" y="6353800"/>
            <a:ext cx="1407160" cy="3689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3655">
              <a:lnSpc>
                <a:spcPct val="102400"/>
              </a:lnSpc>
              <a:spcBef>
                <a:spcPts val="95"/>
              </a:spcBef>
            </a:pPr>
            <a:r>
              <a:rPr sz="1100" b="1" spc="90" dirty="0">
                <a:solidFill>
                  <a:srgbClr val="FFFFFF"/>
                </a:solidFill>
                <a:latin typeface="Montserrat"/>
                <a:cs typeface="Montserrat"/>
              </a:rPr>
              <a:t>Planning</a:t>
            </a:r>
            <a:r>
              <a:rPr sz="1100" b="1" spc="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b="1" spc="70" dirty="0">
                <a:solidFill>
                  <a:srgbClr val="FFFFFF"/>
                </a:solidFill>
                <a:latin typeface="Montserrat"/>
                <a:cs typeface="Montserrat"/>
              </a:rPr>
              <a:t>issues </a:t>
            </a:r>
            <a:r>
              <a:rPr sz="1100" b="1" spc="95" dirty="0">
                <a:solidFill>
                  <a:srgbClr val="FFFFFF"/>
                </a:solidFill>
                <a:latin typeface="Montserrat"/>
                <a:cs typeface="Montserrat"/>
              </a:rPr>
              <a:t>“Where</a:t>
            </a:r>
            <a:r>
              <a:rPr sz="1100" b="1" spc="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b="1" spc="70" dirty="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sz="1100" b="1" spc="8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b="1" spc="60" dirty="0">
                <a:solidFill>
                  <a:srgbClr val="FFFFFF"/>
                </a:solidFill>
                <a:latin typeface="Montserrat"/>
                <a:cs typeface="Montserrat"/>
              </a:rPr>
              <a:t>start”</a:t>
            </a:r>
            <a:endParaRPr sz="1100">
              <a:latin typeface="Montserrat"/>
              <a:cs typeface="Montserrat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54EA4E4-45E5-061D-23E2-BABCC6DC65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8165" y="1797050"/>
            <a:ext cx="6340389" cy="55402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30886" y="408432"/>
            <a:ext cx="9419590" cy="165100"/>
            <a:chOff x="230886" y="408432"/>
            <a:chExt cx="9419590" cy="165100"/>
          </a:xfrm>
        </p:grpSpPr>
        <p:sp>
          <p:nvSpPr>
            <p:cNvPr id="3" name="object 3"/>
            <p:cNvSpPr/>
            <p:nvPr/>
          </p:nvSpPr>
          <p:spPr>
            <a:xfrm>
              <a:off x="230886" y="491491"/>
              <a:ext cx="9299575" cy="0"/>
            </a:xfrm>
            <a:custGeom>
              <a:avLst/>
              <a:gdLst/>
              <a:ahLst/>
              <a:cxnLst/>
              <a:rect l="l" t="t" r="r" b="b"/>
              <a:pathLst>
                <a:path w="9299575">
                  <a:moveTo>
                    <a:pt x="0" y="0"/>
                  </a:moveTo>
                  <a:lnTo>
                    <a:pt x="9299130" y="0"/>
                  </a:lnTo>
                </a:path>
              </a:pathLst>
            </a:custGeom>
            <a:ln w="14452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515856" y="408432"/>
              <a:ext cx="134111" cy="164591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45980" y="411481"/>
            <a:ext cx="179831" cy="158494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10034016" y="411481"/>
            <a:ext cx="413384" cy="158750"/>
            <a:chOff x="10034016" y="411481"/>
            <a:chExt cx="413384" cy="15875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034016" y="411481"/>
              <a:ext cx="147827" cy="15849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0206224" y="483108"/>
              <a:ext cx="241300" cy="13970"/>
            </a:xfrm>
            <a:custGeom>
              <a:avLst/>
              <a:gdLst/>
              <a:ahLst/>
              <a:cxnLst/>
              <a:rect l="l" t="t" r="r" b="b"/>
              <a:pathLst>
                <a:path w="241300" h="13970">
                  <a:moveTo>
                    <a:pt x="240741" y="0"/>
                  </a:moveTo>
                  <a:lnTo>
                    <a:pt x="0" y="0"/>
                  </a:lnTo>
                  <a:lnTo>
                    <a:pt x="0" y="13627"/>
                  </a:lnTo>
                  <a:lnTo>
                    <a:pt x="9601" y="13627"/>
                  </a:lnTo>
                  <a:lnTo>
                    <a:pt x="240741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-1587" y="-1587"/>
            <a:ext cx="10695940" cy="7557770"/>
            <a:chOff x="-1587" y="-1587"/>
            <a:chExt cx="10695940" cy="7557770"/>
          </a:xfrm>
        </p:grpSpPr>
        <p:sp>
          <p:nvSpPr>
            <p:cNvPr id="10" name="object 10"/>
            <p:cNvSpPr/>
            <p:nvPr/>
          </p:nvSpPr>
          <p:spPr>
            <a:xfrm>
              <a:off x="230886" y="774955"/>
              <a:ext cx="858519" cy="0"/>
            </a:xfrm>
            <a:custGeom>
              <a:avLst/>
              <a:gdLst/>
              <a:ahLst/>
              <a:cxnLst/>
              <a:rect l="l" t="t" r="r" b="b"/>
              <a:pathLst>
                <a:path w="858519">
                  <a:moveTo>
                    <a:pt x="0" y="0"/>
                  </a:moveTo>
                  <a:lnTo>
                    <a:pt x="857923" y="0"/>
                  </a:lnTo>
                </a:path>
              </a:pathLst>
            </a:custGeom>
            <a:ln w="11366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56132" y="705612"/>
              <a:ext cx="138683" cy="13715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125474" y="852677"/>
              <a:ext cx="0" cy="6475095"/>
            </a:xfrm>
            <a:custGeom>
              <a:avLst/>
              <a:gdLst/>
              <a:ahLst/>
              <a:cxnLst/>
              <a:rect l="l" t="t" r="r" b="b"/>
              <a:pathLst>
                <a:path h="6475095">
                  <a:moveTo>
                    <a:pt x="0" y="6474942"/>
                  </a:moveTo>
                  <a:lnTo>
                    <a:pt x="0" y="0"/>
                  </a:lnTo>
                </a:path>
              </a:pathLst>
            </a:custGeom>
            <a:ln w="14452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15113" y="922020"/>
              <a:ext cx="373380" cy="339725"/>
            </a:xfrm>
            <a:custGeom>
              <a:avLst/>
              <a:gdLst/>
              <a:ahLst/>
              <a:cxnLst/>
              <a:rect l="l" t="t" r="r" b="b"/>
              <a:pathLst>
                <a:path w="373380" h="339725">
                  <a:moveTo>
                    <a:pt x="166001" y="0"/>
                  </a:moveTo>
                  <a:lnTo>
                    <a:pt x="121437" y="0"/>
                  </a:lnTo>
                  <a:lnTo>
                    <a:pt x="78574" y="13614"/>
                  </a:lnTo>
                  <a:lnTo>
                    <a:pt x="40843" y="40855"/>
                  </a:lnTo>
                  <a:lnTo>
                    <a:pt x="13614" y="78600"/>
                  </a:lnTo>
                  <a:lnTo>
                    <a:pt x="0" y="121475"/>
                  </a:lnTo>
                  <a:lnTo>
                    <a:pt x="0" y="166052"/>
                  </a:lnTo>
                  <a:lnTo>
                    <a:pt x="13614" y="208927"/>
                  </a:lnTo>
                  <a:lnTo>
                    <a:pt x="40843" y="246684"/>
                  </a:lnTo>
                  <a:lnTo>
                    <a:pt x="116395" y="322249"/>
                  </a:lnTo>
                  <a:lnTo>
                    <a:pt x="158000" y="339496"/>
                  </a:lnTo>
                  <a:lnTo>
                    <a:pt x="169570" y="338366"/>
                  </a:lnTo>
                  <a:lnTo>
                    <a:pt x="206997" y="313270"/>
                  </a:lnTo>
                  <a:lnTo>
                    <a:pt x="216852" y="280631"/>
                  </a:lnTo>
                  <a:lnTo>
                    <a:pt x="215722" y="269074"/>
                  </a:lnTo>
                  <a:lnTo>
                    <a:pt x="182740" y="222148"/>
                  </a:lnTo>
                  <a:lnTo>
                    <a:pt x="179438" y="259194"/>
                  </a:lnTo>
                  <a:lnTo>
                    <a:pt x="186093" y="269227"/>
                  </a:lnTo>
                  <a:lnTo>
                    <a:pt x="173723" y="307809"/>
                  </a:lnTo>
                  <a:lnTo>
                    <a:pt x="166103" y="310959"/>
                  </a:lnTo>
                  <a:lnTo>
                    <a:pt x="149898" y="310959"/>
                  </a:lnTo>
                  <a:lnTo>
                    <a:pt x="142290" y="307809"/>
                  </a:lnTo>
                  <a:lnTo>
                    <a:pt x="60998" y="226504"/>
                  </a:lnTo>
                  <a:lnTo>
                    <a:pt x="35356" y="187820"/>
                  </a:lnTo>
                  <a:lnTo>
                    <a:pt x="26809" y="143764"/>
                  </a:lnTo>
                  <a:lnTo>
                    <a:pt x="35356" y="99720"/>
                  </a:lnTo>
                  <a:lnTo>
                    <a:pt x="60998" y="61036"/>
                  </a:lnTo>
                  <a:lnTo>
                    <a:pt x="99682" y="35369"/>
                  </a:lnTo>
                  <a:lnTo>
                    <a:pt x="143725" y="26809"/>
                  </a:lnTo>
                  <a:lnTo>
                    <a:pt x="187756" y="35369"/>
                  </a:lnTo>
                  <a:lnTo>
                    <a:pt x="226440" y="61036"/>
                  </a:lnTo>
                  <a:lnTo>
                    <a:pt x="335229" y="169862"/>
                  </a:lnTo>
                  <a:lnTo>
                    <a:pt x="342328" y="180568"/>
                  </a:lnTo>
                  <a:lnTo>
                    <a:pt x="344703" y="192747"/>
                  </a:lnTo>
                  <a:lnTo>
                    <a:pt x="342328" y="204927"/>
                  </a:lnTo>
                  <a:lnTo>
                    <a:pt x="335229" y="215633"/>
                  </a:lnTo>
                  <a:lnTo>
                    <a:pt x="329666" y="221208"/>
                  </a:lnTo>
                  <a:lnTo>
                    <a:pt x="329666" y="230238"/>
                  </a:lnTo>
                  <a:lnTo>
                    <a:pt x="340804" y="241388"/>
                  </a:lnTo>
                  <a:lnTo>
                    <a:pt x="349821" y="241388"/>
                  </a:lnTo>
                  <a:lnTo>
                    <a:pt x="372059" y="204711"/>
                  </a:lnTo>
                  <a:lnTo>
                    <a:pt x="373240" y="192747"/>
                  </a:lnTo>
                  <a:lnTo>
                    <a:pt x="372059" y="180771"/>
                  </a:lnTo>
                  <a:lnTo>
                    <a:pt x="246595" y="40855"/>
                  </a:lnTo>
                  <a:lnTo>
                    <a:pt x="208864" y="13614"/>
                  </a:lnTo>
                  <a:lnTo>
                    <a:pt x="166001" y="0"/>
                  </a:lnTo>
                  <a:close/>
                </a:path>
              </a:pathLst>
            </a:custGeom>
            <a:solidFill>
              <a:srgbClr val="B5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35858" y="1011936"/>
              <a:ext cx="382270" cy="341630"/>
            </a:xfrm>
            <a:custGeom>
              <a:avLst/>
              <a:gdLst/>
              <a:ahLst/>
              <a:cxnLst/>
              <a:rect l="l" t="t" r="r" b="b"/>
              <a:pathLst>
                <a:path w="382269" h="341630">
                  <a:moveTo>
                    <a:pt x="223380" y="0"/>
                  </a:moveTo>
                  <a:lnTo>
                    <a:pt x="181610" y="17221"/>
                  </a:lnTo>
                  <a:lnTo>
                    <a:pt x="164299" y="58826"/>
                  </a:lnTo>
                  <a:lnTo>
                    <a:pt x="165442" y="70396"/>
                  </a:lnTo>
                  <a:lnTo>
                    <a:pt x="168770" y="81368"/>
                  </a:lnTo>
                  <a:lnTo>
                    <a:pt x="174193" y="91452"/>
                  </a:lnTo>
                  <a:lnTo>
                    <a:pt x="181610" y="100431"/>
                  </a:lnTo>
                  <a:lnTo>
                    <a:pt x="198539" y="117322"/>
                  </a:lnTo>
                  <a:lnTo>
                    <a:pt x="207606" y="117309"/>
                  </a:lnTo>
                  <a:lnTo>
                    <a:pt x="218795" y="106184"/>
                  </a:lnTo>
                  <a:lnTo>
                    <a:pt x="218795" y="97142"/>
                  </a:lnTo>
                  <a:lnTo>
                    <a:pt x="196087" y="74549"/>
                  </a:lnTo>
                  <a:lnTo>
                    <a:pt x="192938" y="66929"/>
                  </a:lnTo>
                  <a:lnTo>
                    <a:pt x="192938" y="50736"/>
                  </a:lnTo>
                  <a:lnTo>
                    <a:pt x="196087" y="43129"/>
                  </a:lnTo>
                  <a:lnTo>
                    <a:pt x="207594" y="31673"/>
                  </a:lnTo>
                  <a:lnTo>
                    <a:pt x="215239" y="28524"/>
                  </a:lnTo>
                  <a:lnTo>
                    <a:pt x="231495" y="28524"/>
                  </a:lnTo>
                  <a:lnTo>
                    <a:pt x="239153" y="31673"/>
                  </a:lnTo>
                  <a:lnTo>
                    <a:pt x="320763" y="112953"/>
                  </a:lnTo>
                  <a:lnTo>
                    <a:pt x="346519" y="151625"/>
                  </a:lnTo>
                  <a:lnTo>
                    <a:pt x="355104" y="195656"/>
                  </a:lnTo>
                  <a:lnTo>
                    <a:pt x="346519" y="239687"/>
                  </a:lnTo>
                  <a:lnTo>
                    <a:pt x="320763" y="278358"/>
                  </a:lnTo>
                  <a:lnTo>
                    <a:pt x="281927" y="304012"/>
                  </a:lnTo>
                  <a:lnTo>
                    <a:pt x="237718" y="312559"/>
                  </a:lnTo>
                  <a:lnTo>
                    <a:pt x="193497" y="304012"/>
                  </a:lnTo>
                  <a:lnTo>
                    <a:pt x="154673" y="278358"/>
                  </a:lnTo>
                  <a:lnTo>
                    <a:pt x="38163" y="162306"/>
                  </a:lnTo>
                  <a:lnTo>
                    <a:pt x="31038" y="151625"/>
                  </a:lnTo>
                  <a:lnTo>
                    <a:pt x="28663" y="139446"/>
                  </a:lnTo>
                  <a:lnTo>
                    <a:pt x="31038" y="127266"/>
                  </a:lnTo>
                  <a:lnTo>
                    <a:pt x="38163" y="116573"/>
                  </a:lnTo>
                  <a:lnTo>
                    <a:pt x="43751" y="110998"/>
                  </a:lnTo>
                  <a:lnTo>
                    <a:pt x="43751" y="101968"/>
                  </a:lnTo>
                  <a:lnTo>
                    <a:pt x="4622" y="116141"/>
                  </a:lnTo>
                  <a:lnTo>
                    <a:pt x="0" y="139446"/>
                  </a:lnTo>
                  <a:lnTo>
                    <a:pt x="1181" y="151409"/>
                  </a:lnTo>
                  <a:lnTo>
                    <a:pt x="134429" y="298526"/>
                  </a:lnTo>
                  <a:lnTo>
                    <a:pt x="182727" y="330428"/>
                  </a:lnTo>
                  <a:lnTo>
                    <a:pt x="237718" y="341071"/>
                  </a:lnTo>
                  <a:lnTo>
                    <a:pt x="265633" y="338404"/>
                  </a:lnTo>
                  <a:lnTo>
                    <a:pt x="318134" y="317144"/>
                  </a:lnTo>
                  <a:lnTo>
                    <a:pt x="368363" y="260794"/>
                  </a:lnTo>
                  <a:lnTo>
                    <a:pt x="382028" y="217932"/>
                  </a:lnTo>
                  <a:lnTo>
                    <a:pt x="382028" y="173367"/>
                  </a:lnTo>
                  <a:lnTo>
                    <a:pt x="368363" y="130517"/>
                  </a:lnTo>
                  <a:lnTo>
                    <a:pt x="341033" y="92786"/>
                  </a:lnTo>
                  <a:lnTo>
                    <a:pt x="265150" y="17221"/>
                  </a:lnTo>
                  <a:lnTo>
                    <a:pt x="235000" y="1130"/>
                  </a:lnTo>
                  <a:lnTo>
                    <a:pt x="223380" y="0"/>
                  </a:lnTo>
                  <a:close/>
                </a:path>
              </a:pathLst>
            </a:custGeom>
            <a:solidFill>
              <a:srgbClr val="2C38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0"/>
              <a:ext cx="10692765" cy="7554595"/>
            </a:xfrm>
            <a:custGeom>
              <a:avLst/>
              <a:gdLst/>
              <a:ahLst/>
              <a:cxnLst/>
              <a:rect l="l" t="t" r="r" b="b"/>
              <a:pathLst>
                <a:path w="10692765" h="7554595">
                  <a:moveTo>
                    <a:pt x="0" y="7554214"/>
                  </a:moveTo>
                  <a:lnTo>
                    <a:pt x="10692257" y="7554214"/>
                  </a:lnTo>
                  <a:lnTo>
                    <a:pt x="10692257" y="0"/>
                  </a:lnTo>
                  <a:lnTo>
                    <a:pt x="0" y="0"/>
                  </a:lnTo>
                  <a:lnTo>
                    <a:pt x="0" y="7554214"/>
                  </a:lnTo>
                  <a:close/>
                </a:path>
              </a:pathLst>
            </a:custGeom>
            <a:ln w="3175">
              <a:solidFill>
                <a:srgbClr val="C6C6C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44524" y="2906268"/>
              <a:ext cx="9319260" cy="4317365"/>
            </a:xfrm>
            <a:custGeom>
              <a:avLst/>
              <a:gdLst/>
              <a:ahLst/>
              <a:cxnLst/>
              <a:rect l="l" t="t" r="r" b="b"/>
              <a:pathLst>
                <a:path w="9319260" h="4317365">
                  <a:moveTo>
                    <a:pt x="9319133" y="0"/>
                  </a:moveTo>
                  <a:lnTo>
                    <a:pt x="0" y="0"/>
                  </a:lnTo>
                  <a:lnTo>
                    <a:pt x="0" y="4316984"/>
                  </a:lnTo>
                  <a:lnTo>
                    <a:pt x="9319133" y="4316984"/>
                  </a:lnTo>
                  <a:lnTo>
                    <a:pt x="9319133" y="0"/>
                  </a:lnTo>
                  <a:close/>
                </a:path>
              </a:pathLst>
            </a:custGeom>
            <a:solidFill>
              <a:srgbClr val="D4D1C8">
                <a:alpha val="4784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860291" y="2417064"/>
              <a:ext cx="361315" cy="359410"/>
            </a:xfrm>
            <a:custGeom>
              <a:avLst/>
              <a:gdLst/>
              <a:ahLst/>
              <a:cxnLst/>
              <a:rect l="l" t="t" r="r" b="b"/>
              <a:pathLst>
                <a:path w="361314" h="359410">
                  <a:moveTo>
                    <a:pt x="180543" y="0"/>
                  </a:moveTo>
                  <a:lnTo>
                    <a:pt x="132549" y="6413"/>
                  </a:lnTo>
                  <a:lnTo>
                    <a:pt x="89420" y="24523"/>
                  </a:lnTo>
                  <a:lnTo>
                    <a:pt x="52882" y="52616"/>
                  </a:lnTo>
                  <a:lnTo>
                    <a:pt x="24650" y="88988"/>
                  </a:lnTo>
                  <a:lnTo>
                    <a:pt x="6451" y="131902"/>
                  </a:lnTo>
                  <a:lnTo>
                    <a:pt x="0" y="179666"/>
                  </a:lnTo>
                  <a:lnTo>
                    <a:pt x="6451" y="227431"/>
                  </a:lnTo>
                  <a:lnTo>
                    <a:pt x="24650" y="270357"/>
                  </a:lnTo>
                  <a:lnTo>
                    <a:pt x="52882" y="306717"/>
                  </a:lnTo>
                  <a:lnTo>
                    <a:pt x="89420" y="334810"/>
                  </a:lnTo>
                  <a:lnTo>
                    <a:pt x="132549" y="352933"/>
                  </a:lnTo>
                  <a:lnTo>
                    <a:pt x="180543" y="359346"/>
                  </a:lnTo>
                  <a:lnTo>
                    <a:pt x="228549" y="352933"/>
                  </a:lnTo>
                  <a:lnTo>
                    <a:pt x="271665" y="334810"/>
                  </a:lnTo>
                  <a:lnTo>
                    <a:pt x="308216" y="306717"/>
                  </a:lnTo>
                  <a:lnTo>
                    <a:pt x="336435" y="270357"/>
                  </a:lnTo>
                  <a:lnTo>
                    <a:pt x="354634" y="227431"/>
                  </a:lnTo>
                  <a:lnTo>
                    <a:pt x="361086" y="179666"/>
                  </a:lnTo>
                  <a:lnTo>
                    <a:pt x="354634" y="131902"/>
                  </a:lnTo>
                  <a:lnTo>
                    <a:pt x="336435" y="88988"/>
                  </a:lnTo>
                  <a:lnTo>
                    <a:pt x="308216" y="52616"/>
                  </a:lnTo>
                  <a:lnTo>
                    <a:pt x="271665" y="24523"/>
                  </a:lnTo>
                  <a:lnTo>
                    <a:pt x="228549" y="6413"/>
                  </a:lnTo>
                  <a:lnTo>
                    <a:pt x="180543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862578" y="2417831"/>
              <a:ext cx="359410" cy="359410"/>
            </a:xfrm>
            <a:custGeom>
              <a:avLst/>
              <a:gdLst/>
              <a:ahLst/>
              <a:cxnLst/>
              <a:rect l="l" t="t" r="r" b="b"/>
              <a:pathLst>
                <a:path w="359410" h="359410">
                  <a:moveTo>
                    <a:pt x="0" y="179577"/>
                  </a:moveTo>
                  <a:lnTo>
                    <a:pt x="6413" y="131838"/>
                  </a:lnTo>
                  <a:lnTo>
                    <a:pt x="24536" y="88950"/>
                  </a:lnTo>
                  <a:lnTo>
                    <a:pt x="52628" y="52590"/>
                  </a:lnTo>
                  <a:lnTo>
                    <a:pt x="89001" y="24510"/>
                  </a:lnTo>
                  <a:lnTo>
                    <a:pt x="131927" y="6413"/>
                  </a:lnTo>
                  <a:lnTo>
                    <a:pt x="179692" y="0"/>
                  </a:lnTo>
                  <a:lnTo>
                    <a:pt x="227469" y="6413"/>
                  </a:lnTo>
                  <a:lnTo>
                    <a:pt x="270395" y="24510"/>
                  </a:lnTo>
                  <a:lnTo>
                    <a:pt x="306755" y="52590"/>
                  </a:lnTo>
                  <a:lnTo>
                    <a:pt x="334860" y="88950"/>
                  </a:lnTo>
                  <a:lnTo>
                    <a:pt x="352958" y="131838"/>
                  </a:lnTo>
                  <a:lnTo>
                    <a:pt x="359384" y="179577"/>
                  </a:lnTo>
                  <a:lnTo>
                    <a:pt x="352958" y="227317"/>
                  </a:lnTo>
                  <a:lnTo>
                    <a:pt x="334860" y="270217"/>
                  </a:lnTo>
                  <a:lnTo>
                    <a:pt x="306755" y="306565"/>
                  </a:lnTo>
                  <a:lnTo>
                    <a:pt x="270395" y="334644"/>
                  </a:lnTo>
                  <a:lnTo>
                    <a:pt x="227469" y="352742"/>
                  </a:lnTo>
                  <a:lnTo>
                    <a:pt x="179692" y="359168"/>
                  </a:lnTo>
                  <a:lnTo>
                    <a:pt x="131927" y="352742"/>
                  </a:lnTo>
                  <a:lnTo>
                    <a:pt x="89001" y="334644"/>
                  </a:lnTo>
                  <a:lnTo>
                    <a:pt x="52628" y="306565"/>
                  </a:lnTo>
                  <a:lnTo>
                    <a:pt x="24536" y="270217"/>
                  </a:lnTo>
                  <a:lnTo>
                    <a:pt x="6413" y="227317"/>
                  </a:lnTo>
                  <a:lnTo>
                    <a:pt x="0" y="179577"/>
                  </a:lnTo>
                  <a:close/>
                </a:path>
              </a:pathLst>
            </a:custGeom>
            <a:ln w="3266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221479" y="2424684"/>
              <a:ext cx="682625" cy="327660"/>
            </a:xfrm>
            <a:custGeom>
              <a:avLst/>
              <a:gdLst/>
              <a:ahLst/>
              <a:cxnLst/>
              <a:rect l="l" t="t" r="r" b="b"/>
              <a:pathLst>
                <a:path w="682625" h="327660">
                  <a:moveTo>
                    <a:pt x="682371" y="0"/>
                  </a:moveTo>
                  <a:lnTo>
                    <a:pt x="0" y="0"/>
                  </a:lnTo>
                  <a:lnTo>
                    <a:pt x="0" y="327215"/>
                  </a:lnTo>
                  <a:lnTo>
                    <a:pt x="682371" y="327215"/>
                  </a:lnTo>
                  <a:lnTo>
                    <a:pt x="6823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4156455" y="638928"/>
            <a:ext cx="29514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C3842"/>
                </a:solidFill>
                <a:latin typeface="Montserrat SemiBold"/>
                <a:cs typeface="Montserrat SemiBold"/>
              </a:rPr>
              <a:t>Capability</a:t>
            </a:r>
            <a:r>
              <a:rPr sz="1600" b="1" spc="-25" dirty="0">
                <a:solidFill>
                  <a:srgbClr val="2C3842"/>
                </a:solidFill>
                <a:latin typeface="Montserrat SemiBold"/>
                <a:cs typeface="Montserrat SemiBold"/>
              </a:rPr>
              <a:t> </a:t>
            </a:r>
            <a:r>
              <a:rPr sz="1600" b="1" dirty="0">
                <a:solidFill>
                  <a:srgbClr val="2C3842"/>
                </a:solidFill>
                <a:latin typeface="Montserrat SemiBold"/>
                <a:cs typeface="Montserrat SemiBold"/>
              </a:rPr>
              <a:t>&amp;</a:t>
            </a:r>
            <a:r>
              <a:rPr sz="1600" b="1" spc="-80" dirty="0">
                <a:solidFill>
                  <a:srgbClr val="2C3842"/>
                </a:solidFill>
                <a:latin typeface="Montserrat SemiBold"/>
                <a:cs typeface="Montserrat SemiBold"/>
              </a:rPr>
              <a:t> </a:t>
            </a:r>
            <a:r>
              <a:rPr sz="1600" b="1" spc="-10" dirty="0">
                <a:solidFill>
                  <a:srgbClr val="2C3842"/>
                </a:solidFill>
                <a:latin typeface="Montserrat SemiBold"/>
                <a:cs typeface="Montserrat SemiBold"/>
              </a:rPr>
              <a:t>Planning</a:t>
            </a:r>
            <a:r>
              <a:rPr sz="1600" b="1" spc="-30" dirty="0">
                <a:solidFill>
                  <a:srgbClr val="2C3842"/>
                </a:solidFill>
                <a:latin typeface="Montserrat SemiBold"/>
                <a:cs typeface="Montserrat SemiBold"/>
              </a:rPr>
              <a:t> </a:t>
            </a:r>
            <a:r>
              <a:rPr sz="1600" b="1" spc="-10" dirty="0">
                <a:solidFill>
                  <a:srgbClr val="2C3842"/>
                </a:solidFill>
                <a:latin typeface="Montserrat SemiBold"/>
                <a:cs typeface="Montserrat SemiBold"/>
              </a:rPr>
              <a:t>Issues</a:t>
            </a:r>
            <a:endParaRPr sz="1600">
              <a:latin typeface="Montserrat SemiBold"/>
              <a:cs typeface="Montserrat SemiBold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22785" y="1041272"/>
            <a:ext cx="2550795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Where</a:t>
            </a:r>
            <a:r>
              <a:rPr sz="10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to</a:t>
            </a:r>
            <a:r>
              <a:rPr sz="10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start?</a:t>
            </a:r>
            <a:endParaRPr sz="10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Where</a:t>
            </a:r>
            <a:r>
              <a:rPr sz="10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are</a:t>
            </a:r>
            <a:r>
              <a:rPr sz="10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we</a:t>
            </a:r>
            <a:r>
              <a:rPr sz="10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going?</a:t>
            </a:r>
            <a:endParaRPr sz="1000">
              <a:latin typeface="Montserrat"/>
              <a:cs typeface="Montserrat"/>
            </a:endParaRPr>
          </a:p>
          <a:p>
            <a:pPr marL="241300" marR="376555" indent="-228600">
              <a:lnSpc>
                <a:spcPct val="100000"/>
              </a:lnSpc>
              <a:buFont typeface="Symbol"/>
              <a:buChar char=""/>
              <a:tabLst>
                <a:tab pos="241300" algn="l"/>
              </a:tabLst>
            </a:pP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Ability</a:t>
            </a:r>
            <a:r>
              <a:rPr sz="10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will</a:t>
            </a:r>
            <a:r>
              <a:rPr sz="10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articulate</a:t>
            </a:r>
            <a:r>
              <a:rPr sz="10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our</a:t>
            </a:r>
            <a:r>
              <a:rPr sz="10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future direction?</a:t>
            </a:r>
            <a:endParaRPr sz="10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Are</a:t>
            </a:r>
            <a:r>
              <a:rPr sz="10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we</a:t>
            </a:r>
            <a:r>
              <a:rPr sz="10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committed?</a:t>
            </a:r>
            <a:endParaRPr sz="10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Our</a:t>
            </a:r>
            <a:r>
              <a:rPr sz="10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existing</a:t>
            </a:r>
            <a:r>
              <a:rPr sz="10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advisers</a:t>
            </a:r>
            <a:r>
              <a:rPr sz="10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competencies?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32813" y="1041273"/>
            <a:ext cx="2472690" cy="9347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Who</a:t>
            </a:r>
            <a:r>
              <a:rPr sz="10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will</a:t>
            </a:r>
            <a:r>
              <a:rPr sz="1000" spc="-5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champion</a:t>
            </a:r>
            <a:r>
              <a:rPr sz="10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the</a:t>
            </a:r>
            <a:r>
              <a:rPr sz="1000" spc="-5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cause?</a:t>
            </a:r>
            <a:endParaRPr sz="10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What</a:t>
            </a:r>
            <a:r>
              <a:rPr sz="10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capabilities</a:t>
            </a:r>
            <a:r>
              <a:rPr sz="10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do</a:t>
            </a:r>
            <a:r>
              <a:rPr sz="10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we</a:t>
            </a:r>
            <a:r>
              <a:rPr sz="10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20" dirty="0">
                <a:solidFill>
                  <a:srgbClr val="2C3842"/>
                </a:solidFill>
                <a:latin typeface="Montserrat"/>
                <a:cs typeface="Montserrat"/>
              </a:rPr>
              <a:t>need?</a:t>
            </a:r>
            <a:endParaRPr sz="10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What</a:t>
            </a:r>
            <a:r>
              <a:rPr sz="10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are</a:t>
            </a:r>
            <a:r>
              <a:rPr sz="10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our</a:t>
            </a:r>
            <a:r>
              <a:rPr sz="10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decision</a:t>
            </a:r>
            <a:r>
              <a:rPr sz="10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trees?</a:t>
            </a:r>
            <a:endParaRPr sz="1000">
              <a:latin typeface="Montserrat"/>
              <a:cs typeface="Montserrat"/>
            </a:endParaRPr>
          </a:p>
          <a:p>
            <a:pPr marL="240665" indent="-227965">
              <a:lnSpc>
                <a:spcPts val="1175"/>
              </a:lnSpc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How</a:t>
            </a:r>
            <a:r>
              <a:rPr sz="10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do</a:t>
            </a:r>
            <a:r>
              <a:rPr sz="10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we</a:t>
            </a:r>
            <a:r>
              <a:rPr sz="10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make</a:t>
            </a:r>
            <a:r>
              <a:rPr sz="10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tough</a:t>
            </a:r>
            <a:r>
              <a:rPr sz="10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decisions?</a:t>
            </a:r>
            <a:endParaRPr sz="1000">
              <a:latin typeface="Montserrat"/>
              <a:cs typeface="Montserrat"/>
            </a:endParaRPr>
          </a:p>
          <a:p>
            <a:pPr marL="241300" marR="5080" indent="-228600">
              <a:lnSpc>
                <a:spcPts val="1210"/>
              </a:lnSpc>
              <a:spcBef>
                <a:spcPts val="5"/>
              </a:spcBef>
              <a:buFont typeface="Symbol"/>
              <a:buChar char=""/>
              <a:tabLst>
                <a:tab pos="241300" algn="l"/>
              </a:tabLst>
            </a:pP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Best</a:t>
            </a:r>
            <a:r>
              <a:rPr sz="1000" spc="-6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of</a:t>
            </a:r>
            <a:r>
              <a:rPr sz="10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Breed</a:t>
            </a:r>
            <a:r>
              <a:rPr sz="10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team</a:t>
            </a:r>
            <a:r>
              <a:rPr sz="10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required</a:t>
            </a:r>
            <a:r>
              <a:rPr sz="10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across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tax,</a:t>
            </a:r>
            <a:r>
              <a:rPr sz="10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legal</a:t>
            </a:r>
            <a:r>
              <a:rPr sz="10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and</a:t>
            </a:r>
            <a:r>
              <a:rPr sz="1000" spc="-5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wealth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543096" y="1038860"/>
            <a:ext cx="2580005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How</a:t>
            </a:r>
            <a:r>
              <a:rPr sz="10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do</a:t>
            </a:r>
            <a:r>
              <a:rPr sz="10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we</a:t>
            </a:r>
            <a:r>
              <a:rPr sz="10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engage</a:t>
            </a:r>
            <a:r>
              <a:rPr sz="10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&amp;</a:t>
            </a:r>
            <a:r>
              <a:rPr sz="10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communicate?</a:t>
            </a:r>
            <a:endParaRPr sz="10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What</a:t>
            </a:r>
            <a:r>
              <a:rPr sz="10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does</a:t>
            </a:r>
            <a:r>
              <a:rPr sz="1000" spc="-5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success</a:t>
            </a:r>
            <a:r>
              <a:rPr sz="1000" spc="-5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look</a:t>
            </a:r>
            <a:r>
              <a:rPr sz="1000" spc="-5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20" dirty="0">
                <a:solidFill>
                  <a:srgbClr val="2C3842"/>
                </a:solidFill>
                <a:latin typeface="Montserrat"/>
                <a:cs typeface="Montserrat"/>
              </a:rPr>
              <a:t>like?</a:t>
            </a:r>
            <a:endParaRPr sz="10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What</a:t>
            </a:r>
            <a:r>
              <a:rPr sz="10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if</a:t>
            </a:r>
            <a:r>
              <a:rPr sz="10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the</a:t>
            </a:r>
            <a:r>
              <a:rPr sz="1000" spc="-5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kids</a:t>
            </a:r>
            <a:r>
              <a:rPr sz="10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don’t</a:t>
            </a:r>
            <a:r>
              <a:rPr sz="10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like</a:t>
            </a:r>
            <a:r>
              <a:rPr sz="1000" spc="-5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25" dirty="0">
                <a:solidFill>
                  <a:srgbClr val="2C3842"/>
                </a:solidFill>
                <a:latin typeface="Montserrat"/>
                <a:cs typeface="Montserrat"/>
              </a:rPr>
              <a:t>it?</a:t>
            </a:r>
            <a:endParaRPr sz="10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How</a:t>
            </a:r>
            <a:r>
              <a:rPr sz="10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do</a:t>
            </a:r>
            <a:r>
              <a:rPr sz="1000" spc="-5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we</a:t>
            </a:r>
            <a:r>
              <a:rPr sz="10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manage</a:t>
            </a:r>
            <a:r>
              <a:rPr sz="10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conflict?</a:t>
            </a:r>
            <a:endParaRPr sz="10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Are</a:t>
            </a:r>
            <a:r>
              <a:rPr sz="10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we</a:t>
            </a:r>
            <a:r>
              <a:rPr sz="10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accountable?</a:t>
            </a:r>
            <a:endParaRPr sz="10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Who</a:t>
            </a:r>
            <a:r>
              <a:rPr sz="10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2C3842"/>
                </a:solidFill>
                <a:latin typeface="Montserrat"/>
                <a:cs typeface="Montserrat"/>
              </a:rPr>
              <a:t>will</a:t>
            </a:r>
            <a:r>
              <a:rPr sz="1000" spc="-5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2C3842"/>
                </a:solidFill>
                <a:latin typeface="Montserrat"/>
                <a:cs typeface="Montserrat"/>
              </a:rPr>
              <a:t>help</a:t>
            </a:r>
            <a:r>
              <a:rPr sz="10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1000" spc="-25" dirty="0">
                <a:solidFill>
                  <a:srgbClr val="2C3842"/>
                </a:solidFill>
                <a:latin typeface="Montserrat"/>
                <a:cs typeface="Montserrat"/>
              </a:rPr>
              <a:t>us?</a:t>
            </a:r>
            <a:endParaRPr sz="1000">
              <a:latin typeface="Montserrat"/>
              <a:cs typeface="Montserrat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287780" y="2408941"/>
            <a:ext cx="7164705" cy="392430"/>
            <a:chOff x="1287780" y="2408941"/>
            <a:chExt cx="7164705" cy="392430"/>
          </a:xfrm>
        </p:grpSpPr>
        <p:sp>
          <p:nvSpPr>
            <p:cNvPr id="25" name="object 25"/>
            <p:cNvSpPr/>
            <p:nvPr/>
          </p:nvSpPr>
          <p:spPr>
            <a:xfrm>
              <a:off x="1287780" y="2596896"/>
              <a:ext cx="271145" cy="15240"/>
            </a:xfrm>
            <a:custGeom>
              <a:avLst/>
              <a:gdLst/>
              <a:ahLst/>
              <a:cxnLst/>
              <a:rect l="l" t="t" r="r" b="b"/>
              <a:pathLst>
                <a:path w="271144" h="15239">
                  <a:moveTo>
                    <a:pt x="270865" y="0"/>
                  </a:moveTo>
                  <a:lnTo>
                    <a:pt x="0" y="0"/>
                  </a:lnTo>
                  <a:lnTo>
                    <a:pt x="0" y="15074"/>
                  </a:lnTo>
                  <a:lnTo>
                    <a:pt x="270865" y="15074"/>
                  </a:lnTo>
                  <a:lnTo>
                    <a:pt x="270865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865376" y="2602992"/>
              <a:ext cx="100965" cy="0"/>
            </a:xfrm>
            <a:custGeom>
              <a:avLst/>
              <a:gdLst/>
              <a:ahLst/>
              <a:cxnLst/>
              <a:rect l="l" t="t" r="r" b="b"/>
              <a:pathLst>
                <a:path w="100964">
                  <a:moveTo>
                    <a:pt x="0" y="0"/>
                  </a:moveTo>
                  <a:lnTo>
                    <a:pt x="100368" y="0"/>
                  </a:lnTo>
                </a:path>
              </a:pathLst>
            </a:custGeom>
            <a:ln w="12649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615433" y="2423160"/>
              <a:ext cx="359410" cy="359410"/>
            </a:xfrm>
            <a:custGeom>
              <a:avLst/>
              <a:gdLst/>
              <a:ahLst/>
              <a:cxnLst/>
              <a:rect l="l" t="t" r="r" b="b"/>
              <a:pathLst>
                <a:path w="359410" h="359410">
                  <a:moveTo>
                    <a:pt x="179565" y="0"/>
                  </a:moveTo>
                  <a:lnTo>
                    <a:pt x="131825" y="6413"/>
                  </a:lnTo>
                  <a:lnTo>
                    <a:pt x="88938" y="24523"/>
                  </a:lnTo>
                  <a:lnTo>
                    <a:pt x="52603" y="52616"/>
                  </a:lnTo>
                  <a:lnTo>
                    <a:pt x="24523" y="88988"/>
                  </a:lnTo>
                  <a:lnTo>
                    <a:pt x="6426" y="131902"/>
                  </a:lnTo>
                  <a:lnTo>
                    <a:pt x="0" y="179666"/>
                  </a:lnTo>
                  <a:lnTo>
                    <a:pt x="6426" y="227431"/>
                  </a:lnTo>
                  <a:lnTo>
                    <a:pt x="24523" y="270357"/>
                  </a:lnTo>
                  <a:lnTo>
                    <a:pt x="52603" y="306717"/>
                  </a:lnTo>
                  <a:lnTo>
                    <a:pt x="88938" y="334810"/>
                  </a:lnTo>
                  <a:lnTo>
                    <a:pt x="131825" y="352933"/>
                  </a:lnTo>
                  <a:lnTo>
                    <a:pt x="179565" y="359346"/>
                  </a:lnTo>
                  <a:lnTo>
                    <a:pt x="227304" y="352933"/>
                  </a:lnTo>
                  <a:lnTo>
                    <a:pt x="270192" y="334810"/>
                  </a:lnTo>
                  <a:lnTo>
                    <a:pt x="306527" y="306717"/>
                  </a:lnTo>
                  <a:lnTo>
                    <a:pt x="334606" y="270357"/>
                  </a:lnTo>
                  <a:lnTo>
                    <a:pt x="352704" y="227431"/>
                  </a:lnTo>
                  <a:lnTo>
                    <a:pt x="359130" y="179666"/>
                  </a:lnTo>
                  <a:lnTo>
                    <a:pt x="352704" y="131902"/>
                  </a:lnTo>
                  <a:lnTo>
                    <a:pt x="334606" y="88988"/>
                  </a:lnTo>
                  <a:lnTo>
                    <a:pt x="306527" y="52616"/>
                  </a:lnTo>
                  <a:lnTo>
                    <a:pt x="270192" y="24523"/>
                  </a:lnTo>
                  <a:lnTo>
                    <a:pt x="227304" y="6413"/>
                  </a:lnTo>
                  <a:lnTo>
                    <a:pt x="179565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617726" y="2425451"/>
              <a:ext cx="358140" cy="359410"/>
            </a:xfrm>
            <a:custGeom>
              <a:avLst/>
              <a:gdLst/>
              <a:ahLst/>
              <a:cxnLst/>
              <a:rect l="l" t="t" r="r" b="b"/>
              <a:pathLst>
                <a:path w="358139" h="359410">
                  <a:moveTo>
                    <a:pt x="0" y="179577"/>
                  </a:moveTo>
                  <a:lnTo>
                    <a:pt x="6388" y="131838"/>
                  </a:lnTo>
                  <a:lnTo>
                    <a:pt x="24434" y="88950"/>
                  </a:lnTo>
                  <a:lnTo>
                    <a:pt x="52438" y="52590"/>
                  </a:lnTo>
                  <a:lnTo>
                    <a:pt x="88671" y="24510"/>
                  </a:lnTo>
                  <a:lnTo>
                    <a:pt x="131432" y="6413"/>
                  </a:lnTo>
                  <a:lnTo>
                    <a:pt x="179019" y="0"/>
                  </a:lnTo>
                  <a:lnTo>
                    <a:pt x="226618" y="6413"/>
                  </a:lnTo>
                  <a:lnTo>
                    <a:pt x="269379" y="24510"/>
                  </a:lnTo>
                  <a:lnTo>
                    <a:pt x="305612" y="52590"/>
                  </a:lnTo>
                  <a:lnTo>
                    <a:pt x="333603" y="88950"/>
                  </a:lnTo>
                  <a:lnTo>
                    <a:pt x="351663" y="131838"/>
                  </a:lnTo>
                  <a:lnTo>
                    <a:pt x="358051" y="179577"/>
                  </a:lnTo>
                  <a:lnTo>
                    <a:pt x="351663" y="227317"/>
                  </a:lnTo>
                  <a:lnTo>
                    <a:pt x="333603" y="270217"/>
                  </a:lnTo>
                  <a:lnTo>
                    <a:pt x="305612" y="306565"/>
                  </a:lnTo>
                  <a:lnTo>
                    <a:pt x="269379" y="334644"/>
                  </a:lnTo>
                  <a:lnTo>
                    <a:pt x="226618" y="352742"/>
                  </a:lnTo>
                  <a:lnTo>
                    <a:pt x="179031" y="359168"/>
                  </a:lnTo>
                  <a:lnTo>
                    <a:pt x="131432" y="352742"/>
                  </a:lnTo>
                  <a:lnTo>
                    <a:pt x="88671" y="334644"/>
                  </a:lnTo>
                  <a:lnTo>
                    <a:pt x="52438" y="306565"/>
                  </a:lnTo>
                  <a:lnTo>
                    <a:pt x="24434" y="270217"/>
                  </a:lnTo>
                  <a:lnTo>
                    <a:pt x="6388" y="227317"/>
                  </a:lnTo>
                  <a:lnTo>
                    <a:pt x="0" y="179577"/>
                  </a:lnTo>
                  <a:close/>
                </a:path>
              </a:pathLst>
            </a:custGeom>
            <a:ln w="3267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837688" y="2607564"/>
              <a:ext cx="1324610" cy="12700"/>
            </a:xfrm>
            <a:custGeom>
              <a:avLst/>
              <a:gdLst/>
              <a:ahLst/>
              <a:cxnLst/>
              <a:rect l="l" t="t" r="r" b="b"/>
              <a:pathLst>
                <a:path w="1324610" h="12700">
                  <a:moveTo>
                    <a:pt x="1324114" y="0"/>
                  </a:moveTo>
                  <a:lnTo>
                    <a:pt x="0" y="0"/>
                  </a:lnTo>
                  <a:lnTo>
                    <a:pt x="0" y="12141"/>
                  </a:lnTo>
                  <a:lnTo>
                    <a:pt x="1324114" y="12141"/>
                  </a:lnTo>
                  <a:lnTo>
                    <a:pt x="1324114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847844" y="2602992"/>
              <a:ext cx="1494155" cy="0"/>
            </a:xfrm>
            <a:custGeom>
              <a:avLst/>
              <a:gdLst/>
              <a:ahLst/>
              <a:cxnLst/>
              <a:rect l="l" t="t" r="r" b="b"/>
              <a:pathLst>
                <a:path w="1494154">
                  <a:moveTo>
                    <a:pt x="0" y="0"/>
                  </a:moveTo>
                  <a:lnTo>
                    <a:pt x="1493862" y="0"/>
                  </a:lnTo>
                </a:path>
              </a:pathLst>
            </a:custGeom>
            <a:ln w="12661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336778" y="2602992"/>
              <a:ext cx="1109345" cy="0"/>
            </a:xfrm>
            <a:custGeom>
              <a:avLst/>
              <a:gdLst/>
              <a:ahLst/>
              <a:cxnLst/>
              <a:rect l="l" t="t" r="r" b="b"/>
              <a:pathLst>
                <a:path w="1109345">
                  <a:moveTo>
                    <a:pt x="0" y="0"/>
                  </a:moveTo>
                  <a:lnTo>
                    <a:pt x="1109116" y="0"/>
                  </a:lnTo>
                </a:path>
              </a:pathLst>
            </a:custGeom>
            <a:ln w="12661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8657896" y="2480298"/>
            <a:ext cx="57340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200" b="1" spc="-40" dirty="0">
                <a:solidFill>
                  <a:srgbClr val="B68150"/>
                </a:solidFill>
                <a:latin typeface="Montserrat SemiBold"/>
                <a:cs typeface="Montserrat SemiBold"/>
              </a:rPr>
              <a:t>RETAIN</a:t>
            </a:r>
            <a:endParaRPr sz="1200">
              <a:latin typeface="Montserrat SemiBold"/>
              <a:cs typeface="Montserrat SemiBol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36092" y="2131252"/>
            <a:ext cx="183197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dirty="0">
                <a:solidFill>
                  <a:srgbClr val="2C3842"/>
                </a:solidFill>
                <a:latin typeface="Montserrat Medium"/>
                <a:cs typeface="Montserrat Medium"/>
              </a:rPr>
              <a:t>Risk</a:t>
            </a:r>
            <a:r>
              <a:rPr sz="1200" b="0" spc="-45" dirty="0">
                <a:solidFill>
                  <a:srgbClr val="2C3842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2C3842"/>
                </a:solidFill>
                <a:latin typeface="Montserrat Medium"/>
                <a:cs typeface="Montserrat Medium"/>
              </a:rPr>
              <a:t>Management</a:t>
            </a:r>
            <a:r>
              <a:rPr sz="1200" b="0" spc="-55" dirty="0">
                <a:solidFill>
                  <a:srgbClr val="2C3842"/>
                </a:solidFill>
                <a:latin typeface="Montserrat Medium"/>
                <a:cs typeface="Montserrat Medium"/>
              </a:rPr>
              <a:t> </a:t>
            </a:r>
            <a:r>
              <a:rPr sz="1200" b="0" spc="-20" dirty="0">
                <a:solidFill>
                  <a:srgbClr val="2C3842"/>
                </a:solidFill>
                <a:latin typeface="Montserrat Medium"/>
                <a:cs typeface="Montserrat Medium"/>
              </a:rPr>
              <a:t>Lens</a:t>
            </a:r>
            <a:endParaRPr sz="1200">
              <a:latin typeface="Montserrat Medium"/>
              <a:cs typeface="Montserrat Medium"/>
            </a:endParaRPr>
          </a:p>
          <a:p>
            <a:pPr marL="428625">
              <a:lnSpc>
                <a:spcPct val="100000"/>
              </a:lnSpc>
              <a:spcBef>
                <a:spcPts val="1320"/>
              </a:spcBef>
              <a:tabLst>
                <a:tab pos="710565" algn="l"/>
              </a:tabLst>
            </a:pPr>
            <a:r>
              <a:rPr sz="1200" b="1" spc="-50" dirty="0">
                <a:solidFill>
                  <a:srgbClr val="FFFFFF"/>
                </a:solidFill>
                <a:latin typeface="Montserrat SemiBold"/>
                <a:cs typeface="Montserrat SemiBold"/>
              </a:rPr>
              <a:t>1</a:t>
            </a:r>
            <a:r>
              <a:rPr sz="12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200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REDUCE</a:t>
            </a:r>
            <a:endParaRPr sz="1200">
              <a:latin typeface="Montserrat SemiBold"/>
              <a:cs typeface="Montserrat SemiBold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991357" y="2470494"/>
            <a:ext cx="8540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0040" algn="l"/>
              </a:tabLst>
            </a:pPr>
            <a:r>
              <a:rPr sz="1200" b="1" spc="-50" dirty="0">
                <a:solidFill>
                  <a:srgbClr val="FFFFFF"/>
                </a:solidFill>
                <a:latin typeface="Montserrat SemiBold"/>
                <a:cs typeface="Montserrat SemiBold"/>
              </a:rPr>
              <a:t>2</a:t>
            </a:r>
            <a:r>
              <a:rPr sz="12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200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AVOID</a:t>
            </a:r>
            <a:endParaRPr sz="1200">
              <a:latin typeface="Montserrat SemiBold"/>
              <a:cs typeface="Montserrat SemiBold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8201659" y="2401321"/>
            <a:ext cx="1127125" cy="392430"/>
            <a:chOff x="8201659" y="2401321"/>
            <a:chExt cx="1127125" cy="392430"/>
          </a:xfrm>
        </p:grpSpPr>
        <p:sp>
          <p:nvSpPr>
            <p:cNvPr id="36" name="object 36"/>
            <p:cNvSpPr/>
            <p:nvPr/>
          </p:nvSpPr>
          <p:spPr>
            <a:xfrm>
              <a:off x="8215883" y="2417064"/>
              <a:ext cx="361315" cy="359410"/>
            </a:xfrm>
            <a:custGeom>
              <a:avLst/>
              <a:gdLst/>
              <a:ahLst/>
              <a:cxnLst/>
              <a:rect l="l" t="t" r="r" b="b"/>
              <a:pathLst>
                <a:path w="361315" h="359410">
                  <a:moveTo>
                    <a:pt x="180568" y="0"/>
                  </a:moveTo>
                  <a:lnTo>
                    <a:pt x="132575" y="6413"/>
                  </a:lnTo>
                  <a:lnTo>
                    <a:pt x="89433" y="24523"/>
                  </a:lnTo>
                  <a:lnTo>
                    <a:pt x="52895" y="52616"/>
                  </a:lnTo>
                  <a:lnTo>
                    <a:pt x="24650" y="88988"/>
                  </a:lnTo>
                  <a:lnTo>
                    <a:pt x="6451" y="131902"/>
                  </a:lnTo>
                  <a:lnTo>
                    <a:pt x="0" y="179666"/>
                  </a:lnTo>
                  <a:lnTo>
                    <a:pt x="6451" y="227431"/>
                  </a:lnTo>
                  <a:lnTo>
                    <a:pt x="24650" y="270357"/>
                  </a:lnTo>
                  <a:lnTo>
                    <a:pt x="52895" y="306717"/>
                  </a:lnTo>
                  <a:lnTo>
                    <a:pt x="89433" y="334810"/>
                  </a:lnTo>
                  <a:lnTo>
                    <a:pt x="132575" y="352933"/>
                  </a:lnTo>
                  <a:lnTo>
                    <a:pt x="180568" y="359346"/>
                  </a:lnTo>
                  <a:lnTo>
                    <a:pt x="228574" y="352933"/>
                  </a:lnTo>
                  <a:lnTo>
                    <a:pt x="271703" y="334810"/>
                  </a:lnTo>
                  <a:lnTo>
                    <a:pt x="308254" y="306717"/>
                  </a:lnTo>
                  <a:lnTo>
                    <a:pt x="336486" y="270357"/>
                  </a:lnTo>
                  <a:lnTo>
                    <a:pt x="354685" y="227431"/>
                  </a:lnTo>
                  <a:lnTo>
                    <a:pt x="361137" y="179666"/>
                  </a:lnTo>
                  <a:lnTo>
                    <a:pt x="354685" y="131902"/>
                  </a:lnTo>
                  <a:lnTo>
                    <a:pt x="336486" y="88988"/>
                  </a:lnTo>
                  <a:lnTo>
                    <a:pt x="308254" y="52616"/>
                  </a:lnTo>
                  <a:lnTo>
                    <a:pt x="271703" y="24523"/>
                  </a:lnTo>
                  <a:lnTo>
                    <a:pt x="228574" y="6413"/>
                  </a:lnTo>
                  <a:lnTo>
                    <a:pt x="180568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218169" y="2417831"/>
              <a:ext cx="360045" cy="359410"/>
            </a:xfrm>
            <a:custGeom>
              <a:avLst/>
              <a:gdLst/>
              <a:ahLst/>
              <a:cxnLst/>
              <a:rect l="l" t="t" r="r" b="b"/>
              <a:pathLst>
                <a:path w="360045" h="359410">
                  <a:moveTo>
                    <a:pt x="0" y="179577"/>
                  </a:moveTo>
                  <a:lnTo>
                    <a:pt x="6413" y="131838"/>
                  </a:lnTo>
                  <a:lnTo>
                    <a:pt x="24536" y="88950"/>
                  </a:lnTo>
                  <a:lnTo>
                    <a:pt x="52641" y="52590"/>
                  </a:lnTo>
                  <a:lnTo>
                    <a:pt x="89014" y="24510"/>
                  </a:lnTo>
                  <a:lnTo>
                    <a:pt x="131940" y="6413"/>
                  </a:lnTo>
                  <a:lnTo>
                    <a:pt x="179717" y="0"/>
                  </a:lnTo>
                  <a:lnTo>
                    <a:pt x="227495" y="6413"/>
                  </a:lnTo>
                  <a:lnTo>
                    <a:pt x="270433" y="24510"/>
                  </a:lnTo>
                  <a:lnTo>
                    <a:pt x="306806" y="52590"/>
                  </a:lnTo>
                  <a:lnTo>
                    <a:pt x="334899" y="88950"/>
                  </a:lnTo>
                  <a:lnTo>
                    <a:pt x="353009" y="131838"/>
                  </a:lnTo>
                  <a:lnTo>
                    <a:pt x="359435" y="179577"/>
                  </a:lnTo>
                  <a:lnTo>
                    <a:pt x="353009" y="227317"/>
                  </a:lnTo>
                  <a:lnTo>
                    <a:pt x="334899" y="270217"/>
                  </a:lnTo>
                  <a:lnTo>
                    <a:pt x="306806" y="306565"/>
                  </a:lnTo>
                  <a:lnTo>
                    <a:pt x="270433" y="334644"/>
                  </a:lnTo>
                  <a:lnTo>
                    <a:pt x="227495" y="352742"/>
                  </a:lnTo>
                  <a:lnTo>
                    <a:pt x="179717" y="359168"/>
                  </a:lnTo>
                  <a:lnTo>
                    <a:pt x="131940" y="352742"/>
                  </a:lnTo>
                  <a:lnTo>
                    <a:pt x="89014" y="334644"/>
                  </a:lnTo>
                  <a:lnTo>
                    <a:pt x="52641" y="306565"/>
                  </a:lnTo>
                  <a:lnTo>
                    <a:pt x="24536" y="270217"/>
                  </a:lnTo>
                  <a:lnTo>
                    <a:pt x="6413" y="227317"/>
                  </a:lnTo>
                  <a:lnTo>
                    <a:pt x="0" y="179577"/>
                  </a:lnTo>
                  <a:close/>
                </a:path>
              </a:pathLst>
            </a:custGeom>
            <a:ln w="3266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577068" y="2424684"/>
              <a:ext cx="751840" cy="327660"/>
            </a:xfrm>
            <a:custGeom>
              <a:avLst/>
              <a:gdLst/>
              <a:ahLst/>
              <a:cxnLst/>
              <a:rect l="l" t="t" r="r" b="b"/>
              <a:pathLst>
                <a:path w="751840" h="327660">
                  <a:moveTo>
                    <a:pt x="751281" y="0"/>
                  </a:moveTo>
                  <a:lnTo>
                    <a:pt x="0" y="0"/>
                  </a:lnTo>
                  <a:lnTo>
                    <a:pt x="0" y="327215"/>
                  </a:lnTo>
                  <a:lnTo>
                    <a:pt x="751281" y="327215"/>
                  </a:lnTo>
                  <a:lnTo>
                    <a:pt x="7512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8331155" y="2461797"/>
            <a:ext cx="92201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6390" algn="l"/>
              </a:tabLst>
            </a:pPr>
            <a:r>
              <a:rPr sz="1200" b="1" spc="-50" dirty="0">
                <a:solidFill>
                  <a:srgbClr val="FFFFFF"/>
                </a:solidFill>
                <a:latin typeface="Montserrat SemiBold"/>
                <a:cs typeface="Montserrat SemiBold"/>
              </a:rPr>
              <a:t>4</a:t>
            </a:r>
            <a:r>
              <a:rPr sz="12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200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RETAIN</a:t>
            </a:r>
            <a:endParaRPr sz="1200">
              <a:latin typeface="Montserrat SemiBold"/>
              <a:cs typeface="Montserrat SemiBold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34855" y="2970051"/>
            <a:ext cx="1410335" cy="3254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0"/>
              </a:spcBef>
            </a:pPr>
            <a:r>
              <a:rPr sz="1200" b="0" spc="-10" dirty="0">
                <a:solidFill>
                  <a:srgbClr val="2C3842"/>
                </a:solidFill>
                <a:latin typeface="Montserrat Medium"/>
                <a:cs typeface="Montserrat Medium"/>
              </a:rPr>
              <a:t>People</a:t>
            </a:r>
            <a:endParaRPr sz="1200">
              <a:latin typeface="Montserrat Medium"/>
              <a:cs typeface="Montserrat Medium"/>
            </a:endParaRPr>
          </a:p>
          <a:p>
            <a:pPr marL="240665" marR="26034" indent="-228600">
              <a:lnSpc>
                <a:spcPct val="100000"/>
              </a:lnSpc>
              <a:spcBef>
                <a:spcPts val="720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Mum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&amp;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Dad,</a:t>
            </a:r>
            <a:r>
              <a:rPr sz="8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dreams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2C3842"/>
                </a:solidFill>
                <a:latin typeface="Montserrat"/>
                <a:cs typeface="Montserrat"/>
              </a:rPr>
              <a:t>&amp;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aspirations</a:t>
            </a:r>
            <a:endParaRPr sz="800">
              <a:latin typeface="Montserrat"/>
              <a:cs typeface="Montserrat"/>
            </a:endParaRPr>
          </a:p>
          <a:p>
            <a:pPr marL="241300" marR="7620" indent="-228600">
              <a:lnSpc>
                <a:spcPts val="950"/>
              </a:lnSpc>
              <a:spcBef>
                <a:spcPts val="64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Adult</a:t>
            </a:r>
            <a:r>
              <a:rPr sz="800" spc="-5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children,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dreams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&amp;</a:t>
            </a:r>
            <a:r>
              <a:rPr sz="800" spc="-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aspirations</a:t>
            </a:r>
            <a:endParaRPr sz="800">
              <a:latin typeface="Montserrat"/>
              <a:cs typeface="Montserrat"/>
            </a:endParaRPr>
          </a:p>
          <a:p>
            <a:pPr marL="241300" marR="183515" indent="-228600">
              <a:lnSpc>
                <a:spcPct val="100000"/>
              </a:lnSpc>
              <a:spcBef>
                <a:spcPts val="57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Relationship</a:t>
            </a:r>
            <a:r>
              <a:rPr sz="800" spc="-6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issues, divorce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Family</a:t>
            </a:r>
            <a:r>
              <a:rPr sz="800" spc="-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breakdowns</a:t>
            </a:r>
            <a:endParaRPr sz="800">
              <a:latin typeface="Montserrat"/>
              <a:cs typeface="Montserrat"/>
            </a:endParaRPr>
          </a:p>
          <a:p>
            <a:pPr marL="241300" marR="415925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Non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interested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children</a:t>
            </a:r>
            <a:endParaRPr sz="800">
              <a:latin typeface="Montserrat"/>
              <a:cs typeface="Montserrat"/>
            </a:endParaRPr>
          </a:p>
          <a:p>
            <a:pPr marL="241300" marR="161290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Interested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&amp;</a:t>
            </a:r>
            <a:r>
              <a:rPr sz="800" spc="-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can’t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manage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the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money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Health</a:t>
            </a:r>
            <a:r>
              <a:rPr sz="800" spc="-5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Issues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Control</a:t>
            </a:r>
            <a:r>
              <a:rPr sz="8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issues</a:t>
            </a:r>
            <a:endParaRPr sz="800">
              <a:latin typeface="Montserrat"/>
              <a:cs typeface="Montserrat"/>
            </a:endParaRPr>
          </a:p>
          <a:p>
            <a:pPr marL="241300" marR="100965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Staff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issues,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retaining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good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people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spcBef>
                <a:spcPts val="590"/>
              </a:spcBef>
              <a:buFont typeface="Symbol"/>
              <a:buChar char=""/>
              <a:tabLst>
                <a:tab pos="240665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Communication</a:t>
            </a:r>
            <a:r>
              <a:rPr sz="800" spc="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issues</a:t>
            </a:r>
            <a:endParaRPr sz="800">
              <a:latin typeface="Montserrat"/>
              <a:cs typeface="Montserrat"/>
            </a:endParaRPr>
          </a:p>
          <a:p>
            <a:pPr marL="241300" marR="190500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Mismatch</a:t>
            </a:r>
            <a:r>
              <a:rPr sz="800" spc="-6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of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values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and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trust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676483" y="2970050"/>
            <a:ext cx="1336675" cy="217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4340">
              <a:lnSpc>
                <a:spcPct val="100000"/>
              </a:lnSpc>
              <a:spcBef>
                <a:spcPts val="100"/>
              </a:spcBef>
            </a:pPr>
            <a:r>
              <a:rPr sz="1200" b="0" spc="-10" dirty="0">
                <a:solidFill>
                  <a:srgbClr val="2C3842"/>
                </a:solidFill>
                <a:latin typeface="Montserrat Medium"/>
                <a:cs typeface="Montserrat Medium"/>
              </a:rPr>
              <a:t>Family</a:t>
            </a:r>
            <a:endParaRPr sz="1200">
              <a:latin typeface="Montserrat Medium"/>
              <a:cs typeface="Montserrat Medium"/>
            </a:endParaRPr>
          </a:p>
          <a:p>
            <a:pPr marL="240665" indent="-227965">
              <a:lnSpc>
                <a:spcPct val="100000"/>
              </a:lnSpc>
              <a:spcBef>
                <a:spcPts val="720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Non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alignment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spcBef>
                <a:spcPts val="605"/>
              </a:spcBef>
              <a:buFont typeface="Symbol"/>
              <a:buChar char=""/>
              <a:tabLst>
                <a:tab pos="240665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Communication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spcBef>
                <a:spcPts val="595"/>
              </a:spcBef>
              <a:buFont typeface="Symbol"/>
              <a:buChar char=""/>
              <a:tabLst>
                <a:tab pos="240665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Disinterest</a:t>
            </a:r>
            <a:r>
              <a:rPr sz="8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or</a:t>
            </a:r>
            <a:r>
              <a:rPr sz="800" spc="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distrust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spcBef>
                <a:spcPts val="590"/>
              </a:spcBef>
              <a:buFont typeface="Symbol"/>
              <a:buChar char=""/>
              <a:tabLst>
                <a:tab pos="240665" algn="l"/>
              </a:tabLst>
            </a:pP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Self-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righteousness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Expectance</a:t>
            </a:r>
            <a:endParaRPr sz="800">
              <a:latin typeface="Montserrat"/>
              <a:cs typeface="Montserrat"/>
            </a:endParaRPr>
          </a:p>
          <a:p>
            <a:pPr marL="241300" marR="57785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Participants</a:t>
            </a:r>
            <a:r>
              <a:rPr sz="800" spc="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don’t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want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to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get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involved</a:t>
            </a:r>
            <a:endParaRPr sz="800">
              <a:latin typeface="Montserrat"/>
              <a:cs typeface="Montserrat"/>
            </a:endParaRPr>
          </a:p>
          <a:p>
            <a:pPr marL="240665" marR="28575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Financial mismatch </a:t>
            </a:r>
            <a:r>
              <a:rPr sz="800" spc="-50" dirty="0">
                <a:solidFill>
                  <a:srgbClr val="2C3842"/>
                </a:solidFill>
                <a:latin typeface="Montserrat"/>
                <a:cs typeface="Montserrat"/>
              </a:rPr>
              <a:t>-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some</a:t>
            </a:r>
            <a:r>
              <a:rPr sz="800" spc="-5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have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money,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some</a:t>
            </a:r>
            <a:r>
              <a:rPr sz="800" spc="-5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don’t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Divorce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17728" y="2970050"/>
            <a:ext cx="1365250" cy="4062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6405">
              <a:lnSpc>
                <a:spcPct val="100000"/>
              </a:lnSpc>
              <a:spcBef>
                <a:spcPts val="100"/>
              </a:spcBef>
            </a:pPr>
            <a:r>
              <a:rPr sz="1200" b="0" spc="-10" dirty="0">
                <a:solidFill>
                  <a:srgbClr val="2C3842"/>
                </a:solidFill>
                <a:latin typeface="Montserrat Medium"/>
                <a:cs typeface="Montserrat Medium"/>
              </a:rPr>
              <a:t>Financial</a:t>
            </a:r>
            <a:endParaRPr sz="1200">
              <a:latin typeface="Montserrat Medium"/>
              <a:cs typeface="Montserrat Medium"/>
            </a:endParaRPr>
          </a:p>
          <a:p>
            <a:pPr marL="240665" marR="5080" indent="-228600">
              <a:lnSpc>
                <a:spcPct val="100000"/>
              </a:lnSpc>
              <a:spcBef>
                <a:spcPts val="720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How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much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do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Mum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2C3842"/>
                </a:solidFill>
                <a:latin typeface="Montserrat"/>
                <a:cs typeface="Montserrat"/>
              </a:rPr>
              <a:t>&amp;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Dad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need</a:t>
            </a:r>
            <a:endParaRPr sz="800">
              <a:latin typeface="Montserrat"/>
              <a:cs typeface="Montserrat"/>
            </a:endParaRPr>
          </a:p>
          <a:p>
            <a:pPr marL="241300" marR="133350" indent="-229235">
              <a:lnSpc>
                <a:spcPct val="99400"/>
              </a:lnSpc>
              <a:spcBef>
                <a:spcPts val="61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Dollars</a:t>
            </a:r>
            <a:r>
              <a:rPr sz="800" spc="-5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they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might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need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for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the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capital required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Charities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Loans</a:t>
            </a:r>
            <a:r>
              <a:rPr sz="8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to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children</a:t>
            </a:r>
            <a:endParaRPr sz="800">
              <a:latin typeface="Montserrat"/>
              <a:cs typeface="Montserrat"/>
            </a:endParaRPr>
          </a:p>
          <a:p>
            <a:pPr marL="241300" marR="29845" indent="-229235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Children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employed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in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business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V’s</a:t>
            </a:r>
            <a:r>
              <a:rPr sz="800" spc="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not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employed</a:t>
            </a:r>
            <a:endParaRPr sz="800">
              <a:latin typeface="Montserrat"/>
              <a:cs typeface="Montserrat"/>
            </a:endParaRPr>
          </a:p>
          <a:p>
            <a:pPr marL="240665" marR="37465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Distribution</a:t>
            </a:r>
            <a:r>
              <a:rPr sz="800" spc="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and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income</a:t>
            </a:r>
            <a:r>
              <a:rPr sz="8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in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he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future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2C3842"/>
                </a:solidFill>
                <a:latin typeface="Montserrat"/>
                <a:cs typeface="Montserrat"/>
              </a:rPr>
              <a:t>–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Fair</a:t>
            </a:r>
            <a:r>
              <a:rPr sz="8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V’s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Equal</a:t>
            </a:r>
            <a:endParaRPr sz="800">
              <a:latin typeface="Montserrat"/>
              <a:cs typeface="Montserrat"/>
            </a:endParaRPr>
          </a:p>
          <a:p>
            <a:pPr marL="241300" marR="273685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Income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&amp;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capital distribution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spcBef>
                <a:spcPts val="585"/>
              </a:spcBef>
              <a:buFont typeface="Symbol"/>
              <a:buChar char=""/>
              <a:tabLst>
                <a:tab pos="240665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Reporting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of</a:t>
            </a:r>
            <a:r>
              <a:rPr sz="800" spc="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finances</a:t>
            </a:r>
            <a:endParaRPr sz="800">
              <a:latin typeface="Montserrat"/>
              <a:cs typeface="Montserrat"/>
            </a:endParaRPr>
          </a:p>
          <a:p>
            <a:pPr marL="241300" marR="48260" indent="-228600" algn="just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Investment</a:t>
            </a:r>
            <a:r>
              <a:rPr sz="800" spc="28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decision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making</a:t>
            </a:r>
            <a:r>
              <a:rPr sz="800" spc="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now</a:t>
            </a:r>
            <a:r>
              <a:rPr sz="800" spc="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&amp;</a:t>
            </a:r>
            <a:r>
              <a:rPr sz="800" spc="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in</a:t>
            </a:r>
            <a:r>
              <a:rPr sz="800" spc="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the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future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Investment</a:t>
            </a:r>
            <a:r>
              <a:rPr sz="800" spc="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advice</a:t>
            </a:r>
            <a:endParaRPr sz="800">
              <a:latin typeface="Montserrat"/>
              <a:cs typeface="Montserrat"/>
            </a:endParaRPr>
          </a:p>
          <a:p>
            <a:pPr marL="241300" marR="134620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Who</a:t>
            </a:r>
            <a:r>
              <a:rPr sz="8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to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seek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advice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from</a:t>
            </a:r>
            <a:endParaRPr sz="800">
              <a:latin typeface="Montserrat"/>
              <a:cs typeface="Montserrat"/>
            </a:endParaRPr>
          </a:p>
          <a:p>
            <a:pPr marL="241300" marR="208279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Debts,</a:t>
            </a:r>
            <a:r>
              <a:rPr sz="800" spc="-5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guaranties,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warranties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759103" y="2968780"/>
            <a:ext cx="1407795" cy="2781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4010">
              <a:lnSpc>
                <a:spcPct val="100000"/>
              </a:lnSpc>
              <a:spcBef>
                <a:spcPts val="100"/>
              </a:spcBef>
            </a:pPr>
            <a:r>
              <a:rPr sz="1200" b="0" spc="-10" dirty="0">
                <a:solidFill>
                  <a:srgbClr val="2C3842"/>
                </a:solidFill>
                <a:latin typeface="Montserrat Medium"/>
                <a:cs typeface="Montserrat Medium"/>
              </a:rPr>
              <a:t>Structural</a:t>
            </a:r>
            <a:endParaRPr sz="1200">
              <a:latin typeface="Montserrat Medium"/>
              <a:cs typeface="Montserrat Medium"/>
            </a:endParaRPr>
          </a:p>
          <a:p>
            <a:pPr marL="240665" indent="-227965">
              <a:lnSpc>
                <a:spcPct val="100000"/>
              </a:lnSpc>
              <a:spcBef>
                <a:spcPts val="725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Who</a:t>
            </a:r>
            <a:r>
              <a:rPr sz="8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owns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what</a:t>
            </a:r>
            <a:endParaRPr sz="800">
              <a:latin typeface="Montserrat"/>
              <a:cs typeface="Montserrat"/>
            </a:endParaRPr>
          </a:p>
          <a:p>
            <a:pPr marL="240665" marR="102235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Is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our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structure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fit</a:t>
            </a:r>
            <a:r>
              <a:rPr sz="800" spc="1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for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purpose</a:t>
            </a:r>
            <a:endParaRPr sz="800">
              <a:latin typeface="Montserrat"/>
              <a:cs typeface="Montserrat"/>
            </a:endParaRPr>
          </a:p>
          <a:p>
            <a:pPr marL="240665" marR="5080" indent="-228600">
              <a:lnSpc>
                <a:spcPct val="100000"/>
              </a:lnSpc>
              <a:spcBef>
                <a:spcPts val="585"/>
              </a:spcBef>
              <a:buFont typeface="Symbol"/>
              <a:buChar char=""/>
              <a:tabLst>
                <a:tab pos="240665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Are</a:t>
            </a:r>
            <a:r>
              <a:rPr sz="8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we</a:t>
            </a:r>
            <a:r>
              <a:rPr sz="8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asset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protected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&amp;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tax</a:t>
            </a:r>
            <a:r>
              <a:rPr sz="800" spc="-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efficient</a:t>
            </a:r>
            <a:endParaRPr sz="800">
              <a:latin typeface="Montserrat"/>
              <a:cs typeface="Montserrat"/>
            </a:endParaRPr>
          </a:p>
          <a:p>
            <a:pPr marL="240665" marR="40640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How</a:t>
            </a:r>
            <a:r>
              <a:rPr sz="8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does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structure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allow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for</a:t>
            </a:r>
            <a:r>
              <a:rPr sz="800" spc="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handing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over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control</a:t>
            </a:r>
            <a:endParaRPr sz="800">
              <a:latin typeface="Montserrat"/>
              <a:cs typeface="Montserrat"/>
            </a:endParaRPr>
          </a:p>
          <a:p>
            <a:pPr marL="241300" marR="427355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CGT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&amp;</a:t>
            </a:r>
            <a:r>
              <a:rPr sz="800" spc="-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tax</a:t>
            </a:r>
            <a:r>
              <a:rPr sz="800" spc="50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considerations</a:t>
            </a:r>
            <a:endParaRPr sz="800">
              <a:latin typeface="Montserrat"/>
              <a:cs typeface="Montserrat"/>
            </a:endParaRPr>
          </a:p>
          <a:p>
            <a:pPr marL="241300" marR="250190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Are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our</a:t>
            </a:r>
            <a:r>
              <a:rPr sz="8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structures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future</a:t>
            </a:r>
            <a:r>
              <a:rPr sz="800" spc="-5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proof</a:t>
            </a:r>
            <a:endParaRPr sz="800">
              <a:latin typeface="Montserrat"/>
              <a:cs typeface="Montserrat"/>
            </a:endParaRPr>
          </a:p>
          <a:p>
            <a:pPr marL="240665" marR="34290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So</a:t>
            </a:r>
            <a:r>
              <a:rPr sz="800" spc="-5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they</a:t>
            </a:r>
            <a:r>
              <a:rPr sz="8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represent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our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wills</a:t>
            </a:r>
            <a:r>
              <a:rPr sz="8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&amp;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estate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planning</a:t>
            </a:r>
            <a:endParaRPr sz="800">
              <a:latin typeface="Montserrat"/>
              <a:cs typeface="Montserrat"/>
            </a:endParaRPr>
          </a:p>
          <a:p>
            <a:pPr marL="241300" marR="141605" indent="-228600">
              <a:lnSpc>
                <a:spcPts val="950"/>
              </a:lnSpc>
              <a:spcBef>
                <a:spcPts val="64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Can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we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easily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report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across</a:t>
            </a:r>
            <a:r>
              <a:rPr sz="800" spc="-5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the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group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759083" y="5834232"/>
            <a:ext cx="136906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2C3842"/>
                </a:solidFill>
                <a:latin typeface="Montserrat"/>
                <a:cs typeface="Montserrat"/>
              </a:rPr>
              <a:t>Required</a:t>
            </a:r>
            <a:r>
              <a:rPr sz="800" b="1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rgbClr val="2C3842"/>
                </a:solidFill>
                <a:latin typeface="Montserrat"/>
                <a:cs typeface="Montserrat"/>
              </a:rPr>
              <a:t>documentation: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759103" y="6035286"/>
            <a:ext cx="1316355" cy="742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Wills</a:t>
            </a:r>
            <a:r>
              <a:rPr sz="800" spc="-5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&amp;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estate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wishes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All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loan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documents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Revised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structures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All</a:t>
            </a:r>
            <a:r>
              <a:rPr sz="800" spc="-5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other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agreements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353010" y="2970050"/>
            <a:ext cx="1365250" cy="3787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2440">
              <a:lnSpc>
                <a:spcPct val="100000"/>
              </a:lnSpc>
              <a:spcBef>
                <a:spcPts val="100"/>
              </a:spcBef>
            </a:pPr>
            <a:r>
              <a:rPr sz="1200" b="0" spc="-10" dirty="0">
                <a:solidFill>
                  <a:srgbClr val="2C3842"/>
                </a:solidFill>
                <a:latin typeface="Montserrat Medium"/>
                <a:cs typeface="Montserrat Medium"/>
              </a:rPr>
              <a:t>Timing</a:t>
            </a:r>
            <a:endParaRPr sz="1200">
              <a:latin typeface="Montserrat Medium"/>
              <a:cs typeface="Montserrat Medium"/>
            </a:endParaRPr>
          </a:p>
          <a:p>
            <a:pPr marL="240665" marR="108585" indent="-228600">
              <a:lnSpc>
                <a:spcPct val="99600"/>
              </a:lnSpc>
              <a:spcBef>
                <a:spcPts val="725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What’s</a:t>
            </a:r>
            <a:r>
              <a:rPr sz="8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the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plan</a:t>
            </a:r>
            <a:r>
              <a:rPr sz="8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on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timing</a:t>
            </a:r>
            <a:r>
              <a:rPr sz="8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handover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for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income,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equity</a:t>
            </a:r>
            <a:r>
              <a:rPr sz="800" spc="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2C3842"/>
                </a:solidFill>
                <a:latin typeface="Montserrat"/>
                <a:cs typeface="Montserrat"/>
              </a:rPr>
              <a:t>&amp;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control</a:t>
            </a:r>
            <a:endParaRPr sz="800">
              <a:latin typeface="Montserrat"/>
              <a:cs typeface="Montserrat"/>
            </a:endParaRPr>
          </a:p>
          <a:p>
            <a:pPr marL="241300" marR="5080" indent="-229235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When</a:t>
            </a:r>
            <a:r>
              <a:rPr sz="8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are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we</a:t>
            </a:r>
            <a:r>
              <a:rPr sz="8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ready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to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retire</a:t>
            </a:r>
            <a:endParaRPr sz="800">
              <a:latin typeface="Montserrat"/>
              <a:cs typeface="Montserrat"/>
            </a:endParaRPr>
          </a:p>
          <a:p>
            <a:pPr marL="240665" marR="222250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Can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</a:t>
            </a:r>
            <a:r>
              <a:rPr sz="8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retire</a:t>
            </a:r>
            <a:r>
              <a:rPr sz="800" spc="-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&amp;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still participate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on</a:t>
            </a:r>
            <a:r>
              <a:rPr sz="800" spc="-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the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board</a:t>
            </a:r>
            <a:endParaRPr sz="800">
              <a:latin typeface="Montserrat"/>
              <a:cs typeface="Montserrat"/>
            </a:endParaRPr>
          </a:p>
          <a:p>
            <a:pPr marL="241300" marR="106045" indent="-229235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When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does</a:t>
            </a:r>
            <a:r>
              <a:rPr sz="8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a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family member/s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take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over</a:t>
            </a:r>
            <a:endParaRPr sz="800">
              <a:latin typeface="Montserrat"/>
              <a:cs typeface="Montserrat"/>
            </a:endParaRPr>
          </a:p>
          <a:p>
            <a:pPr marL="269875" marR="91440" indent="-227329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69875" algn="l"/>
                <a:tab pos="271145" algn="l"/>
              </a:tabLst>
            </a:pPr>
            <a:r>
              <a:rPr sz="800" dirty="0">
                <a:solidFill>
                  <a:srgbClr val="2C3842"/>
                </a:solidFill>
                <a:latin typeface="Times New Roman"/>
                <a:cs typeface="Times New Roman"/>
              </a:rPr>
              <a:t>	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How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do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know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with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confidence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it’s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time</a:t>
            </a:r>
            <a:endParaRPr sz="800">
              <a:latin typeface="Montserrat"/>
              <a:cs typeface="Montserrat"/>
            </a:endParaRPr>
          </a:p>
          <a:p>
            <a:pPr marL="241300" marR="45085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What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happens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if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</a:t>
            </a:r>
            <a:r>
              <a:rPr sz="8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die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or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lose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capacity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now</a:t>
            </a:r>
            <a:endParaRPr sz="800">
              <a:latin typeface="Montserrat"/>
              <a:cs typeface="Montserrat"/>
            </a:endParaRPr>
          </a:p>
          <a:p>
            <a:pPr marL="240665" marR="139700" indent="-228600">
              <a:lnSpc>
                <a:spcPct val="100000"/>
              </a:lnSpc>
              <a:spcBef>
                <a:spcPts val="590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What’s</a:t>
            </a:r>
            <a:r>
              <a:rPr sz="8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the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back</a:t>
            </a:r>
            <a:r>
              <a:rPr sz="800" spc="-5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up</a:t>
            </a:r>
            <a:r>
              <a:rPr sz="800" spc="50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plan</a:t>
            </a:r>
            <a:endParaRPr sz="800">
              <a:latin typeface="Montserrat"/>
              <a:cs typeface="Montserrat"/>
            </a:endParaRPr>
          </a:p>
          <a:p>
            <a:pPr marL="241300" marR="43180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Should</a:t>
            </a:r>
            <a:r>
              <a:rPr sz="800" spc="-5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we</a:t>
            </a:r>
            <a:r>
              <a:rPr sz="8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have a</a:t>
            </a:r>
            <a:r>
              <a:rPr sz="8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fire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drill</a:t>
            </a:r>
            <a:endParaRPr sz="800">
              <a:latin typeface="Montserrat"/>
              <a:cs typeface="Montserrat"/>
            </a:endParaRPr>
          </a:p>
          <a:p>
            <a:pPr marL="241300" marR="31115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</a:t>
            </a:r>
            <a:r>
              <a:rPr sz="8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need</a:t>
            </a:r>
            <a:r>
              <a:rPr sz="8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all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this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in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place</a:t>
            </a:r>
            <a:r>
              <a:rPr sz="800" spc="50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now</a:t>
            </a:r>
            <a:endParaRPr sz="800">
              <a:latin typeface="Montserrat"/>
              <a:cs typeface="Montserrat"/>
            </a:endParaRPr>
          </a:p>
          <a:p>
            <a:pPr marL="241300" marR="155575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How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long</a:t>
            </a:r>
            <a:r>
              <a:rPr sz="8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does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this</a:t>
            </a:r>
            <a:r>
              <a:rPr sz="800" spc="50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take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981969" y="2980403"/>
            <a:ext cx="1419860" cy="8966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100"/>
              </a:spcBef>
            </a:pPr>
            <a:r>
              <a:rPr sz="1200" b="0" spc="-10" dirty="0">
                <a:solidFill>
                  <a:srgbClr val="2C3842"/>
                </a:solidFill>
                <a:latin typeface="Montserrat Medium"/>
                <a:cs typeface="Montserrat Medium"/>
              </a:rPr>
              <a:t>Communication</a:t>
            </a:r>
            <a:endParaRPr sz="1200">
              <a:latin typeface="Montserrat Medium"/>
              <a:cs typeface="Montserrat Medium"/>
            </a:endParaRPr>
          </a:p>
          <a:p>
            <a:pPr marL="97155" indent="-84455">
              <a:lnSpc>
                <a:spcPct val="100000"/>
              </a:lnSpc>
              <a:spcBef>
                <a:spcPts val="615"/>
              </a:spcBef>
              <a:buAutoNum type="arabicPeriod"/>
              <a:tabLst>
                <a:tab pos="97155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We</a:t>
            </a:r>
            <a:r>
              <a:rPr sz="8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need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to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get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clear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first</a:t>
            </a:r>
            <a:endParaRPr sz="800">
              <a:latin typeface="Montserrat"/>
              <a:cs typeface="Montserrat"/>
            </a:endParaRPr>
          </a:p>
          <a:p>
            <a:pPr marL="12700" marR="45085" indent="105410">
              <a:lnSpc>
                <a:spcPct val="100000"/>
              </a:lnSpc>
              <a:buAutoNum type="arabicPeriod"/>
              <a:tabLst>
                <a:tab pos="118110" algn="l"/>
              </a:tabLst>
            </a:pP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We</a:t>
            </a:r>
            <a:r>
              <a:rPr sz="8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need</a:t>
            </a:r>
            <a:r>
              <a:rPr sz="800" spc="-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our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plan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sorted first</a:t>
            </a:r>
            <a:endParaRPr sz="800">
              <a:latin typeface="Montserrat"/>
              <a:cs typeface="Montserrat"/>
            </a:endParaRPr>
          </a:p>
          <a:p>
            <a:pPr marL="12700" marR="5080" indent="-12700">
              <a:lnSpc>
                <a:spcPct val="100000"/>
              </a:lnSpc>
              <a:buAutoNum type="arabicPeriod"/>
              <a:tabLst>
                <a:tab pos="9207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	How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do</a:t>
            </a:r>
            <a:r>
              <a:rPr sz="8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</a:t>
            </a:r>
            <a:r>
              <a:rPr sz="800" spc="-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communicate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to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family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947044" y="3885207"/>
            <a:ext cx="1420495" cy="29203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109220" indent="-228600">
              <a:lnSpc>
                <a:spcPct val="100000"/>
              </a:lnSpc>
              <a:spcBef>
                <a:spcPts val="105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How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do</a:t>
            </a:r>
            <a:r>
              <a:rPr sz="8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2C3842"/>
                </a:solidFill>
                <a:latin typeface="Montserrat"/>
                <a:cs typeface="Montserrat"/>
              </a:rPr>
              <a:t>I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communicate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to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extended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family, spouses,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partners</a:t>
            </a:r>
            <a:r>
              <a:rPr sz="800" spc="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etc</a:t>
            </a:r>
            <a:endParaRPr sz="800">
              <a:latin typeface="Montserrat"/>
              <a:cs typeface="Montserrat"/>
            </a:endParaRPr>
          </a:p>
          <a:p>
            <a:pPr marL="240665" marR="151130" indent="-228600">
              <a:lnSpc>
                <a:spcPct val="100000"/>
              </a:lnSpc>
              <a:spcBef>
                <a:spcPts val="595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How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do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we</a:t>
            </a:r>
            <a:r>
              <a:rPr sz="8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keep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everyone</a:t>
            </a:r>
            <a:r>
              <a:rPr sz="800" spc="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in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the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loop</a:t>
            </a:r>
            <a:endParaRPr sz="800">
              <a:latin typeface="Montserrat"/>
              <a:cs typeface="Montserrat"/>
            </a:endParaRPr>
          </a:p>
          <a:p>
            <a:pPr marL="241300" marR="34290" indent="-228600">
              <a:lnSpc>
                <a:spcPct val="100000"/>
              </a:lnSpc>
              <a:spcBef>
                <a:spcPts val="605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Do</a:t>
            </a:r>
            <a:r>
              <a:rPr sz="800" spc="-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people/family</a:t>
            </a:r>
            <a:r>
              <a:rPr sz="800" spc="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need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to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sign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a</a:t>
            </a:r>
            <a:r>
              <a:rPr sz="8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non-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disclosure</a:t>
            </a:r>
            <a:r>
              <a:rPr sz="800" spc="-5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document</a:t>
            </a:r>
            <a:endParaRPr sz="800">
              <a:latin typeface="Montserrat"/>
              <a:cs typeface="Montserrat"/>
            </a:endParaRPr>
          </a:p>
          <a:p>
            <a:pPr marL="241300" marR="209550" indent="-228600">
              <a:lnSpc>
                <a:spcPct val="996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Is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there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a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forum</a:t>
            </a:r>
            <a:r>
              <a:rPr sz="8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for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 people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to</a:t>
            </a:r>
            <a:r>
              <a:rPr sz="8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discuss concerns </a:t>
            </a:r>
            <a:r>
              <a:rPr sz="800" spc="-50" dirty="0">
                <a:solidFill>
                  <a:srgbClr val="2C3842"/>
                </a:solidFill>
                <a:latin typeface="Montserrat"/>
                <a:cs typeface="Montserrat"/>
              </a:rPr>
              <a:t>&amp;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disagreements</a:t>
            </a:r>
            <a:endParaRPr sz="800">
              <a:latin typeface="Montserrat"/>
              <a:cs typeface="Montserrat"/>
            </a:endParaRPr>
          </a:p>
          <a:p>
            <a:pPr marL="241300" marR="5080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What</a:t>
            </a:r>
            <a:r>
              <a:rPr sz="8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happens</a:t>
            </a:r>
            <a:r>
              <a:rPr sz="8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if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family disagree</a:t>
            </a:r>
            <a:endParaRPr sz="800">
              <a:latin typeface="Montserrat"/>
              <a:cs typeface="Montserrat"/>
            </a:endParaRPr>
          </a:p>
          <a:p>
            <a:pPr marL="241300" marR="172720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1300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What</a:t>
            </a:r>
            <a:r>
              <a:rPr sz="800" spc="-4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happens</a:t>
            </a:r>
            <a:r>
              <a:rPr sz="8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if</a:t>
            </a:r>
            <a:r>
              <a:rPr sz="800" spc="-3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2C3842"/>
                </a:solidFill>
                <a:latin typeface="Montserrat"/>
                <a:cs typeface="Montserrat"/>
              </a:rPr>
              <a:t>1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person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is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seen</a:t>
            </a:r>
            <a:r>
              <a:rPr sz="800" spc="-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to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be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favoured</a:t>
            </a:r>
            <a:endParaRPr sz="800">
              <a:latin typeface="Montserrat"/>
              <a:cs typeface="Montserrat"/>
            </a:endParaRPr>
          </a:p>
          <a:p>
            <a:pPr marL="240665" marR="30480" indent="-228600">
              <a:lnSpc>
                <a:spcPct val="100000"/>
              </a:lnSpc>
              <a:spcBef>
                <a:spcPts val="600"/>
              </a:spcBef>
              <a:buFont typeface="Symbol"/>
              <a:buChar char=""/>
              <a:tabLst>
                <a:tab pos="240665" algn="l"/>
              </a:tabLst>
            </a:pP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How</a:t>
            </a:r>
            <a:r>
              <a:rPr sz="800" spc="-2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can</a:t>
            </a:r>
            <a:r>
              <a:rPr sz="800" spc="-4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we</a:t>
            </a:r>
            <a:r>
              <a:rPr sz="800" spc="-30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C3842"/>
                </a:solidFill>
                <a:latin typeface="Montserrat"/>
                <a:cs typeface="Montserrat"/>
              </a:rPr>
              <a:t>make</a:t>
            </a:r>
            <a:r>
              <a:rPr sz="800" spc="-15" dirty="0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2C3842"/>
                </a:solidFill>
                <a:latin typeface="Montserrat"/>
                <a:cs typeface="Montserrat"/>
              </a:rPr>
              <a:t>this</a:t>
            </a:r>
            <a:r>
              <a:rPr sz="800" spc="-10" dirty="0">
                <a:solidFill>
                  <a:srgbClr val="2C3842"/>
                </a:solidFill>
                <a:latin typeface="Montserrat"/>
                <a:cs typeface="Montserrat"/>
              </a:rPr>
              <a:t> robust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6032246" y="2452370"/>
            <a:ext cx="362585" cy="290830"/>
            <a:chOff x="6032246" y="2452370"/>
            <a:chExt cx="362585" cy="290830"/>
          </a:xfrm>
        </p:grpSpPr>
        <p:sp>
          <p:nvSpPr>
            <p:cNvPr id="50" name="object 50"/>
            <p:cNvSpPr/>
            <p:nvPr/>
          </p:nvSpPr>
          <p:spPr>
            <a:xfrm>
              <a:off x="6044946" y="2465070"/>
              <a:ext cx="337185" cy="265430"/>
            </a:xfrm>
            <a:custGeom>
              <a:avLst/>
              <a:gdLst/>
              <a:ahLst/>
              <a:cxnLst/>
              <a:rect l="l" t="t" r="r" b="b"/>
              <a:pathLst>
                <a:path w="337185" h="265430">
                  <a:moveTo>
                    <a:pt x="168402" y="0"/>
                  </a:moveTo>
                  <a:lnTo>
                    <a:pt x="115175" y="6759"/>
                  </a:lnTo>
                  <a:lnTo>
                    <a:pt x="68947" y="25581"/>
                  </a:lnTo>
                  <a:lnTo>
                    <a:pt x="32492" y="54282"/>
                  </a:lnTo>
                  <a:lnTo>
                    <a:pt x="8585" y="90679"/>
                  </a:lnTo>
                  <a:lnTo>
                    <a:pt x="0" y="132587"/>
                  </a:lnTo>
                  <a:lnTo>
                    <a:pt x="8585" y="174496"/>
                  </a:lnTo>
                  <a:lnTo>
                    <a:pt x="32492" y="210893"/>
                  </a:lnTo>
                  <a:lnTo>
                    <a:pt x="68947" y="239594"/>
                  </a:lnTo>
                  <a:lnTo>
                    <a:pt x="115175" y="258416"/>
                  </a:lnTo>
                  <a:lnTo>
                    <a:pt x="168402" y="265175"/>
                  </a:lnTo>
                  <a:lnTo>
                    <a:pt x="221628" y="258416"/>
                  </a:lnTo>
                  <a:lnTo>
                    <a:pt x="267856" y="239594"/>
                  </a:lnTo>
                  <a:lnTo>
                    <a:pt x="304311" y="210893"/>
                  </a:lnTo>
                  <a:lnTo>
                    <a:pt x="328218" y="174496"/>
                  </a:lnTo>
                  <a:lnTo>
                    <a:pt x="336804" y="132587"/>
                  </a:lnTo>
                  <a:lnTo>
                    <a:pt x="328218" y="90679"/>
                  </a:lnTo>
                  <a:lnTo>
                    <a:pt x="304311" y="54282"/>
                  </a:lnTo>
                  <a:lnTo>
                    <a:pt x="267856" y="25581"/>
                  </a:lnTo>
                  <a:lnTo>
                    <a:pt x="221628" y="6759"/>
                  </a:lnTo>
                  <a:lnTo>
                    <a:pt x="168402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044946" y="2465070"/>
              <a:ext cx="337185" cy="265430"/>
            </a:xfrm>
            <a:custGeom>
              <a:avLst/>
              <a:gdLst/>
              <a:ahLst/>
              <a:cxnLst/>
              <a:rect l="l" t="t" r="r" b="b"/>
              <a:pathLst>
                <a:path w="337185" h="265430">
                  <a:moveTo>
                    <a:pt x="0" y="132587"/>
                  </a:moveTo>
                  <a:lnTo>
                    <a:pt x="8585" y="90679"/>
                  </a:lnTo>
                  <a:lnTo>
                    <a:pt x="32492" y="54282"/>
                  </a:lnTo>
                  <a:lnTo>
                    <a:pt x="68947" y="25581"/>
                  </a:lnTo>
                  <a:lnTo>
                    <a:pt x="115175" y="6759"/>
                  </a:lnTo>
                  <a:lnTo>
                    <a:pt x="168402" y="0"/>
                  </a:lnTo>
                  <a:lnTo>
                    <a:pt x="221628" y="6759"/>
                  </a:lnTo>
                  <a:lnTo>
                    <a:pt x="267856" y="25581"/>
                  </a:lnTo>
                  <a:lnTo>
                    <a:pt x="304311" y="54282"/>
                  </a:lnTo>
                  <a:lnTo>
                    <a:pt x="328218" y="90679"/>
                  </a:lnTo>
                  <a:lnTo>
                    <a:pt x="336804" y="132587"/>
                  </a:lnTo>
                  <a:lnTo>
                    <a:pt x="328218" y="174496"/>
                  </a:lnTo>
                  <a:lnTo>
                    <a:pt x="304311" y="210893"/>
                  </a:lnTo>
                  <a:lnTo>
                    <a:pt x="267856" y="239594"/>
                  </a:lnTo>
                  <a:lnTo>
                    <a:pt x="221628" y="258416"/>
                  </a:lnTo>
                  <a:lnTo>
                    <a:pt x="168402" y="265175"/>
                  </a:lnTo>
                  <a:lnTo>
                    <a:pt x="115175" y="258416"/>
                  </a:lnTo>
                  <a:lnTo>
                    <a:pt x="68947" y="239594"/>
                  </a:lnTo>
                  <a:lnTo>
                    <a:pt x="32492" y="210893"/>
                  </a:lnTo>
                  <a:lnTo>
                    <a:pt x="8585" y="174496"/>
                  </a:lnTo>
                  <a:lnTo>
                    <a:pt x="0" y="132587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6168252" y="2497027"/>
            <a:ext cx="11569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0040" algn="l"/>
              </a:tabLst>
            </a:pPr>
            <a:r>
              <a:rPr sz="1200" b="1" spc="-50" dirty="0">
                <a:solidFill>
                  <a:srgbClr val="FFFFFF"/>
                </a:solidFill>
                <a:latin typeface="Montserrat SemiBold"/>
                <a:cs typeface="Montserrat SemiBold"/>
              </a:rPr>
              <a:t>3</a:t>
            </a:r>
            <a:r>
              <a:rPr sz="12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200" b="1" spc="-25" dirty="0">
                <a:solidFill>
                  <a:srgbClr val="B68150"/>
                </a:solidFill>
                <a:latin typeface="Montserrat SemiBold"/>
                <a:cs typeface="Montserrat SemiBold"/>
              </a:rPr>
              <a:t>TRANSFER</a:t>
            </a:r>
            <a:endParaRPr sz="1200">
              <a:latin typeface="Montserrat SemiBold"/>
              <a:cs typeface="Montserrat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488</Words>
  <Application>Microsoft Office PowerPoint</Application>
  <PresentationFormat>Custom</PresentationFormat>
  <Paragraphs>96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Calibri</vt:lpstr>
      <vt:lpstr>Montserrat</vt:lpstr>
      <vt:lpstr>Montserrat Medium</vt:lpstr>
      <vt:lpstr>Montserrat SemiBold</vt:lpstr>
      <vt:lpstr>Symbol</vt:lpstr>
      <vt:lpstr>Times New Roman</vt:lpstr>
      <vt:lpstr>Office Theme</vt:lpstr>
      <vt:lpstr>Succession Planning Multiple issues</vt:lpstr>
      <vt:lpstr>Capability &amp; Planning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Big Questions</dc:title>
  <cp:lastModifiedBy>Leanne Manning</cp:lastModifiedBy>
  <cp:revision>1</cp:revision>
  <dcterms:created xsi:type="dcterms:W3CDTF">2024-05-30T05:12:07Z</dcterms:created>
  <dcterms:modified xsi:type="dcterms:W3CDTF">2024-05-30T05:13:51Z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2023-07-11T00:00:00Z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2024-05-30T00:00:00Z</vt:filetime>
  </property>
  <property fmtid="{D5CDD505-2E9C-101B-9397-08002B2CF9AE}" pid="5" name="Producer">
    <vt:lpwstr>macOS Version 10.15.7 (Build 19H1824) Quartz PDFContext</vt:lpwstr>
  </property>
</Properties>
</file>