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52006" y="573405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 h="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0028173" y="573405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 h="0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4105" y="858774"/>
            <a:ext cx="2336800" cy="582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D3842"/>
                </a:solidFill>
                <a:latin typeface="Montserrat SemiBold"/>
                <a:cs typeface="Montserrat SemiBol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237980" y="417652"/>
            <a:ext cx="520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dirty="0" sz="1600" spc="-235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55" b="1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25005" y="950277"/>
            <a:ext cx="433705" cy="6297930"/>
            <a:chOff x="225005" y="950277"/>
            <a:chExt cx="433705" cy="6297930"/>
          </a:xfrm>
        </p:grpSpPr>
        <p:sp>
          <p:nvSpPr>
            <p:cNvPr id="4" name="object 4" descr=""/>
            <p:cNvSpPr/>
            <p:nvPr/>
          </p:nvSpPr>
          <p:spPr>
            <a:xfrm>
              <a:off x="225005" y="981710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 h="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575182" y="951865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13" y="29845"/>
                  </a:moveTo>
                  <a:lnTo>
                    <a:pt x="78598" y="18216"/>
                  </a:lnTo>
                  <a:lnTo>
                    <a:pt x="69832" y="8731"/>
                  </a:lnTo>
                  <a:lnTo>
                    <a:pt x="56829" y="2341"/>
                  </a:lnTo>
                  <a:lnTo>
                    <a:pt x="40906" y="0"/>
                  </a:lnTo>
                  <a:lnTo>
                    <a:pt x="24983" y="2341"/>
                  </a:lnTo>
                  <a:lnTo>
                    <a:pt x="11980" y="8731"/>
                  </a:lnTo>
                  <a:lnTo>
                    <a:pt x="3214" y="18216"/>
                  </a:lnTo>
                  <a:lnTo>
                    <a:pt x="0" y="29845"/>
                  </a:lnTo>
                  <a:lnTo>
                    <a:pt x="3214" y="41493"/>
                  </a:lnTo>
                  <a:lnTo>
                    <a:pt x="11980" y="51022"/>
                  </a:lnTo>
                  <a:lnTo>
                    <a:pt x="24983" y="57455"/>
                  </a:lnTo>
                  <a:lnTo>
                    <a:pt x="40906" y="59817"/>
                  </a:lnTo>
                  <a:lnTo>
                    <a:pt x="56829" y="57455"/>
                  </a:lnTo>
                  <a:lnTo>
                    <a:pt x="69832" y="51022"/>
                  </a:lnTo>
                  <a:lnTo>
                    <a:pt x="78598" y="41493"/>
                  </a:lnTo>
                  <a:lnTo>
                    <a:pt x="81813" y="29845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16089" y="1011682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w="0" h="6236334">
                  <a:moveTo>
                    <a:pt x="0" y="0"/>
                  </a:moveTo>
                  <a:lnTo>
                    <a:pt x="0" y="6236233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94105" y="858774"/>
            <a:ext cx="2336800" cy="582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D3842"/>
                </a:solidFill>
                <a:latin typeface="Montserrat SemiBold"/>
                <a:cs typeface="Montserrat SemiBold"/>
              </a:rPr>
              <a:t>Adviser</a:t>
            </a:r>
            <a:endParaRPr sz="1800">
              <a:latin typeface="Montserrat SemiBold"/>
              <a:cs typeface="Montserrat SemiBold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z="1800" b="1">
                <a:solidFill>
                  <a:srgbClr val="2D3842"/>
                </a:solidFill>
                <a:latin typeface="Montserrat SemiBold"/>
                <a:cs typeface="Montserrat SemiBold"/>
              </a:rPr>
              <a:t>Significant</a:t>
            </a:r>
            <a:r>
              <a:rPr dirty="0" sz="1800" spc="-110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800" spc="-10" b="1">
                <a:solidFill>
                  <a:srgbClr val="2D3842"/>
                </a:solidFill>
                <a:latin typeface="Montserrat SemiBold"/>
                <a:cs typeface="Montserrat SemiBold"/>
              </a:rPr>
              <a:t>Families</a:t>
            </a:r>
            <a:endParaRPr sz="1800">
              <a:latin typeface="Montserrat SemiBold"/>
              <a:cs typeface="Montserrat SemiBold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141152" y="3010217"/>
            <a:ext cx="1929764" cy="1671320"/>
            <a:chOff x="4141152" y="3010217"/>
            <a:chExt cx="1929764" cy="1671320"/>
          </a:xfrm>
        </p:grpSpPr>
        <p:sp>
          <p:nvSpPr>
            <p:cNvPr id="9" name="object 9" descr=""/>
            <p:cNvSpPr/>
            <p:nvPr/>
          </p:nvSpPr>
          <p:spPr>
            <a:xfrm>
              <a:off x="4142740" y="3011805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4" y="0"/>
                  </a:lnTo>
                  <a:lnTo>
                    <a:pt x="0" y="834136"/>
                  </a:lnTo>
                  <a:lnTo>
                    <a:pt x="481584" y="1668145"/>
                  </a:lnTo>
                  <a:lnTo>
                    <a:pt x="1444752" y="1668145"/>
                  </a:lnTo>
                  <a:lnTo>
                    <a:pt x="1926336" y="834136"/>
                  </a:lnTo>
                  <a:lnTo>
                    <a:pt x="1444752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142740" y="3011805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4" y="0"/>
                  </a:lnTo>
                  <a:lnTo>
                    <a:pt x="0" y="834136"/>
                  </a:lnTo>
                  <a:lnTo>
                    <a:pt x="481584" y="1668145"/>
                  </a:lnTo>
                  <a:lnTo>
                    <a:pt x="1444752" y="1668145"/>
                  </a:lnTo>
                  <a:lnTo>
                    <a:pt x="1926336" y="834136"/>
                  </a:lnTo>
                  <a:lnTo>
                    <a:pt x="1444752" y="0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449571" y="3308985"/>
            <a:ext cx="1314450" cy="11112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06045" marR="10033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FDFFFF"/>
                </a:solidFill>
                <a:latin typeface="Montserrat SemiBold"/>
                <a:cs typeface="Montserrat SemiBold"/>
              </a:rPr>
              <a:t>Where</a:t>
            </a:r>
            <a:r>
              <a:rPr dirty="0" sz="1600" spc="-35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-25" b="1">
                <a:solidFill>
                  <a:srgbClr val="FDFFFF"/>
                </a:solidFill>
                <a:latin typeface="Montserrat SemiBold"/>
                <a:cs typeface="Montserrat SemiBold"/>
              </a:rPr>
              <a:t>are </a:t>
            </a:r>
            <a:r>
              <a:rPr dirty="0" sz="1600" b="1">
                <a:solidFill>
                  <a:srgbClr val="FDFFFF"/>
                </a:solidFill>
                <a:latin typeface="Montserrat SemiBold"/>
                <a:cs typeface="Montserrat SemiBold"/>
              </a:rPr>
              <a:t>we</a:t>
            </a:r>
            <a:r>
              <a:rPr dirty="0" sz="1600" spc="-3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going?</a:t>
            </a:r>
            <a:endParaRPr sz="16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  <a:spcBef>
                <a:spcPts val="1830"/>
              </a:spcBef>
            </a:pPr>
            <a:r>
              <a:rPr dirty="0" sz="1200" b="1">
                <a:solidFill>
                  <a:srgbClr val="FDFFFF"/>
                </a:solidFill>
                <a:latin typeface="Montserrat SemiBold"/>
                <a:cs typeface="Montserrat SemiBold"/>
              </a:rPr>
              <a:t>Now</a:t>
            </a: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2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10-20-</a:t>
            </a: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100yr</a:t>
            </a:r>
            <a:endParaRPr sz="1200">
              <a:latin typeface="Montserrat SemiBold"/>
              <a:cs typeface="Montserrat SemiBold"/>
            </a:endParaRPr>
          </a:p>
          <a:p>
            <a:pPr algn="ctr">
              <a:lnSpc>
                <a:spcPct val="100000"/>
              </a:lnSpc>
            </a:pP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plan</a:t>
            </a:r>
            <a:endParaRPr sz="1200">
              <a:latin typeface="Montserrat SemiBold"/>
              <a:cs typeface="Montserrat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493452" y="2428430"/>
            <a:ext cx="3225165" cy="2793365"/>
            <a:chOff x="3493452" y="2428430"/>
            <a:chExt cx="3225165" cy="2793365"/>
          </a:xfrm>
        </p:grpSpPr>
        <p:sp>
          <p:nvSpPr>
            <p:cNvPr id="3" name="object 3" descr=""/>
            <p:cNvSpPr/>
            <p:nvPr/>
          </p:nvSpPr>
          <p:spPr>
            <a:xfrm>
              <a:off x="3495040" y="2430018"/>
              <a:ext cx="3221990" cy="2790190"/>
            </a:xfrm>
            <a:custGeom>
              <a:avLst/>
              <a:gdLst/>
              <a:ahLst/>
              <a:cxnLst/>
              <a:rect l="l" t="t" r="r" b="b"/>
              <a:pathLst>
                <a:path w="3221990" h="2790190">
                  <a:moveTo>
                    <a:pt x="2416302" y="0"/>
                  </a:moveTo>
                  <a:lnTo>
                    <a:pt x="805434" y="0"/>
                  </a:lnTo>
                  <a:lnTo>
                    <a:pt x="0" y="1394968"/>
                  </a:lnTo>
                  <a:lnTo>
                    <a:pt x="805434" y="2789936"/>
                  </a:lnTo>
                  <a:lnTo>
                    <a:pt x="2416302" y="2789936"/>
                  </a:lnTo>
                  <a:lnTo>
                    <a:pt x="3221609" y="1394968"/>
                  </a:lnTo>
                  <a:lnTo>
                    <a:pt x="2416302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495040" y="2430018"/>
              <a:ext cx="3221990" cy="2790190"/>
            </a:xfrm>
            <a:custGeom>
              <a:avLst/>
              <a:gdLst/>
              <a:ahLst/>
              <a:cxnLst/>
              <a:rect l="l" t="t" r="r" b="b"/>
              <a:pathLst>
                <a:path w="3221990" h="2790190">
                  <a:moveTo>
                    <a:pt x="2416302" y="0"/>
                  </a:moveTo>
                  <a:lnTo>
                    <a:pt x="805434" y="0"/>
                  </a:lnTo>
                  <a:lnTo>
                    <a:pt x="0" y="1394968"/>
                  </a:lnTo>
                  <a:lnTo>
                    <a:pt x="805434" y="2789936"/>
                  </a:lnTo>
                  <a:lnTo>
                    <a:pt x="2416302" y="2789936"/>
                  </a:lnTo>
                  <a:lnTo>
                    <a:pt x="3221609" y="1394968"/>
                  </a:lnTo>
                  <a:lnTo>
                    <a:pt x="2416302" y="0"/>
                  </a:lnTo>
                  <a:close/>
                </a:path>
              </a:pathLst>
            </a:custGeom>
            <a:ln w="3175">
              <a:solidFill>
                <a:srgbClr val="3344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142740" y="3011805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4" y="0"/>
                  </a:lnTo>
                  <a:lnTo>
                    <a:pt x="0" y="834136"/>
                  </a:lnTo>
                  <a:lnTo>
                    <a:pt x="481584" y="1668145"/>
                  </a:lnTo>
                  <a:lnTo>
                    <a:pt x="1444752" y="1668145"/>
                  </a:lnTo>
                  <a:lnTo>
                    <a:pt x="1926336" y="834136"/>
                  </a:lnTo>
                  <a:lnTo>
                    <a:pt x="1444752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142740" y="3011805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4" y="0"/>
                  </a:lnTo>
                  <a:lnTo>
                    <a:pt x="0" y="834136"/>
                  </a:lnTo>
                  <a:lnTo>
                    <a:pt x="481584" y="1668145"/>
                  </a:lnTo>
                  <a:lnTo>
                    <a:pt x="1444752" y="1668145"/>
                  </a:lnTo>
                  <a:lnTo>
                    <a:pt x="1926336" y="834136"/>
                  </a:lnTo>
                  <a:lnTo>
                    <a:pt x="1444752" y="0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252006" y="573405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 h="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0028173" y="573405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 h="0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9237980" y="417652"/>
            <a:ext cx="520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dirty="0" sz="1600" spc="-235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55" b="1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225005" y="950277"/>
            <a:ext cx="433705" cy="6297930"/>
            <a:chOff x="225005" y="950277"/>
            <a:chExt cx="433705" cy="6297930"/>
          </a:xfrm>
        </p:grpSpPr>
        <p:sp>
          <p:nvSpPr>
            <p:cNvPr id="11" name="object 11" descr=""/>
            <p:cNvSpPr/>
            <p:nvPr/>
          </p:nvSpPr>
          <p:spPr>
            <a:xfrm>
              <a:off x="225005" y="981710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 h="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75182" y="951865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13" y="29845"/>
                  </a:moveTo>
                  <a:lnTo>
                    <a:pt x="78598" y="18216"/>
                  </a:lnTo>
                  <a:lnTo>
                    <a:pt x="69832" y="8731"/>
                  </a:lnTo>
                  <a:lnTo>
                    <a:pt x="56829" y="2341"/>
                  </a:lnTo>
                  <a:lnTo>
                    <a:pt x="40906" y="0"/>
                  </a:lnTo>
                  <a:lnTo>
                    <a:pt x="24983" y="2341"/>
                  </a:lnTo>
                  <a:lnTo>
                    <a:pt x="11980" y="8731"/>
                  </a:lnTo>
                  <a:lnTo>
                    <a:pt x="3214" y="18216"/>
                  </a:lnTo>
                  <a:lnTo>
                    <a:pt x="0" y="29845"/>
                  </a:lnTo>
                  <a:lnTo>
                    <a:pt x="3214" y="41493"/>
                  </a:lnTo>
                  <a:lnTo>
                    <a:pt x="11980" y="51022"/>
                  </a:lnTo>
                  <a:lnTo>
                    <a:pt x="24983" y="57455"/>
                  </a:lnTo>
                  <a:lnTo>
                    <a:pt x="40906" y="59817"/>
                  </a:lnTo>
                  <a:lnTo>
                    <a:pt x="56829" y="57455"/>
                  </a:lnTo>
                  <a:lnTo>
                    <a:pt x="69832" y="51022"/>
                  </a:lnTo>
                  <a:lnTo>
                    <a:pt x="78598" y="41493"/>
                  </a:lnTo>
                  <a:lnTo>
                    <a:pt x="81813" y="29845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16089" y="1011682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w="0" h="6236334">
                  <a:moveTo>
                    <a:pt x="0" y="0"/>
                  </a:moveTo>
                  <a:lnTo>
                    <a:pt x="0" y="6236233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Adviser</a:t>
            </a: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/>
              <a:t>Significant</a:t>
            </a:r>
            <a:r>
              <a:rPr dirty="0" spc="-110"/>
              <a:t> </a:t>
            </a:r>
            <a:r>
              <a:rPr dirty="0" spc="-10"/>
              <a:t>Families</a:t>
            </a:r>
          </a:p>
        </p:txBody>
      </p:sp>
      <p:sp>
        <p:nvSpPr>
          <p:cNvPr id="15" name="object 15" descr=""/>
          <p:cNvSpPr txBox="1"/>
          <p:nvPr/>
        </p:nvSpPr>
        <p:spPr>
          <a:xfrm>
            <a:off x="4348988" y="2546350"/>
            <a:ext cx="1473835" cy="26625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75565" marR="26034" indent="254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Are</a:t>
            </a:r>
            <a:r>
              <a:rPr dirty="0" sz="1400" spc="-20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the</a:t>
            </a:r>
            <a:r>
              <a:rPr dirty="0" sz="1400" spc="-20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 b="1">
                <a:solidFill>
                  <a:srgbClr val="FDFFFF"/>
                </a:solidFill>
                <a:latin typeface="Montserrat"/>
                <a:cs typeface="Montserrat"/>
              </a:rPr>
              <a:t>family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on</a:t>
            </a:r>
            <a:r>
              <a:rPr dirty="0" sz="1400" spc="-1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the</a:t>
            </a:r>
            <a:r>
              <a:rPr dirty="0" sz="1400" spc="-1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 b="1">
                <a:solidFill>
                  <a:srgbClr val="FDFFFF"/>
                </a:solidFill>
                <a:latin typeface="Montserrat"/>
                <a:cs typeface="Montserrat"/>
              </a:rPr>
              <a:t>journey</a:t>
            </a:r>
            <a:endParaRPr sz="14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1400">
              <a:latin typeface="Montserrat"/>
              <a:cs typeface="Montserrat"/>
            </a:endParaRPr>
          </a:p>
          <a:p>
            <a:pPr algn="ctr" marL="207010" marR="158750">
              <a:lnSpc>
                <a:spcPct val="100000"/>
              </a:lnSpc>
            </a:pPr>
            <a:r>
              <a:rPr dirty="0" sz="1600" b="1">
                <a:solidFill>
                  <a:srgbClr val="FDFFFF"/>
                </a:solidFill>
                <a:latin typeface="Montserrat SemiBold"/>
                <a:cs typeface="Montserrat SemiBold"/>
              </a:rPr>
              <a:t>Where</a:t>
            </a:r>
            <a:r>
              <a:rPr dirty="0" sz="1600" spc="-35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-25" b="1">
                <a:solidFill>
                  <a:srgbClr val="FDFFFF"/>
                </a:solidFill>
                <a:latin typeface="Montserrat SemiBold"/>
                <a:cs typeface="Montserrat SemiBold"/>
              </a:rPr>
              <a:t>are </a:t>
            </a:r>
            <a:r>
              <a:rPr dirty="0" sz="1600" b="1">
                <a:solidFill>
                  <a:srgbClr val="FDFFFF"/>
                </a:solidFill>
                <a:latin typeface="Montserrat SemiBold"/>
                <a:cs typeface="Montserrat SemiBold"/>
              </a:rPr>
              <a:t>we</a:t>
            </a:r>
            <a:r>
              <a:rPr dirty="0" sz="1600" spc="-3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going?</a:t>
            </a:r>
            <a:endParaRPr sz="1600">
              <a:latin typeface="Montserrat SemiBold"/>
              <a:cs typeface="Montserrat SemiBold"/>
            </a:endParaRPr>
          </a:p>
          <a:p>
            <a:pPr algn="ctr" marL="41910">
              <a:lnSpc>
                <a:spcPct val="100000"/>
              </a:lnSpc>
              <a:spcBef>
                <a:spcPts val="1830"/>
              </a:spcBef>
            </a:pPr>
            <a:r>
              <a:rPr dirty="0" sz="1200" b="1">
                <a:solidFill>
                  <a:srgbClr val="FDFFFF"/>
                </a:solidFill>
                <a:latin typeface="Montserrat SemiBold"/>
                <a:cs typeface="Montserrat SemiBold"/>
              </a:rPr>
              <a:t>Now</a:t>
            </a: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2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10-20-</a:t>
            </a: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100yr</a:t>
            </a:r>
            <a:endParaRPr sz="1200">
              <a:latin typeface="Montserrat SemiBold"/>
              <a:cs typeface="Montserrat SemiBold"/>
            </a:endParaRPr>
          </a:p>
          <a:p>
            <a:pPr algn="ctr" marL="41275">
              <a:lnSpc>
                <a:spcPct val="100000"/>
              </a:lnSpc>
            </a:pP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plan</a:t>
            </a:r>
            <a:endParaRPr sz="1200">
              <a:latin typeface="Montserrat SemiBold"/>
              <a:cs typeface="Montserrat SemiBold"/>
            </a:endParaRPr>
          </a:p>
          <a:p>
            <a:pPr>
              <a:lnSpc>
                <a:spcPct val="100000"/>
              </a:lnSpc>
              <a:spcBef>
                <a:spcPts val="1195"/>
              </a:spcBef>
            </a:pPr>
            <a:endParaRPr sz="1200">
              <a:latin typeface="Montserrat SemiBold"/>
              <a:cs typeface="Montserrat SemiBold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Existing</a:t>
            </a:r>
            <a:r>
              <a:rPr dirty="0" sz="1400" spc="-3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skills</a:t>
            </a:r>
            <a:r>
              <a:rPr dirty="0" sz="1400" spc="-3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50" b="1">
                <a:solidFill>
                  <a:srgbClr val="FDFFFF"/>
                </a:solidFill>
                <a:latin typeface="Montserrat"/>
                <a:cs typeface="Montserrat"/>
              </a:rPr>
              <a:t>&amp; </a:t>
            </a:r>
            <a:r>
              <a:rPr dirty="0" sz="1400" spc="-10" b="1">
                <a:solidFill>
                  <a:srgbClr val="FDFFFF"/>
                </a:solidFill>
                <a:latin typeface="Montserrat"/>
                <a:cs typeface="Montserrat"/>
              </a:rPr>
              <a:t>capabilities</a:t>
            </a:r>
            <a:endParaRPr sz="14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521394" y="2419667"/>
            <a:ext cx="5241290" cy="4539615"/>
            <a:chOff x="2521394" y="2419667"/>
            <a:chExt cx="5241290" cy="4539615"/>
          </a:xfrm>
        </p:grpSpPr>
        <p:sp>
          <p:nvSpPr>
            <p:cNvPr id="3" name="object 3" descr=""/>
            <p:cNvSpPr/>
            <p:nvPr/>
          </p:nvSpPr>
          <p:spPr>
            <a:xfrm>
              <a:off x="2522982" y="2421255"/>
              <a:ext cx="5238115" cy="4536440"/>
            </a:xfrm>
            <a:custGeom>
              <a:avLst/>
              <a:gdLst/>
              <a:ahLst/>
              <a:cxnLst/>
              <a:rect l="l" t="t" r="r" b="b"/>
              <a:pathLst>
                <a:path w="5238115" h="4536440">
                  <a:moveTo>
                    <a:pt x="3928237" y="0"/>
                  </a:moveTo>
                  <a:lnTo>
                    <a:pt x="1309496" y="0"/>
                  </a:lnTo>
                  <a:lnTo>
                    <a:pt x="0" y="2267966"/>
                  </a:lnTo>
                  <a:lnTo>
                    <a:pt x="1309496" y="4535830"/>
                  </a:lnTo>
                  <a:lnTo>
                    <a:pt x="3928237" y="4535830"/>
                  </a:lnTo>
                  <a:lnTo>
                    <a:pt x="5237607" y="2267966"/>
                  </a:lnTo>
                  <a:lnTo>
                    <a:pt x="392823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522982" y="2421255"/>
              <a:ext cx="5238115" cy="4536440"/>
            </a:xfrm>
            <a:custGeom>
              <a:avLst/>
              <a:gdLst/>
              <a:ahLst/>
              <a:cxnLst/>
              <a:rect l="l" t="t" r="r" b="b"/>
              <a:pathLst>
                <a:path w="5238115" h="4536440">
                  <a:moveTo>
                    <a:pt x="3928237" y="0"/>
                  </a:moveTo>
                  <a:lnTo>
                    <a:pt x="1309496" y="0"/>
                  </a:lnTo>
                  <a:lnTo>
                    <a:pt x="0" y="2267966"/>
                  </a:lnTo>
                  <a:lnTo>
                    <a:pt x="1309496" y="4535830"/>
                  </a:lnTo>
                  <a:lnTo>
                    <a:pt x="3928237" y="4535830"/>
                  </a:lnTo>
                  <a:lnTo>
                    <a:pt x="5237607" y="2267966"/>
                  </a:lnTo>
                  <a:lnTo>
                    <a:pt x="3928237" y="0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6789445" y="3808222"/>
            <a:ext cx="304165" cy="1888489"/>
          </a:xfrm>
          <a:prstGeom prst="rect">
            <a:avLst/>
          </a:prstGeom>
        </p:spPr>
        <p:txBody>
          <a:bodyPr wrap="square" lIns="0" tIns="5080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Equity</a:t>
            </a:r>
            <a:r>
              <a:rPr dirty="0" sz="1800" spc="1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to </a:t>
            </a:r>
            <a:r>
              <a:rPr dirty="0" sz="18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130802" y="2728976"/>
            <a:ext cx="20256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Income</a:t>
            </a:r>
            <a:r>
              <a:rPr dirty="0" sz="1800" spc="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800" spc="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140834" y="6416751"/>
            <a:ext cx="20053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Control</a:t>
            </a:r>
            <a:r>
              <a:rPr dirty="0" sz="1800" spc="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800" spc="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118815" y="3943350"/>
            <a:ext cx="304165" cy="1476375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Time</a:t>
            </a:r>
            <a:r>
              <a:rPr dirty="0" sz="1800" spc="-3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spc="-10" b="0">
                <a:solidFill>
                  <a:srgbClr val="2D3842"/>
                </a:solidFill>
                <a:latin typeface="Montserrat Medium"/>
                <a:cs typeface="Montserrat Medium"/>
              </a:rPr>
              <a:t>frames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252006" y="573405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 h="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10028173" y="573405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 h="0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1" name="object 11" descr=""/>
          <p:cNvGrpSpPr/>
          <p:nvPr/>
        </p:nvGrpSpPr>
        <p:grpSpPr>
          <a:xfrm>
            <a:off x="3529393" y="3292538"/>
            <a:ext cx="3225165" cy="2793365"/>
            <a:chOff x="3529393" y="3292538"/>
            <a:chExt cx="3225165" cy="2793365"/>
          </a:xfrm>
        </p:grpSpPr>
        <p:sp>
          <p:nvSpPr>
            <p:cNvPr id="12" name="object 12" descr=""/>
            <p:cNvSpPr/>
            <p:nvPr/>
          </p:nvSpPr>
          <p:spPr>
            <a:xfrm>
              <a:off x="3530980" y="3294126"/>
              <a:ext cx="3221990" cy="2790190"/>
            </a:xfrm>
            <a:custGeom>
              <a:avLst/>
              <a:gdLst/>
              <a:ahLst/>
              <a:cxnLst/>
              <a:rect l="l" t="t" r="r" b="b"/>
              <a:pathLst>
                <a:path w="3221990" h="2790190">
                  <a:moveTo>
                    <a:pt x="2416175" y="0"/>
                  </a:moveTo>
                  <a:lnTo>
                    <a:pt x="805434" y="0"/>
                  </a:lnTo>
                  <a:lnTo>
                    <a:pt x="0" y="1395095"/>
                  </a:lnTo>
                  <a:lnTo>
                    <a:pt x="805434" y="2790063"/>
                  </a:lnTo>
                  <a:lnTo>
                    <a:pt x="2416175" y="2790063"/>
                  </a:lnTo>
                  <a:lnTo>
                    <a:pt x="3221609" y="1395095"/>
                  </a:lnTo>
                  <a:lnTo>
                    <a:pt x="2416175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530980" y="3294126"/>
              <a:ext cx="3221990" cy="2790190"/>
            </a:xfrm>
            <a:custGeom>
              <a:avLst/>
              <a:gdLst/>
              <a:ahLst/>
              <a:cxnLst/>
              <a:rect l="l" t="t" r="r" b="b"/>
              <a:pathLst>
                <a:path w="3221990" h="2790190">
                  <a:moveTo>
                    <a:pt x="2416175" y="0"/>
                  </a:moveTo>
                  <a:lnTo>
                    <a:pt x="805434" y="0"/>
                  </a:lnTo>
                  <a:lnTo>
                    <a:pt x="0" y="1395095"/>
                  </a:lnTo>
                  <a:lnTo>
                    <a:pt x="805434" y="2790063"/>
                  </a:lnTo>
                  <a:lnTo>
                    <a:pt x="2416175" y="2790063"/>
                  </a:lnTo>
                  <a:lnTo>
                    <a:pt x="3221609" y="1395095"/>
                  </a:lnTo>
                  <a:lnTo>
                    <a:pt x="2416175" y="0"/>
                  </a:lnTo>
                  <a:close/>
                </a:path>
              </a:pathLst>
            </a:custGeom>
            <a:ln w="3175">
              <a:solidFill>
                <a:srgbClr val="3344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178680" y="3855085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4" y="0"/>
                  </a:lnTo>
                  <a:lnTo>
                    <a:pt x="0" y="834135"/>
                  </a:lnTo>
                  <a:lnTo>
                    <a:pt x="481584" y="1668144"/>
                  </a:lnTo>
                  <a:lnTo>
                    <a:pt x="1444752" y="1668144"/>
                  </a:lnTo>
                  <a:lnTo>
                    <a:pt x="1926336" y="834135"/>
                  </a:lnTo>
                  <a:lnTo>
                    <a:pt x="1444752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178680" y="3855085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4" y="0"/>
                  </a:lnTo>
                  <a:lnTo>
                    <a:pt x="0" y="834135"/>
                  </a:lnTo>
                  <a:lnTo>
                    <a:pt x="481584" y="1668144"/>
                  </a:lnTo>
                  <a:lnTo>
                    <a:pt x="1444752" y="1668144"/>
                  </a:lnTo>
                  <a:lnTo>
                    <a:pt x="1926336" y="834135"/>
                  </a:lnTo>
                  <a:lnTo>
                    <a:pt x="1444752" y="0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237980" y="417652"/>
            <a:ext cx="520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dirty="0" sz="1600" spc="-235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55" b="1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225005" y="950277"/>
            <a:ext cx="433705" cy="6297930"/>
            <a:chOff x="225005" y="950277"/>
            <a:chExt cx="433705" cy="6297930"/>
          </a:xfrm>
        </p:grpSpPr>
        <p:sp>
          <p:nvSpPr>
            <p:cNvPr id="18" name="object 18" descr=""/>
            <p:cNvSpPr/>
            <p:nvPr/>
          </p:nvSpPr>
          <p:spPr>
            <a:xfrm>
              <a:off x="225005" y="981710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 h="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75182" y="951865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13" y="29845"/>
                  </a:moveTo>
                  <a:lnTo>
                    <a:pt x="78598" y="18216"/>
                  </a:lnTo>
                  <a:lnTo>
                    <a:pt x="69832" y="8731"/>
                  </a:lnTo>
                  <a:lnTo>
                    <a:pt x="56829" y="2341"/>
                  </a:lnTo>
                  <a:lnTo>
                    <a:pt x="40906" y="0"/>
                  </a:lnTo>
                  <a:lnTo>
                    <a:pt x="24983" y="2341"/>
                  </a:lnTo>
                  <a:lnTo>
                    <a:pt x="11980" y="8731"/>
                  </a:lnTo>
                  <a:lnTo>
                    <a:pt x="3214" y="18216"/>
                  </a:lnTo>
                  <a:lnTo>
                    <a:pt x="0" y="29845"/>
                  </a:lnTo>
                  <a:lnTo>
                    <a:pt x="3214" y="41493"/>
                  </a:lnTo>
                  <a:lnTo>
                    <a:pt x="11980" y="51022"/>
                  </a:lnTo>
                  <a:lnTo>
                    <a:pt x="24983" y="57455"/>
                  </a:lnTo>
                  <a:lnTo>
                    <a:pt x="40906" y="59817"/>
                  </a:lnTo>
                  <a:lnTo>
                    <a:pt x="56829" y="57455"/>
                  </a:lnTo>
                  <a:lnTo>
                    <a:pt x="69832" y="51022"/>
                  </a:lnTo>
                  <a:lnTo>
                    <a:pt x="78598" y="41493"/>
                  </a:lnTo>
                  <a:lnTo>
                    <a:pt x="81813" y="29845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16089" y="1011682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w="0" h="6236334">
                  <a:moveTo>
                    <a:pt x="0" y="0"/>
                  </a:moveTo>
                  <a:lnTo>
                    <a:pt x="0" y="6236233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Adviser</a:t>
            </a: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/>
              <a:t>Significant</a:t>
            </a:r>
            <a:r>
              <a:rPr dirty="0" spc="-110"/>
              <a:t> </a:t>
            </a:r>
            <a:r>
              <a:rPr dirty="0" spc="-10"/>
              <a:t>Families</a:t>
            </a:r>
          </a:p>
        </p:txBody>
      </p:sp>
      <p:sp>
        <p:nvSpPr>
          <p:cNvPr id="22" name="object 22" descr=""/>
          <p:cNvSpPr txBox="1"/>
          <p:nvPr/>
        </p:nvSpPr>
        <p:spPr>
          <a:xfrm>
            <a:off x="4384928" y="3410458"/>
            <a:ext cx="1473835" cy="26631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4191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Are</a:t>
            </a:r>
            <a:r>
              <a:rPr dirty="0" sz="1400" spc="-20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the</a:t>
            </a:r>
            <a:r>
              <a:rPr dirty="0" sz="1400" spc="-1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 b="1">
                <a:solidFill>
                  <a:srgbClr val="FDFFFF"/>
                </a:solidFill>
                <a:latin typeface="Montserrat"/>
                <a:cs typeface="Montserrat"/>
              </a:rPr>
              <a:t>family</a:t>
            </a:r>
            <a:endParaRPr sz="1400">
              <a:latin typeface="Montserrat"/>
              <a:cs typeface="Montserrat"/>
            </a:endParaRPr>
          </a:p>
          <a:p>
            <a:pPr algn="ctr" marL="41910">
              <a:lnSpc>
                <a:spcPct val="100000"/>
              </a:lnSpc>
            </a:pP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on</a:t>
            </a:r>
            <a:r>
              <a:rPr dirty="0" sz="1400" spc="-20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the</a:t>
            </a:r>
            <a:r>
              <a:rPr dirty="0" sz="1400" spc="-20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 b="1">
                <a:solidFill>
                  <a:srgbClr val="FDFFFF"/>
                </a:solidFill>
                <a:latin typeface="Montserrat"/>
                <a:cs typeface="Montserrat"/>
              </a:rPr>
              <a:t>journey</a:t>
            </a:r>
            <a:endParaRPr sz="14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705"/>
              </a:spcBef>
            </a:pPr>
            <a:endParaRPr sz="1400">
              <a:latin typeface="Montserrat"/>
              <a:cs typeface="Montserrat"/>
            </a:endParaRPr>
          </a:p>
          <a:p>
            <a:pPr algn="ctr" marL="40640">
              <a:lnSpc>
                <a:spcPct val="100000"/>
              </a:lnSpc>
            </a:pPr>
            <a:r>
              <a:rPr dirty="0" sz="1600" b="1">
                <a:solidFill>
                  <a:srgbClr val="FDFFFF"/>
                </a:solidFill>
                <a:latin typeface="Montserrat SemiBold"/>
                <a:cs typeface="Montserrat SemiBold"/>
              </a:rPr>
              <a:t>Where</a:t>
            </a:r>
            <a:r>
              <a:rPr dirty="0" sz="1600" spc="-4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-25" b="1">
                <a:solidFill>
                  <a:srgbClr val="FDFFFF"/>
                </a:solidFill>
                <a:latin typeface="Montserrat SemiBold"/>
                <a:cs typeface="Montserrat SemiBold"/>
              </a:rPr>
              <a:t>are</a:t>
            </a:r>
            <a:endParaRPr sz="1600">
              <a:latin typeface="Montserrat SemiBold"/>
              <a:cs typeface="Montserrat SemiBold"/>
            </a:endParaRPr>
          </a:p>
          <a:p>
            <a:pPr algn="ctr" marL="40640">
              <a:lnSpc>
                <a:spcPct val="100000"/>
              </a:lnSpc>
            </a:pPr>
            <a:r>
              <a:rPr dirty="0" sz="1600" b="1">
                <a:solidFill>
                  <a:srgbClr val="FDFFFF"/>
                </a:solidFill>
                <a:latin typeface="Montserrat SemiBold"/>
                <a:cs typeface="Montserrat SemiBold"/>
              </a:rPr>
              <a:t>we</a:t>
            </a:r>
            <a:r>
              <a:rPr dirty="0" sz="1600" spc="-3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going?</a:t>
            </a:r>
            <a:endParaRPr sz="1600">
              <a:latin typeface="Montserrat SemiBold"/>
              <a:cs typeface="Montserrat SemiBold"/>
            </a:endParaRPr>
          </a:p>
          <a:p>
            <a:pPr algn="ctr" marL="41910">
              <a:lnSpc>
                <a:spcPct val="100000"/>
              </a:lnSpc>
              <a:spcBef>
                <a:spcPts val="1830"/>
              </a:spcBef>
            </a:pPr>
            <a:r>
              <a:rPr dirty="0" sz="1200" b="1">
                <a:solidFill>
                  <a:srgbClr val="FDFFFF"/>
                </a:solidFill>
                <a:latin typeface="Montserrat SemiBold"/>
                <a:cs typeface="Montserrat SemiBold"/>
              </a:rPr>
              <a:t>Now</a:t>
            </a:r>
            <a:r>
              <a:rPr dirty="0" sz="1200" spc="5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2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10-20-</a:t>
            </a: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100yr</a:t>
            </a:r>
            <a:endParaRPr sz="1200">
              <a:latin typeface="Montserrat SemiBold"/>
              <a:cs typeface="Montserrat SemiBold"/>
            </a:endParaRPr>
          </a:p>
          <a:p>
            <a:pPr algn="ctr" marL="41275">
              <a:lnSpc>
                <a:spcPct val="100000"/>
              </a:lnSpc>
            </a:pP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plan</a:t>
            </a:r>
            <a:endParaRPr sz="1200">
              <a:latin typeface="Montserrat SemiBold"/>
              <a:cs typeface="Montserrat SemiBold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sz="1200">
              <a:latin typeface="Montserrat SemiBold"/>
              <a:cs typeface="Montserrat SemiBold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Existing</a:t>
            </a:r>
            <a:r>
              <a:rPr dirty="0" sz="1400" spc="-3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b="1">
                <a:solidFill>
                  <a:srgbClr val="FDFFFF"/>
                </a:solidFill>
                <a:latin typeface="Montserrat"/>
                <a:cs typeface="Montserrat"/>
              </a:rPr>
              <a:t>skills</a:t>
            </a:r>
            <a:r>
              <a:rPr dirty="0" sz="1400" spc="-35" b="1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50" b="1">
                <a:solidFill>
                  <a:srgbClr val="FDFFFF"/>
                </a:solidFill>
                <a:latin typeface="Montserrat"/>
                <a:cs typeface="Montserrat"/>
              </a:rPr>
              <a:t>&amp; </a:t>
            </a:r>
            <a:r>
              <a:rPr dirty="0" sz="1400" spc="-10" b="1">
                <a:solidFill>
                  <a:srgbClr val="FDFFFF"/>
                </a:solidFill>
                <a:latin typeface="Montserrat"/>
                <a:cs typeface="Montserrat"/>
              </a:rPr>
              <a:t>capabilities</a:t>
            </a:r>
            <a:endParaRPr sz="14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52006" y="573405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 h="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028173" y="573405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 h="0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9237980" y="417652"/>
            <a:ext cx="520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dirty="0" sz="1600" spc="-235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55" b="1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25005" y="950277"/>
            <a:ext cx="433705" cy="6297930"/>
            <a:chOff x="225005" y="950277"/>
            <a:chExt cx="433705" cy="6297930"/>
          </a:xfrm>
        </p:grpSpPr>
        <p:sp>
          <p:nvSpPr>
            <p:cNvPr id="6" name="object 6" descr=""/>
            <p:cNvSpPr/>
            <p:nvPr/>
          </p:nvSpPr>
          <p:spPr>
            <a:xfrm>
              <a:off x="225005" y="981710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 h="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75182" y="951865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13" y="29845"/>
                  </a:moveTo>
                  <a:lnTo>
                    <a:pt x="78598" y="18216"/>
                  </a:lnTo>
                  <a:lnTo>
                    <a:pt x="69832" y="8731"/>
                  </a:lnTo>
                  <a:lnTo>
                    <a:pt x="56829" y="2341"/>
                  </a:lnTo>
                  <a:lnTo>
                    <a:pt x="40906" y="0"/>
                  </a:lnTo>
                  <a:lnTo>
                    <a:pt x="24983" y="2341"/>
                  </a:lnTo>
                  <a:lnTo>
                    <a:pt x="11980" y="8731"/>
                  </a:lnTo>
                  <a:lnTo>
                    <a:pt x="3214" y="18216"/>
                  </a:lnTo>
                  <a:lnTo>
                    <a:pt x="0" y="29845"/>
                  </a:lnTo>
                  <a:lnTo>
                    <a:pt x="3214" y="41493"/>
                  </a:lnTo>
                  <a:lnTo>
                    <a:pt x="11980" y="51022"/>
                  </a:lnTo>
                  <a:lnTo>
                    <a:pt x="24983" y="57455"/>
                  </a:lnTo>
                  <a:lnTo>
                    <a:pt x="40906" y="59817"/>
                  </a:lnTo>
                  <a:lnTo>
                    <a:pt x="56829" y="57455"/>
                  </a:lnTo>
                  <a:lnTo>
                    <a:pt x="69832" y="51022"/>
                  </a:lnTo>
                  <a:lnTo>
                    <a:pt x="78598" y="41493"/>
                  </a:lnTo>
                  <a:lnTo>
                    <a:pt x="81813" y="29845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16089" y="1011682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w="0" h="6236334">
                  <a:moveTo>
                    <a:pt x="0" y="0"/>
                  </a:moveTo>
                  <a:lnTo>
                    <a:pt x="0" y="6236233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Adviser</a:t>
            </a: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/>
              <a:t>Significant</a:t>
            </a:r>
            <a:r>
              <a:rPr dirty="0" spc="-110"/>
              <a:t> </a:t>
            </a:r>
            <a:r>
              <a:rPr dirty="0" spc="-10"/>
              <a:t>Families</a:t>
            </a:r>
          </a:p>
        </p:txBody>
      </p:sp>
      <p:grpSp>
        <p:nvGrpSpPr>
          <p:cNvPr id="10" name="object 10" descr=""/>
          <p:cNvGrpSpPr/>
          <p:nvPr/>
        </p:nvGrpSpPr>
        <p:grpSpPr>
          <a:xfrm>
            <a:off x="1849437" y="1732216"/>
            <a:ext cx="6315075" cy="5469890"/>
            <a:chOff x="1849437" y="1732216"/>
            <a:chExt cx="6315075" cy="5469890"/>
          </a:xfrm>
        </p:grpSpPr>
        <p:sp>
          <p:nvSpPr>
            <p:cNvPr id="11" name="object 11" descr=""/>
            <p:cNvSpPr/>
            <p:nvPr/>
          </p:nvSpPr>
          <p:spPr>
            <a:xfrm>
              <a:off x="1851025" y="1733804"/>
              <a:ext cx="6311900" cy="5466715"/>
            </a:xfrm>
            <a:custGeom>
              <a:avLst/>
              <a:gdLst/>
              <a:ahLst/>
              <a:cxnLst/>
              <a:rect l="l" t="t" r="r" b="b"/>
              <a:pathLst>
                <a:path w="6311900" h="5466715">
                  <a:moveTo>
                    <a:pt x="4733798" y="0"/>
                  </a:moveTo>
                  <a:lnTo>
                    <a:pt x="1577848" y="0"/>
                  </a:lnTo>
                  <a:lnTo>
                    <a:pt x="0" y="2733040"/>
                  </a:lnTo>
                  <a:lnTo>
                    <a:pt x="1577848" y="5466194"/>
                  </a:lnTo>
                  <a:lnTo>
                    <a:pt x="4733798" y="5466194"/>
                  </a:lnTo>
                  <a:lnTo>
                    <a:pt x="6311773" y="2733040"/>
                  </a:lnTo>
                  <a:lnTo>
                    <a:pt x="4733798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851025" y="1733804"/>
              <a:ext cx="6311900" cy="5466715"/>
            </a:xfrm>
            <a:custGeom>
              <a:avLst/>
              <a:gdLst/>
              <a:ahLst/>
              <a:cxnLst/>
              <a:rect l="l" t="t" r="r" b="b"/>
              <a:pathLst>
                <a:path w="6311900" h="5466715">
                  <a:moveTo>
                    <a:pt x="4733798" y="0"/>
                  </a:moveTo>
                  <a:lnTo>
                    <a:pt x="1577848" y="0"/>
                  </a:lnTo>
                  <a:lnTo>
                    <a:pt x="0" y="2733040"/>
                  </a:lnTo>
                  <a:lnTo>
                    <a:pt x="1577848" y="5466194"/>
                  </a:lnTo>
                  <a:lnTo>
                    <a:pt x="4733798" y="5466194"/>
                  </a:lnTo>
                  <a:lnTo>
                    <a:pt x="6311773" y="2733040"/>
                  </a:lnTo>
                  <a:lnTo>
                    <a:pt x="4733798" y="0"/>
                  </a:lnTo>
                  <a:close/>
                </a:path>
              </a:pathLst>
            </a:custGeom>
            <a:ln w="3175">
              <a:solidFill>
                <a:srgbClr val="D5D1C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675889" y="2453767"/>
              <a:ext cx="4662170" cy="4037965"/>
            </a:xfrm>
            <a:custGeom>
              <a:avLst/>
              <a:gdLst/>
              <a:ahLst/>
              <a:cxnLst/>
              <a:rect l="l" t="t" r="r" b="b"/>
              <a:pathLst>
                <a:path w="4662170" h="4037965">
                  <a:moveTo>
                    <a:pt x="3496564" y="0"/>
                  </a:moveTo>
                  <a:lnTo>
                    <a:pt x="1165479" y="0"/>
                  </a:lnTo>
                  <a:lnTo>
                    <a:pt x="0" y="2018792"/>
                  </a:lnTo>
                  <a:lnTo>
                    <a:pt x="1165479" y="4037482"/>
                  </a:lnTo>
                  <a:lnTo>
                    <a:pt x="3496564" y="4037482"/>
                  </a:lnTo>
                  <a:lnTo>
                    <a:pt x="4662043" y="2018792"/>
                  </a:lnTo>
                  <a:lnTo>
                    <a:pt x="349656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75889" y="2453767"/>
              <a:ext cx="4662170" cy="4037965"/>
            </a:xfrm>
            <a:custGeom>
              <a:avLst/>
              <a:gdLst/>
              <a:ahLst/>
              <a:cxnLst/>
              <a:rect l="l" t="t" r="r" b="b"/>
              <a:pathLst>
                <a:path w="4662170" h="4037965">
                  <a:moveTo>
                    <a:pt x="3496564" y="0"/>
                  </a:moveTo>
                  <a:lnTo>
                    <a:pt x="1165479" y="0"/>
                  </a:lnTo>
                  <a:lnTo>
                    <a:pt x="0" y="2018792"/>
                  </a:lnTo>
                  <a:lnTo>
                    <a:pt x="1165479" y="4037482"/>
                  </a:lnTo>
                  <a:lnTo>
                    <a:pt x="3496564" y="4037482"/>
                  </a:lnTo>
                  <a:lnTo>
                    <a:pt x="4662043" y="2018792"/>
                  </a:lnTo>
                  <a:lnTo>
                    <a:pt x="3496564" y="0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396107" y="3074924"/>
              <a:ext cx="3221990" cy="2790190"/>
            </a:xfrm>
            <a:custGeom>
              <a:avLst/>
              <a:gdLst/>
              <a:ahLst/>
              <a:cxnLst/>
              <a:rect l="l" t="t" r="r" b="b"/>
              <a:pathLst>
                <a:path w="3221990" h="2790190">
                  <a:moveTo>
                    <a:pt x="2416175" y="0"/>
                  </a:moveTo>
                  <a:lnTo>
                    <a:pt x="805433" y="0"/>
                  </a:lnTo>
                  <a:lnTo>
                    <a:pt x="0" y="1394967"/>
                  </a:lnTo>
                  <a:lnTo>
                    <a:pt x="805433" y="2789935"/>
                  </a:lnTo>
                  <a:lnTo>
                    <a:pt x="2416175" y="2789935"/>
                  </a:lnTo>
                  <a:lnTo>
                    <a:pt x="3221609" y="1394967"/>
                  </a:lnTo>
                  <a:lnTo>
                    <a:pt x="2416175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396107" y="3074924"/>
              <a:ext cx="3221990" cy="2790190"/>
            </a:xfrm>
            <a:custGeom>
              <a:avLst/>
              <a:gdLst/>
              <a:ahLst/>
              <a:cxnLst/>
              <a:rect l="l" t="t" r="r" b="b"/>
              <a:pathLst>
                <a:path w="3221990" h="2790190">
                  <a:moveTo>
                    <a:pt x="2416175" y="0"/>
                  </a:moveTo>
                  <a:lnTo>
                    <a:pt x="805433" y="0"/>
                  </a:lnTo>
                  <a:lnTo>
                    <a:pt x="0" y="1394967"/>
                  </a:lnTo>
                  <a:lnTo>
                    <a:pt x="805433" y="2789935"/>
                  </a:lnTo>
                  <a:lnTo>
                    <a:pt x="2416175" y="2789935"/>
                  </a:lnTo>
                  <a:lnTo>
                    <a:pt x="3221609" y="1394967"/>
                  </a:lnTo>
                  <a:lnTo>
                    <a:pt x="2416175" y="0"/>
                  </a:lnTo>
                  <a:close/>
                </a:path>
              </a:pathLst>
            </a:custGeom>
            <a:ln w="3175">
              <a:solidFill>
                <a:srgbClr val="3344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050919" y="3599688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3" y="0"/>
                  </a:lnTo>
                  <a:lnTo>
                    <a:pt x="0" y="834135"/>
                  </a:lnTo>
                  <a:lnTo>
                    <a:pt x="481583" y="1668145"/>
                  </a:lnTo>
                  <a:lnTo>
                    <a:pt x="1444752" y="1668145"/>
                  </a:lnTo>
                  <a:lnTo>
                    <a:pt x="1926335" y="834135"/>
                  </a:lnTo>
                  <a:lnTo>
                    <a:pt x="1444752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050919" y="3599688"/>
              <a:ext cx="1926589" cy="1668145"/>
            </a:xfrm>
            <a:custGeom>
              <a:avLst/>
              <a:gdLst/>
              <a:ahLst/>
              <a:cxnLst/>
              <a:rect l="l" t="t" r="r" b="b"/>
              <a:pathLst>
                <a:path w="1926589" h="1668145">
                  <a:moveTo>
                    <a:pt x="1444752" y="0"/>
                  </a:moveTo>
                  <a:lnTo>
                    <a:pt x="481583" y="0"/>
                  </a:lnTo>
                  <a:lnTo>
                    <a:pt x="0" y="834135"/>
                  </a:lnTo>
                  <a:lnTo>
                    <a:pt x="481583" y="1668145"/>
                  </a:lnTo>
                  <a:lnTo>
                    <a:pt x="1444752" y="1668145"/>
                  </a:lnTo>
                  <a:lnTo>
                    <a:pt x="1926335" y="834135"/>
                  </a:lnTo>
                  <a:lnTo>
                    <a:pt x="1444752" y="0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3969765" y="1961133"/>
            <a:ext cx="22282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Communication</a:t>
            </a:r>
            <a:r>
              <a:rPr dirty="0" sz="1600" spc="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Plan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996054" y="2611628"/>
            <a:ext cx="20224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Income to</a:t>
            </a:r>
            <a:r>
              <a:rPr dirty="0" sz="1800" spc="-1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610502" y="3555873"/>
            <a:ext cx="304165" cy="1888489"/>
          </a:xfrm>
          <a:prstGeom prst="rect">
            <a:avLst/>
          </a:prstGeom>
        </p:spPr>
        <p:txBody>
          <a:bodyPr wrap="square" lIns="0" tIns="5080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Equity</a:t>
            </a:r>
            <a:r>
              <a:rPr dirty="0" sz="1800" spc="1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to </a:t>
            </a:r>
            <a:r>
              <a:rPr dirty="0" sz="18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092653" y="3698875"/>
            <a:ext cx="304165" cy="1476375"/>
          </a:xfrm>
          <a:prstGeom prst="rect">
            <a:avLst/>
          </a:prstGeom>
        </p:spPr>
        <p:txBody>
          <a:bodyPr wrap="square" lIns="0" tIns="5080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Time</a:t>
            </a:r>
            <a:r>
              <a:rPr dirty="0" sz="1800" spc="-3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800" spc="-10" b="0">
                <a:solidFill>
                  <a:srgbClr val="2D3842"/>
                </a:solidFill>
                <a:latin typeface="Montserrat Medium"/>
                <a:cs typeface="Montserrat Medium"/>
              </a:rPr>
              <a:t>frames</a:t>
            </a:r>
            <a:endParaRPr sz="1800">
              <a:latin typeface="Montserrat Medium"/>
              <a:cs typeface="Montserrat Medium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331856" y="3763272"/>
            <a:ext cx="273050" cy="1454150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A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 “champion”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993896" y="3184398"/>
            <a:ext cx="2024380" cy="3829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7485" marR="184785">
              <a:lnSpc>
                <a:spcPct val="100000"/>
              </a:lnSpc>
              <a:spcBef>
                <a:spcPts val="100"/>
              </a:spcBef>
            </a:pP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Are the</a:t>
            </a:r>
            <a:r>
              <a:rPr dirty="0" sz="1200" spc="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family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on </a:t>
            </a:r>
            <a:r>
              <a:rPr dirty="0" sz="1200" spc="-25" b="0">
                <a:solidFill>
                  <a:srgbClr val="FDFFFF"/>
                </a:solidFill>
                <a:latin typeface="Montserrat Medium"/>
                <a:cs typeface="Montserrat Medium"/>
              </a:rPr>
              <a:t>the 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journey</a:t>
            </a:r>
            <a:endParaRPr sz="12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765"/>
              </a:spcBef>
            </a:pPr>
            <a:endParaRPr sz="1200">
              <a:latin typeface="Montserrat Medium"/>
              <a:cs typeface="Montserrat Medium"/>
            </a:endParaRPr>
          </a:p>
          <a:p>
            <a:pPr algn="ctr" marL="471805" marR="460375">
              <a:lnSpc>
                <a:spcPct val="100000"/>
              </a:lnSpc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Where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5" b="0">
                <a:solidFill>
                  <a:srgbClr val="FDFFFF"/>
                </a:solidFill>
                <a:latin typeface="Montserrat Medium"/>
                <a:cs typeface="Montserrat Medium"/>
              </a:rPr>
              <a:t>are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we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going</a:t>
            </a:r>
            <a:endParaRPr sz="1600">
              <a:latin typeface="Montserrat Medium"/>
              <a:cs typeface="Montserrat Medium"/>
            </a:endParaRPr>
          </a:p>
          <a:p>
            <a:pPr algn="ctr" marL="3175">
              <a:lnSpc>
                <a:spcPct val="100000"/>
              </a:lnSpc>
              <a:spcBef>
                <a:spcPts val="2130"/>
              </a:spcBef>
            </a:pPr>
            <a:r>
              <a:rPr dirty="0" sz="1200" b="1">
                <a:solidFill>
                  <a:srgbClr val="FDFFFF"/>
                </a:solidFill>
                <a:latin typeface="Montserrat SemiBold"/>
                <a:cs typeface="Montserrat SemiBold"/>
              </a:rPr>
              <a:t>Now</a:t>
            </a:r>
            <a:r>
              <a:rPr dirty="0" sz="1200" spc="-15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2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10-20-</a:t>
            </a: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100yr</a:t>
            </a:r>
            <a:endParaRPr sz="1200">
              <a:latin typeface="Montserrat SemiBold"/>
              <a:cs typeface="Montserrat SemiBold"/>
            </a:endParaRPr>
          </a:p>
          <a:p>
            <a:pPr algn="ctr" marL="2540">
              <a:lnSpc>
                <a:spcPct val="100000"/>
              </a:lnSpc>
            </a:pPr>
            <a:r>
              <a:rPr dirty="0" sz="12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plan</a:t>
            </a:r>
            <a:endParaRPr sz="1200">
              <a:latin typeface="Montserrat SemiBold"/>
              <a:cs typeface="Montserrat SemiBold"/>
            </a:endParaRPr>
          </a:p>
          <a:p>
            <a:pPr>
              <a:lnSpc>
                <a:spcPct val="100000"/>
              </a:lnSpc>
              <a:spcBef>
                <a:spcPts val="1650"/>
              </a:spcBef>
            </a:pPr>
            <a:endParaRPr sz="1200">
              <a:latin typeface="Montserrat SemiBold"/>
              <a:cs typeface="Montserrat SemiBold"/>
            </a:endParaRPr>
          </a:p>
          <a:p>
            <a:pPr algn="ctr" marL="2540">
              <a:lnSpc>
                <a:spcPct val="100000"/>
              </a:lnSpc>
            </a:pP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Existing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skills</a:t>
            </a:r>
            <a:r>
              <a:rPr dirty="0" sz="12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25" b="0">
                <a:solidFill>
                  <a:srgbClr val="FDFFFF"/>
                </a:solidFill>
                <a:latin typeface="Montserrat Medium"/>
                <a:cs typeface="Montserrat Medium"/>
              </a:rPr>
              <a:t>and</a:t>
            </a:r>
            <a:endParaRPr sz="1200">
              <a:latin typeface="Montserrat Medium"/>
              <a:cs typeface="Montserrat Medium"/>
            </a:endParaRPr>
          </a:p>
          <a:p>
            <a:pPr algn="ctr" marL="2540">
              <a:lnSpc>
                <a:spcPct val="100000"/>
              </a:lnSpc>
            </a:pP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capabilities</a:t>
            </a:r>
            <a:endParaRPr sz="12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229"/>
              </a:spcBef>
            </a:pPr>
            <a:endParaRPr sz="1200">
              <a:latin typeface="Montserrat Medium"/>
              <a:cs typeface="Montserrat Medium"/>
            </a:endParaRPr>
          </a:p>
          <a:p>
            <a:pPr algn="ctr" marL="1905">
              <a:lnSpc>
                <a:spcPct val="100000"/>
              </a:lnSpc>
            </a:pPr>
            <a:r>
              <a:rPr dirty="0" sz="1800" b="0">
                <a:solidFill>
                  <a:srgbClr val="2D3842"/>
                </a:solidFill>
                <a:latin typeface="Montserrat Medium"/>
                <a:cs typeface="Montserrat Medium"/>
              </a:rPr>
              <a:t>Control to </a:t>
            </a:r>
            <a:r>
              <a:rPr dirty="0" sz="18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8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1170"/>
              </a:spcBef>
            </a:pPr>
            <a:endParaRPr sz="180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Best</a:t>
            </a:r>
            <a:r>
              <a:rPr dirty="0" sz="16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of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Breed</a:t>
            </a:r>
            <a:r>
              <a:rPr dirty="0" sz="16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team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7411008" y="3739134"/>
            <a:ext cx="273050" cy="1280795"/>
          </a:xfrm>
          <a:prstGeom prst="rect">
            <a:avLst/>
          </a:prstGeom>
        </p:spPr>
        <p:txBody>
          <a:bodyPr wrap="square" lIns="0" tIns="5715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Project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plan</a:t>
            </a:r>
            <a:endParaRPr sz="16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52006" y="573405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 h="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028173" y="573405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 h="0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9237980" y="417652"/>
            <a:ext cx="520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dirty="0" sz="1600" spc="-235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55" b="1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25005" y="950277"/>
            <a:ext cx="433705" cy="6297930"/>
            <a:chOff x="225005" y="950277"/>
            <a:chExt cx="433705" cy="6297930"/>
          </a:xfrm>
        </p:grpSpPr>
        <p:sp>
          <p:nvSpPr>
            <p:cNvPr id="6" name="object 6" descr=""/>
            <p:cNvSpPr/>
            <p:nvPr/>
          </p:nvSpPr>
          <p:spPr>
            <a:xfrm>
              <a:off x="225005" y="981710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 h="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75182" y="951865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13" y="29845"/>
                  </a:moveTo>
                  <a:lnTo>
                    <a:pt x="78598" y="18216"/>
                  </a:lnTo>
                  <a:lnTo>
                    <a:pt x="69832" y="8731"/>
                  </a:lnTo>
                  <a:lnTo>
                    <a:pt x="56829" y="2341"/>
                  </a:lnTo>
                  <a:lnTo>
                    <a:pt x="40906" y="0"/>
                  </a:lnTo>
                  <a:lnTo>
                    <a:pt x="24983" y="2341"/>
                  </a:lnTo>
                  <a:lnTo>
                    <a:pt x="11980" y="8731"/>
                  </a:lnTo>
                  <a:lnTo>
                    <a:pt x="3214" y="18216"/>
                  </a:lnTo>
                  <a:lnTo>
                    <a:pt x="0" y="29845"/>
                  </a:lnTo>
                  <a:lnTo>
                    <a:pt x="3214" y="41493"/>
                  </a:lnTo>
                  <a:lnTo>
                    <a:pt x="11980" y="51022"/>
                  </a:lnTo>
                  <a:lnTo>
                    <a:pt x="24983" y="57455"/>
                  </a:lnTo>
                  <a:lnTo>
                    <a:pt x="40906" y="59817"/>
                  </a:lnTo>
                  <a:lnTo>
                    <a:pt x="56829" y="57455"/>
                  </a:lnTo>
                  <a:lnTo>
                    <a:pt x="69832" y="51022"/>
                  </a:lnTo>
                  <a:lnTo>
                    <a:pt x="78598" y="41493"/>
                  </a:lnTo>
                  <a:lnTo>
                    <a:pt x="81813" y="29845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16089" y="1011682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w="0" h="6236334">
                  <a:moveTo>
                    <a:pt x="0" y="0"/>
                  </a:moveTo>
                  <a:lnTo>
                    <a:pt x="0" y="6236233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Adviser</a:t>
            </a: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/>
              <a:t>Significant</a:t>
            </a:r>
            <a:r>
              <a:rPr dirty="0" spc="-110"/>
              <a:t> </a:t>
            </a:r>
            <a:r>
              <a:rPr dirty="0" spc="-10"/>
              <a:t>Families</a:t>
            </a:r>
          </a:p>
        </p:txBody>
      </p:sp>
      <p:grpSp>
        <p:nvGrpSpPr>
          <p:cNvPr id="10" name="object 10" descr=""/>
          <p:cNvGrpSpPr/>
          <p:nvPr/>
        </p:nvGrpSpPr>
        <p:grpSpPr>
          <a:xfrm>
            <a:off x="2202243" y="1592389"/>
            <a:ext cx="6199505" cy="5608955"/>
            <a:chOff x="2202243" y="1592389"/>
            <a:chExt cx="6199505" cy="5608955"/>
          </a:xfrm>
        </p:grpSpPr>
        <p:sp>
          <p:nvSpPr>
            <p:cNvPr id="11" name="object 11" descr=""/>
            <p:cNvSpPr/>
            <p:nvPr/>
          </p:nvSpPr>
          <p:spPr>
            <a:xfrm>
              <a:off x="2203830" y="1593977"/>
              <a:ext cx="6196330" cy="5605780"/>
            </a:xfrm>
            <a:custGeom>
              <a:avLst/>
              <a:gdLst/>
              <a:ahLst/>
              <a:cxnLst/>
              <a:rect l="l" t="t" r="r" b="b"/>
              <a:pathLst>
                <a:path w="6196330" h="5605780">
                  <a:moveTo>
                    <a:pt x="1563751" y="0"/>
                  </a:moveTo>
                  <a:lnTo>
                    <a:pt x="0" y="2786507"/>
                  </a:lnTo>
                  <a:lnTo>
                    <a:pt x="1534541" y="5589384"/>
                  </a:lnTo>
                  <a:lnTo>
                    <a:pt x="4632579" y="5605602"/>
                  </a:lnTo>
                  <a:lnTo>
                    <a:pt x="6196330" y="2819019"/>
                  </a:lnTo>
                  <a:lnTo>
                    <a:pt x="4661916" y="16128"/>
                  </a:lnTo>
                  <a:lnTo>
                    <a:pt x="156375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203830" y="1593977"/>
              <a:ext cx="6196330" cy="5605780"/>
            </a:xfrm>
            <a:custGeom>
              <a:avLst/>
              <a:gdLst/>
              <a:ahLst/>
              <a:cxnLst/>
              <a:rect l="l" t="t" r="r" b="b"/>
              <a:pathLst>
                <a:path w="6196330" h="5605780">
                  <a:moveTo>
                    <a:pt x="4661916" y="16128"/>
                  </a:moveTo>
                  <a:lnTo>
                    <a:pt x="1563751" y="0"/>
                  </a:lnTo>
                  <a:lnTo>
                    <a:pt x="0" y="2786507"/>
                  </a:lnTo>
                  <a:lnTo>
                    <a:pt x="1534541" y="5589384"/>
                  </a:lnTo>
                  <a:lnTo>
                    <a:pt x="4632579" y="5605602"/>
                  </a:lnTo>
                  <a:lnTo>
                    <a:pt x="6196330" y="2819019"/>
                  </a:lnTo>
                  <a:lnTo>
                    <a:pt x="4661916" y="16128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922397" y="2216658"/>
              <a:ext cx="4872990" cy="4220210"/>
            </a:xfrm>
            <a:custGeom>
              <a:avLst/>
              <a:gdLst/>
              <a:ahLst/>
              <a:cxnLst/>
              <a:rect l="l" t="t" r="r" b="b"/>
              <a:pathLst>
                <a:path w="4872990" h="4220210">
                  <a:moveTo>
                    <a:pt x="3654679" y="0"/>
                  </a:moveTo>
                  <a:lnTo>
                    <a:pt x="1218183" y="0"/>
                  </a:lnTo>
                  <a:lnTo>
                    <a:pt x="0" y="2109978"/>
                  </a:lnTo>
                  <a:lnTo>
                    <a:pt x="1218183" y="4220121"/>
                  </a:lnTo>
                  <a:lnTo>
                    <a:pt x="3654679" y="4220121"/>
                  </a:lnTo>
                  <a:lnTo>
                    <a:pt x="4872989" y="2109978"/>
                  </a:lnTo>
                  <a:lnTo>
                    <a:pt x="3654679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922397" y="2216658"/>
              <a:ext cx="4872990" cy="4220210"/>
            </a:xfrm>
            <a:custGeom>
              <a:avLst/>
              <a:gdLst/>
              <a:ahLst/>
              <a:cxnLst/>
              <a:rect l="l" t="t" r="r" b="b"/>
              <a:pathLst>
                <a:path w="4872990" h="4220210">
                  <a:moveTo>
                    <a:pt x="3654679" y="0"/>
                  </a:moveTo>
                  <a:lnTo>
                    <a:pt x="1218183" y="0"/>
                  </a:lnTo>
                  <a:lnTo>
                    <a:pt x="0" y="2109978"/>
                  </a:lnTo>
                  <a:lnTo>
                    <a:pt x="1218183" y="4220121"/>
                  </a:lnTo>
                  <a:lnTo>
                    <a:pt x="3654679" y="4220121"/>
                  </a:lnTo>
                  <a:lnTo>
                    <a:pt x="4872989" y="2109978"/>
                  </a:lnTo>
                  <a:lnTo>
                    <a:pt x="3654679" y="0"/>
                  </a:lnTo>
                  <a:close/>
                </a:path>
              </a:pathLst>
            </a:custGeom>
            <a:ln w="3175">
              <a:solidFill>
                <a:srgbClr val="D5D1C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559175" y="2772537"/>
              <a:ext cx="3599815" cy="3117215"/>
            </a:xfrm>
            <a:custGeom>
              <a:avLst/>
              <a:gdLst/>
              <a:ahLst/>
              <a:cxnLst/>
              <a:rect l="l" t="t" r="r" b="b"/>
              <a:pathLst>
                <a:path w="3599815" h="3117215">
                  <a:moveTo>
                    <a:pt x="2699512" y="0"/>
                  </a:moveTo>
                  <a:lnTo>
                    <a:pt x="899795" y="0"/>
                  </a:lnTo>
                  <a:lnTo>
                    <a:pt x="0" y="1558544"/>
                  </a:lnTo>
                  <a:lnTo>
                    <a:pt x="899795" y="3117088"/>
                  </a:lnTo>
                  <a:lnTo>
                    <a:pt x="2699512" y="3117088"/>
                  </a:lnTo>
                  <a:lnTo>
                    <a:pt x="3599306" y="1558544"/>
                  </a:lnTo>
                  <a:lnTo>
                    <a:pt x="269951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559175" y="2772537"/>
              <a:ext cx="3599815" cy="3117215"/>
            </a:xfrm>
            <a:custGeom>
              <a:avLst/>
              <a:gdLst/>
              <a:ahLst/>
              <a:cxnLst/>
              <a:rect l="l" t="t" r="r" b="b"/>
              <a:pathLst>
                <a:path w="3599815" h="3117215">
                  <a:moveTo>
                    <a:pt x="2699512" y="0"/>
                  </a:moveTo>
                  <a:lnTo>
                    <a:pt x="899795" y="0"/>
                  </a:lnTo>
                  <a:lnTo>
                    <a:pt x="0" y="1558544"/>
                  </a:lnTo>
                  <a:lnTo>
                    <a:pt x="899795" y="3117088"/>
                  </a:lnTo>
                  <a:lnTo>
                    <a:pt x="2699512" y="3117088"/>
                  </a:lnTo>
                  <a:lnTo>
                    <a:pt x="3599306" y="1558544"/>
                  </a:lnTo>
                  <a:lnTo>
                    <a:pt x="2699512" y="0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115180" y="3251962"/>
              <a:ext cx="2487295" cy="2154555"/>
            </a:xfrm>
            <a:custGeom>
              <a:avLst/>
              <a:gdLst/>
              <a:ahLst/>
              <a:cxnLst/>
              <a:rect l="l" t="t" r="r" b="b"/>
              <a:pathLst>
                <a:path w="2487295" h="2154554">
                  <a:moveTo>
                    <a:pt x="1865503" y="0"/>
                  </a:moveTo>
                  <a:lnTo>
                    <a:pt x="621919" y="0"/>
                  </a:lnTo>
                  <a:lnTo>
                    <a:pt x="0" y="1077086"/>
                  </a:lnTo>
                  <a:lnTo>
                    <a:pt x="621919" y="2154047"/>
                  </a:lnTo>
                  <a:lnTo>
                    <a:pt x="1865503" y="2154047"/>
                  </a:lnTo>
                  <a:lnTo>
                    <a:pt x="2487295" y="1077086"/>
                  </a:lnTo>
                  <a:lnTo>
                    <a:pt x="1865503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115180" y="3251962"/>
              <a:ext cx="2487295" cy="2154555"/>
            </a:xfrm>
            <a:custGeom>
              <a:avLst/>
              <a:gdLst/>
              <a:ahLst/>
              <a:cxnLst/>
              <a:rect l="l" t="t" r="r" b="b"/>
              <a:pathLst>
                <a:path w="2487295" h="2154554">
                  <a:moveTo>
                    <a:pt x="1865503" y="0"/>
                  </a:moveTo>
                  <a:lnTo>
                    <a:pt x="621919" y="0"/>
                  </a:lnTo>
                  <a:lnTo>
                    <a:pt x="0" y="1077086"/>
                  </a:lnTo>
                  <a:lnTo>
                    <a:pt x="621919" y="2154047"/>
                  </a:lnTo>
                  <a:lnTo>
                    <a:pt x="1865503" y="2154047"/>
                  </a:lnTo>
                  <a:lnTo>
                    <a:pt x="2487295" y="1077086"/>
                  </a:lnTo>
                  <a:lnTo>
                    <a:pt x="1865503" y="0"/>
                  </a:lnTo>
                  <a:close/>
                </a:path>
              </a:pathLst>
            </a:custGeom>
            <a:ln w="3175">
              <a:solidFill>
                <a:srgbClr val="3344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620767" y="3657219"/>
              <a:ext cx="1487170" cy="1288415"/>
            </a:xfrm>
            <a:custGeom>
              <a:avLst/>
              <a:gdLst/>
              <a:ahLst/>
              <a:cxnLst/>
              <a:rect l="l" t="t" r="r" b="b"/>
              <a:pathLst>
                <a:path w="1487170" h="1288414">
                  <a:moveTo>
                    <a:pt x="1115441" y="0"/>
                  </a:moveTo>
                  <a:lnTo>
                    <a:pt x="371856" y="0"/>
                  </a:lnTo>
                  <a:lnTo>
                    <a:pt x="0" y="643890"/>
                  </a:lnTo>
                  <a:lnTo>
                    <a:pt x="371856" y="1287907"/>
                  </a:lnTo>
                  <a:lnTo>
                    <a:pt x="1115441" y="1287907"/>
                  </a:lnTo>
                  <a:lnTo>
                    <a:pt x="1487170" y="643890"/>
                  </a:lnTo>
                  <a:lnTo>
                    <a:pt x="111544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620767" y="3657219"/>
              <a:ext cx="1487170" cy="1288415"/>
            </a:xfrm>
            <a:custGeom>
              <a:avLst/>
              <a:gdLst/>
              <a:ahLst/>
              <a:cxnLst/>
              <a:rect l="l" t="t" r="r" b="b"/>
              <a:pathLst>
                <a:path w="1487170" h="1288414">
                  <a:moveTo>
                    <a:pt x="1115441" y="0"/>
                  </a:moveTo>
                  <a:lnTo>
                    <a:pt x="371856" y="0"/>
                  </a:lnTo>
                  <a:lnTo>
                    <a:pt x="0" y="643890"/>
                  </a:lnTo>
                  <a:lnTo>
                    <a:pt x="371856" y="1287907"/>
                  </a:lnTo>
                  <a:lnTo>
                    <a:pt x="1115441" y="1287907"/>
                  </a:lnTo>
                  <a:lnTo>
                    <a:pt x="1487170" y="643890"/>
                  </a:lnTo>
                  <a:lnTo>
                    <a:pt x="1115441" y="0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7234046" y="2885567"/>
              <a:ext cx="305435" cy="483870"/>
            </a:xfrm>
            <a:custGeom>
              <a:avLst/>
              <a:gdLst/>
              <a:ahLst/>
              <a:cxnLst/>
              <a:rect l="l" t="t" r="r" b="b"/>
              <a:pathLst>
                <a:path w="305434" h="483870">
                  <a:moveTo>
                    <a:pt x="158128" y="101600"/>
                  </a:moveTo>
                  <a:lnTo>
                    <a:pt x="134366" y="101600"/>
                  </a:lnTo>
                  <a:lnTo>
                    <a:pt x="137159" y="106299"/>
                  </a:lnTo>
                  <a:lnTo>
                    <a:pt x="128820" y="107934"/>
                  </a:lnTo>
                  <a:lnTo>
                    <a:pt x="49656" y="198374"/>
                  </a:lnTo>
                  <a:lnTo>
                    <a:pt x="60325" y="216788"/>
                  </a:lnTo>
                  <a:lnTo>
                    <a:pt x="112002" y="206248"/>
                  </a:lnTo>
                  <a:lnTo>
                    <a:pt x="66928" y="206248"/>
                  </a:lnTo>
                  <a:lnTo>
                    <a:pt x="61849" y="197358"/>
                  </a:lnTo>
                  <a:lnTo>
                    <a:pt x="77516" y="194221"/>
                  </a:lnTo>
                  <a:lnTo>
                    <a:pt x="158496" y="102235"/>
                  </a:lnTo>
                  <a:lnTo>
                    <a:pt x="158128" y="101600"/>
                  </a:lnTo>
                  <a:close/>
                </a:path>
                <a:path w="305434" h="483870">
                  <a:moveTo>
                    <a:pt x="77516" y="194221"/>
                  </a:moveTo>
                  <a:lnTo>
                    <a:pt x="61849" y="197358"/>
                  </a:lnTo>
                  <a:lnTo>
                    <a:pt x="66928" y="206248"/>
                  </a:lnTo>
                  <a:lnTo>
                    <a:pt x="77516" y="194221"/>
                  </a:lnTo>
                  <a:close/>
                </a:path>
                <a:path w="305434" h="483870">
                  <a:moveTo>
                    <a:pt x="197611" y="170180"/>
                  </a:moveTo>
                  <a:lnTo>
                    <a:pt x="77516" y="194221"/>
                  </a:lnTo>
                  <a:lnTo>
                    <a:pt x="66928" y="206248"/>
                  </a:lnTo>
                  <a:lnTo>
                    <a:pt x="112002" y="206248"/>
                  </a:lnTo>
                  <a:lnTo>
                    <a:pt x="207263" y="186817"/>
                  </a:lnTo>
                  <a:lnTo>
                    <a:pt x="197611" y="170180"/>
                  </a:lnTo>
                  <a:close/>
                </a:path>
                <a:path w="305434" h="483870">
                  <a:moveTo>
                    <a:pt x="99441" y="0"/>
                  </a:moveTo>
                  <a:lnTo>
                    <a:pt x="0" y="112268"/>
                  </a:lnTo>
                  <a:lnTo>
                    <a:pt x="10922" y="131063"/>
                  </a:lnTo>
                  <a:lnTo>
                    <a:pt x="59475" y="121538"/>
                  </a:lnTo>
                  <a:lnTo>
                    <a:pt x="18033" y="121538"/>
                  </a:lnTo>
                  <a:lnTo>
                    <a:pt x="12826" y="112395"/>
                  </a:lnTo>
                  <a:lnTo>
                    <a:pt x="28911" y="109276"/>
                  </a:lnTo>
                  <a:lnTo>
                    <a:pt x="109854" y="18034"/>
                  </a:lnTo>
                  <a:lnTo>
                    <a:pt x="99441" y="0"/>
                  </a:lnTo>
                  <a:close/>
                </a:path>
                <a:path w="305434" h="483870">
                  <a:moveTo>
                    <a:pt x="28911" y="109276"/>
                  </a:moveTo>
                  <a:lnTo>
                    <a:pt x="12826" y="112395"/>
                  </a:lnTo>
                  <a:lnTo>
                    <a:pt x="18033" y="121538"/>
                  </a:lnTo>
                  <a:lnTo>
                    <a:pt x="28911" y="109276"/>
                  </a:lnTo>
                  <a:close/>
                </a:path>
                <a:path w="305434" h="483870">
                  <a:moveTo>
                    <a:pt x="149098" y="85978"/>
                  </a:moveTo>
                  <a:lnTo>
                    <a:pt x="28911" y="109276"/>
                  </a:lnTo>
                  <a:lnTo>
                    <a:pt x="18033" y="121538"/>
                  </a:lnTo>
                  <a:lnTo>
                    <a:pt x="59475" y="121538"/>
                  </a:lnTo>
                  <a:lnTo>
                    <a:pt x="128820" y="107934"/>
                  </a:lnTo>
                  <a:lnTo>
                    <a:pt x="134366" y="101600"/>
                  </a:lnTo>
                  <a:lnTo>
                    <a:pt x="158128" y="101600"/>
                  </a:lnTo>
                  <a:lnTo>
                    <a:pt x="149098" y="85978"/>
                  </a:lnTo>
                  <a:close/>
                </a:path>
                <a:path w="305434" h="483870">
                  <a:moveTo>
                    <a:pt x="134366" y="101600"/>
                  </a:moveTo>
                  <a:lnTo>
                    <a:pt x="128820" y="107934"/>
                  </a:lnTo>
                  <a:lnTo>
                    <a:pt x="137159" y="106299"/>
                  </a:lnTo>
                  <a:lnTo>
                    <a:pt x="134366" y="101600"/>
                  </a:lnTo>
                  <a:close/>
                </a:path>
                <a:path w="305434" h="483870">
                  <a:moveTo>
                    <a:pt x="202310" y="409067"/>
                  </a:moveTo>
                  <a:lnTo>
                    <a:pt x="184911" y="409828"/>
                  </a:lnTo>
                  <a:lnTo>
                    <a:pt x="184268" y="414655"/>
                  </a:lnTo>
                  <a:lnTo>
                    <a:pt x="184161" y="415671"/>
                  </a:lnTo>
                  <a:lnTo>
                    <a:pt x="184784" y="422528"/>
                  </a:lnTo>
                  <a:lnTo>
                    <a:pt x="201041" y="462914"/>
                  </a:lnTo>
                  <a:lnTo>
                    <a:pt x="235711" y="483362"/>
                  </a:lnTo>
                  <a:lnTo>
                    <a:pt x="241553" y="482219"/>
                  </a:lnTo>
                  <a:lnTo>
                    <a:pt x="247142" y="478917"/>
                  </a:lnTo>
                  <a:lnTo>
                    <a:pt x="252475" y="475869"/>
                  </a:lnTo>
                  <a:lnTo>
                    <a:pt x="256031" y="472439"/>
                  </a:lnTo>
                  <a:lnTo>
                    <a:pt x="257936" y="468375"/>
                  </a:lnTo>
                  <a:lnTo>
                    <a:pt x="259719" y="464693"/>
                  </a:lnTo>
                  <a:lnTo>
                    <a:pt x="228980" y="464693"/>
                  </a:lnTo>
                  <a:lnTo>
                    <a:pt x="224789" y="462534"/>
                  </a:lnTo>
                  <a:lnTo>
                    <a:pt x="203950" y="427227"/>
                  </a:lnTo>
                  <a:lnTo>
                    <a:pt x="202564" y="420877"/>
                  </a:lnTo>
                  <a:lnTo>
                    <a:pt x="202033" y="415671"/>
                  </a:lnTo>
                  <a:lnTo>
                    <a:pt x="202042" y="413003"/>
                  </a:lnTo>
                  <a:lnTo>
                    <a:pt x="202310" y="409067"/>
                  </a:lnTo>
                  <a:close/>
                </a:path>
                <a:path w="305434" h="483870">
                  <a:moveTo>
                    <a:pt x="254380" y="375793"/>
                  </a:moveTo>
                  <a:lnTo>
                    <a:pt x="229079" y="400938"/>
                  </a:lnTo>
                  <a:lnTo>
                    <a:pt x="229234" y="403733"/>
                  </a:lnTo>
                  <a:lnTo>
                    <a:pt x="229361" y="408305"/>
                  </a:lnTo>
                  <a:lnTo>
                    <a:pt x="236474" y="431800"/>
                  </a:lnTo>
                  <a:lnTo>
                    <a:pt x="238436" y="437007"/>
                  </a:lnTo>
                  <a:lnTo>
                    <a:pt x="239775" y="440689"/>
                  </a:lnTo>
                  <a:lnTo>
                    <a:pt x="240919" y="444626"/>
                  </a:lnTo>
                  <a:lnTo>
                    <a:pt x="242188" y="448563"/>
                  </a:lnTo>
                  <a:lnTo>
                    <a:pt x="242570" y="452120"/>
                  </a:lnTo>
                  <a:lnTo>
                    <a:pt x="242046" y="455295"/>
                  </a:lnTo>
                  <a:lnTo>
                    <a:pt x="241680" y="458215"/>
                  </a:lnTo>
                  <a:lnTo>
                    <a:pt x="240029" y="460628"/>
                  </a:lnTo>
                  <a:lnTo>
                    <a:pt x="233045" y="464565"/>
                  </a:lnTo>
                  <a:lnTo>
                    <a:pt x="228980" y="464693"/>
                  </a:lnTo>
                  <a:lnTo>
                    <a:pt x="259719" y="464693"/>
                  </a:lnTo>
                  <a:lnTo>
                    <a:pt x="259842" y="464438"/>
                  </a:lnTo>
                  <a:lnTo>
                    <a:pt x="260626" y="460628"/>
                  </a:lnTo>
                  <a:lnTo>
                    <a:pt x="260622" y="458215"/>
                  </a:lnTo>
                  <a:lnTo>
                    <a:pt x="253110" y="427736"/>
                  </a:lnTo>
                  <a:lnTo>
                    <a:pt x="251163" y="422528"/>
                  </a:lnTo>
                  <a:lnTo>
                    <a:pt x="249935" y="418846"/>
                  </a:lnTo>
                  <a:lnTo>
                    <a:pt x="248761" y="414655"/>
                  </a:lnTo>
                  <a:lnTo>
                    <a:pt x="247776" y="410718"/>
                  </a:lnTo>
                  <a:lnTo>
                    <a:pt x="247396" y="407162"/>
                  </a:lnTo>
                  <a:lnTo>
                    <a:pt x="248411" y="400938"/>
                  </a:lnTo>
                  <a:lnTo>
                    <a:pt x="250189" y="398399"/>
                  </a:lnTo>
                  <a:lnTo>
                    <a:pt x="253364" y="396621"/>
                  </a:lnTo>
                  <a:lnTo>
                    <a:pt x="257048" y="394462"/>
                  </a:lnTo>
                  <a:lnTo>
                    <a:pt x="288383" y="394462"/>
                  </a:lnTo>
                  <a:lnTo>
                    <a:pt x="283718" y="388747"/>
                  </a:lnTo>
                  <a:lnTo>
                    <a:pt x="278002" y="384301"/>
                  </a:lnTo>
                  <a:lnTo>
                    <a:pt x="272414" y="379857"/>
                  </a:lnTo>
                  <a:lnTo>
                    <a:pt x="266573" y="377189"/>
                  </a:lnTo>
                  <a:lnTo>
                    <a:pt x="260476" y="376427"/>
                  </a:lnTo>
                  <a:lnTo>
                    <a:pt x="254380" y="375793"/>
                  </a:lnTo>
                  <a:close/>
                </a:path>
                <a:path w="305434" h="483870">
                  <a:moveTo>
                    <a:pt x="288383" y="394462"/>
                  </a:moveTo>
                  <a:lnTo>
                    <a:pt x="261238" y="394462"/>
                  </a:lnTo>
                  <a:lnTo>
                    <a:pt x="265683" y="396748"/>
                  </a:lnTo>
                  <a:lnTo>
                    <a:pt x="270255" y="398907"/>
                  </a:lnTo>
                  <a:lnTo>
                    <a:pt x="274574" y="403733"/>
                  </a:lnTo>
                  <a:lnTo>
                    <a:pt x="287371" y="436245"/>
                  </a:lnTo>
                  <a:lnTo>
                    <a:pt x="287367" y="437007"/>
                  </a:lnTo>
                  <a:lnTo>
                    <a:pt x="287020" y="442340"/>
                  </a:lnTo>
                  <a:lnTo>
                    <a:pt x="304546" y="441833"/>
                  </a:lnTo>
                  <a:lnTo>
                    <a:pt x="293370" y="402971"/>
                  </a:lnTo>
                  <a:lnTo>
                    <a:pt x="288798" y="394970"/>
                  </a:lnTo>
                  <a:lnTo>
                    <a:pt x="288383" y="394462"/>
                  </a:lnTo>
                  <a:close/>
                </a:path>
                <a:path w="305434" h="483870">
                  <a:moveTo>
                    <a:pt x="284225" y="303022"/>
                  </a:moveTo>
                  <a:lnTo>
                    <a:pt x="153670" y="378460"/>
                  </a:lnTo>
                  <a:lnTo>
                    <a:pt x="163449" y="395350"/>
                  </a:lnTo>
                  <a:lnTo>
                    <a:pt x="294004" y="319913"/>
                  </a:lnTo>
                  <a:lnTo>
                    <a:pt x="284225" y="303022"/>
                  </a:lnTo>
                  <a:close/>
                </a:path>
                <a:path w="305434" h="483870">
                  <a:moveTo>
                    <a:pt x="255270" y="252857"/>
                  </a:moveTo>
                  <a:lnTo>
                    <a:pt x="124713" y="328295"/>
                  </a:lnTo>
                  <a:lnTo>
                    <a:pt x="134493" y="345186"/>
                  </a:lnTo>
                  <a:lnTo>
                    <a:pt x="265049" y="269748"/>
                  </a:lnTo>
                  <a:lnTo>
                    <a:pt x="255270" y="252857"/>
                  </a:lnTo>
                  <a:close/>
                </a:path>
                <a:path w="305434" h="483870">
                  <a:moveTo>
                    <a:pt x="189864" y="225551"/>
                  </a:moveTo>
                  <a:lnTo>
                    <a:pt x="96520" y="279400"/>
                  </a:lnTo>
                  <a:lnTo>
                    <a:pt x="106299" y="296290"/>
                  </a:lnTo>
                  <a:lnTo>
                    <a:pt x="199517" y="242443"/>
                  </a:lnTo>
                  <a:lnTo>
                    <a:pt x="189864" y="225551"/>
                  </a:lnTo>
                  <a:close/>
                </a:path>
                <a:path w="305434" h="483870">
                  <a:moveTo>
                    <a:pt x="223393" y="203708"/>
                  </a:moveTo>
                  <a:lnTo>
                    <a:pt x="220091" y="204088"/>
                  </a:lnTo>
                  <a:lnTo>
                    <a:pt x="216916" y="205994"/>
                  </a:lnTo>
                  <a:lnTo>
                    <a:pt x="213868" y="207645"/>
                  </a:lnTo>
                  <a:lnTo>
                    <a:pt x="211962" y="210312"/>
                  </a:lnTo>
                  <a:lnTo>
                    <a:pt x="211074" y="213613"/>
                  </a:lnTo>
                  <a:lnTo>
                    <a:pt x="210184" y="217043"/>
                  </a:lnTo>
                  <a:lnTo>
                    <a:pt x="210693" y="220345"/>
                  </a:lnTo>
                  <a:lnTo>
                    <a:pt x="224027" y="230886"/>
                  </a:lnTo>
                  <a:lnTo>
                    <a:pt x="227329" y="230505"/>
                  </a:lnTo>
                  <a:lnTo>
                    <a:pt x="230504" y="228600"/>
                  </a:lnTo>
                  <a:lnTo>
                    <a:pt x="233552" y="226822"/>
                  </a:lnTo>
                  <a:lnTo>
                    <a:pt x="235457" y="224282"/>
                  </a:lnTo>
                  <a:lnTo>
                    <a:pt x="236220" y="220980"/>
                  </a:lnTo>
                  <a:lnTo>
                    <a:pt x="237108" y="217550"/>
                  </a:lnTo>
                  <a:lnTo>
                    <a:pt x="236474" y="214249"/>
                  </a:lnTo>
                  <a:lnTo>
                    <a:pt x="234569" y="210947"/>
                  </a:lnTo>
                  <a:lnTo>
                    <a:pt x="232791" y="207645"/>
                  </a:lnTo>
                  <a:lnTo>
                    <a:pt x="230124" y="205612"/>
                  </a:lnTo>
                  <a:lnTo>
                    <a:pt x="226695" y="204597"/>
                  </a:lnTo>
                  <a:lnTo>
                    <a:pt x="223393" y="2037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36587" y="5125466"/>
              <a:ext cx="627159" cy="1024890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30973" y="4926330"/>
              <a:ext cx="850137" cy="1326642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60801" y="2585466"/>
              <a:ext cx="718185" cy="1153922"/>
            </a:xfrm>
            <a:prstGeom prst="rect">
              <a:avLst/>
            </a:prstGeom>
          </p:spPr>
        </p:pic>
      </p:grpSp>
      <p:sp>
        <p:nvSpPr>
          <p:cNvPr id="25" name="object 25" descr=""/>
          <p:cNvSpPr txBox="1"/>
          <p:nvPr/>
        </p:nvSpPr>
        <p:spPr>
          <a:xfrm>
            <a:off x="6586295" y="3590036"/>
            <a:ext cx="243204" cy="1475740"/>
          </a:xfrm>
          <a:prstGeom prst="rect">
            <a:avLst/>
          </a:prstGeom>
        </p:spPr>
        <p:txBody>
          <a:bodyPr wrap="square" lIns="0" tIns="7620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b="0">
                <a:solidFill>
                  <a:srgbClr val="2D3842"/>
                </a:solidFill>
                <a:latin typeface="Montserrat Medium"/>
                <a:cs typeface="Montserrat Medium"/>
              </a:rPr>
              <a:t>Equity</a:t>
            </a:r>
            <a:r>
              <a:rPr dirty="0" sz="1400" spc="-1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4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400" spc="-1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4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400">
              <a:latin typeface="Montserrat Medium"/>
              <a:cs typeface="Montserrat Medium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885446" y="3754451"/>
            <a:ext cx="273050" cy="1313180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Time</a:t>
            </a:r>
            <a:r>
              <a:rPr dirty="0" sz="1600" spc="-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spc="-10" b="0">
                <a:solidFill>
                  <a:srgbClr val="2D3842"/>
                </a:solidFill>
                <a:latin typeface="Montserrat Medium"/>
                <a:cs typeface="Montserrat Medium"/>
              </a:rPr>
              <a:t>frames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208145" y="1753869"/>
            <a:ext cx="2187575" cy="5213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Documentation</a:t>
            </a:r>
            <a:r>
              <a:rPr dirty="0" sz="1600" spc="-10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Plan</a:t>
            </a:r>
            <a:endParaRPr sz="160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1735"/>
              </a:spcBef>
            </a:pP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Communication</a:t>
            </a:r>
            <a:endParaRPr sz="1600">
              <a:latin typeface="Montserrat Medium"/>
              <a:cs typeface="Montserrat Medium"/>
            </a:endParaRPr>
          </a:p>
          <a:p>
            <a:pPr algn="ctr" marL="635">
              <a:lnSpc>
                <a:spcPct val="100000"/>
              </a:lnSpc>
            </a:pP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Plan</a:t>
            </a:r>
            <a:endParaRPr sz="160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  <a:spcBef>
                <a:spcPts val="805"/>
              </a:spcBef>
            </a:pP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Income</a:t>
            </a:r>
            <a:r>
              <a:rPr dirty="0" sz="1600" spc="-2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600" spc="-20" b="0">
                <a:solidFill>
                  <a:srgbClr val="2D3842"/>
                </a:solidFill>
                <a:latin typeface="Montserrat Medium"/>
                <a:cs typeface="Montserrat Medium"/>
              </a:rPr>
              <a:t> whom</a:t>
            </a:r>
            <a:endParaRPr sz="1600">
              <a:latin typeface="Montserrat Medium"/>
              <a:cs typeface="Montserrat Medium"/>
            </a:endParaRPr>
          </a:p>
          <a:p>
            <a:pPr algn="ctr" marL="133985">
              <a:lnSpc>
                <a:spcPct val="100000"/>
              </a:lnSpc>
              <a:spcBef>
                <a:spcPts val="1395"/>
              </a:spcBef>
            </a:pP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Are</a:t>
            </a:r>
            <a:r>
              <a:rPr dirty="0" sz="12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the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family</a:t>
            </a:r>
            <a:r>
              <a:rPr dirty="0" sz="12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25" b="0">
                <a:solidFill>
                  <a:srgbClr val="FDFFFF"/>
                </a:solidFill>
                <a:latin typeface="Montserrat Medium"/>
                <a:cs typeface="Montserrat Medium"/>
              </a:rPr>
              <a:t>on</a:t>
            </a:r>
            <a:endParaRPr sz="1200">
              <a:latin typeface="Montserrat Medium"/>
              <a:cs typeface="Montserrat Medium"/>
            </a:endParaRPr>
          </a:p>
          <a:p>
            <a:pPr algn="ctr" marL="134620">
              <a:lnSpc>
                <a:spcPct val="100000"/>
              </a:lnSpc>
              <a:spcBef>
                <a:spcPts val="5"/>
              </a:spcBef>
            </a:pP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the</a:t>
            </a:r>
            <a:r>
              <a:rPr dirty="0" sz="12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journey</a:t>
            </a:r>
            <a:endParaRPr sz="1200">
              <a:latin typeface="Montserrat Medium"/>
              <a:cs typeface="Montserrat Medium"/>
            </a:endParaRPr>
          </a:p>
          <a:p>
            <a:pPr algn="just" marL="790575" marR="666750" indent="10795">
              <a:lnSpc>
                <a:spcPct val="100000"/>
              </a:lnSpc>
              <a:spcBef>
                <a:spcPts val="509"/>
              </a:spcBef>
            </a:pP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Where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are</a:t>
            </a:r>
            <a:r>
              <a:rPr dirty="0" sz="16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5" b="0">
                <a:solidFill>
                  <a:srgbClr val="FDFFFF"/>
                </a:solidFill>
                <a:latin typeface="Montserrat Medium"/>
                <a:cs typeface="Montserrat Medium"/>
              </a:rPr>
              <a:t>we 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going?</a:t>
            </a:r>
            <a:endParaRPr sz="1600">
              <a:latin typeface="Montserrat Medium"/>
              <a:cs typeface="Montserrat Medium"/>
            </a:endParaRPr>
          </a:p>
          <a:p>
            <a:pPr algn="ctr" marL="219075">
              <a:lnSpc>
                <a:spcPct val="100000"/>
              </a:lnSpc>
              <a:spcBef>
                <a:spcPts val="1175"/>
              </a:spcBef>
            </a:pPr>
            <a:r>
              <a:rPr dirty="0" sz="1000" b="1">
                <a:solidFill>
                  <a:srgbClr val="FDFFFF"/>
                </a:solidFill>
                <a:latin typeface="Montserrat SemiBold"/>
                <a:cs typeface="Montserrat SemiBold"/>
              </a:rPr>
              <a:t>Now</a:t>
            </a:r>
            <a:r>
              <a:rPr dirty="0" sz="1000" spc="1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0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10-20-100yr</a:t>
            </a:r>
            <a:endParaRPr sz="1000">
              <a:latin typeface="Montserrat SemiBold"/>
              <a:cs typeface="Montserrat SemiBold"/>
            </a:endParaRPr>
          </a:p>
          <a:p>
            <a:pPr algn="ctr" marL="219075">
              <a:lnSpc>
                <a:spcPct val="100000"/>
              </a:lnSpc>
            </a:pPr>
            <a:r>
              <a:rPr dirty="0" sz="10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plan</a:t>
            </a:r>
            <a:endParaRPr sz="1000">
              <a:latin typeface="Montserrat SemiBold"/>
              <a:cs typeface="Montserrat SemiBold"/>
            </a:endParaRPr>
          </a:p>
          <a:p>
            <a:pPr algn="ctr" marL="540385" marR="416559" indent="-1270">
              <a:lnSpc>
                <a:spcPct val="100000"/>
              </a:lnSpc>
              <a:spcBef>
                <a:spcPts val="880"/>
              </a:spcBef>
            </a:pP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Existing</a:t>
            </a:r>
            <a:r>
              <a:rPr dirty="0" sz="12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skills </a:t>
            </a:r>
            <a:r>
              <a:rPr dirty="0" sz="1200" b="0">
                <a:solidFill>
                  <a:srgbClr val="FDFFFF"/>
                </a:solidFill>
                <a:latin typeface="Montserrat Medium"/>
                <a:cs typeface="Montserrat Medium"/>
              </a:rPr>
              <a:t>and </a:t>
            </a:r>
            <a:r>
              <a:rPr dirty="0" sz="1200" spc="-10" b="0">
                <a:solidFill>
                  <a:srgbClr val="FDFFFF"/>
                </a:solidFill>
                <a:latin typeface="Montserrat Medium"/>
                <a:cs typeface="Montserrat Medium"/>
              </a:rPr>
              <a:t>capabilities</a:t>
            </a:r>
            <a:endParaRPr sz="1200">
              <a:latin typeface="Montserrat Medium"/>
              <a:cs typeface="Montserrat Medium"/>
            </a:endParaRPr>
          </a:p>
          <a:p>
            <a:pPr algn="ctr" marL="112395">
              <a:lnSpc>
                <a:spcPct val="100000"/>
              </a:lnSpc>
              <a:spcBef>
                <a:spcPts val="1340"/>
              </a:spcBef>
            </a:pP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Control</a:t>
            </a:r>
            <a:r>
              <a:rPr dirty="0" sz="1600" spc="-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600" spc="-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6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600">
              <a:latin typeface="Montserrat Medium"/>
              <a:cs typeface="Montserrat Medium"/>
            </a:endParaRPr>
          </a:p>
          <a:p>
            <a:pPr algn="ctr">
              <a:lnSpc>
                <a:spcPct val="100000"/>
              </a:lnSpc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Best</a:t>
            </a:r>
            <a:r>
              <a:rPr dirty="0" sz="16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of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Breed</a:t>
            </a:r>
            <a:r>
              <a:rPr dirty="0" sz="16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team</a:t>
            </a:r>
            <a:endParaRPr sz="1600">
              <a:latin typeface="Montserrat Medium"/>
              <a:cs typeface="Montserrat Medium"/>
            </a:endParaRPr>
          </a:p>
          <a:p>
            <a:pPr>
              <a:lnSpc>
                <a:spcPct val="100000"/>
              </a:lnSpc>
              <a:spcBef>
                <a:spcPts val="1115"/>
              </a:spcBef>
            </a:pPr>
            <a:endParaRPr sz="1600">
              <a:latin typeface="Montserrat Medium"/>
              <a:cs typeface="Montserrat Medium"/>
            </a:endParaRPr>
          </a:p>
          <a:p>
            <a:pPr algn="ctr" marL="1270">
              <a:lnSpc>
                <a:spcPct val="100000"/>
              </a:lnSpc>
            </a:pP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KPI’s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3293246" y="3628271"/>
            <a:ext cx="273050" cy="1453515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A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 “champion”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7170217" y="3642741"/>
            <a:ext cx="273050" cy="1278255"/>
          </a:xfrm>
          <a:prstGeom prst="rect">
            <a:avLst/>
          </a:prstGeom>
        </p:spPr>
        <p:txBody>
          <a:bodyPr wrap="square" lIns="0" tIns="5715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Project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plan</a:t>
            </a:r>
            <a:endParaRPr sz="16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52006" y="573405"/>
            <a:ext cx="8738870" cy="0"/>
          </a:xfrm>
          <a:custGeom>
            <a:avLst/>
            <a:gdLst/>
            <a:ahLst/>
            <a:cxnLst/>
            <a:rect l="l" t="t" r="r" b="b"/>
            <a:pathLst>
              <a:path w="8738870" h="0">
                <a:moveTo>
                  <a:pt x="0" y="0"/>
                </a:moveTo>
                <a:lnTo>
                  <a:pt x="8738831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0028173" y="573405"/>
            <a:ext cx="435609" cy="0"/>
          </a:xfrm>
          <a:custGeom>
            <a:avLst/>
            <a:gdLst/>
            <a:ahLst/>
            <a:cxnLst/>
            <a:rect l="l" t="t" r="r" b="b"/>
            <a:pathLst>
              <a:path w="435609" h="0">
                <a:moveTo>
                  <a:pt x="0" y="0"/>
                </a:moveTo>
                <a:lnTo>
                  <a:pt x="435228" y="0"/>
                </a:lnTo>
              </a:path>
            </a:pathLst>
          </a:custGeom>
          <a:ln w="12700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9237980" y="417652"/>
            <a:ext cx="5207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2D3842"/>
                </a:solidFill>
                <a:latin typeface="Montserrat SemiBold"/>
                <a:cs typeface="Montserrat SemiBold"/>
              </a:rPr>
              <a:t>S</a:t>
            </a:r>
            <a:r>
              <a:rPr dirty="0" sz="1600" spc="-235" b="1">
                <a:solidFill>
                  <a:srgbClr val="2D3842"/>
                </a:solidFill>
                <a:latin typeface="Montserrat SemiBold"/>
                <a:cs typeface="Montserrat SemiBold"/>
              </a:rPr>
              <a:t> </a:t>
            </a:r>
            <a:r>
              <a:rPr dirty="0" sz="1600" spc="55" b="1">
                <a:solidFill>
                  <a:srgbClr val="2D3842"/>
                </a:solidFill>
                <a:latin typeface="Montserrat SemiBold"/>
                <a:cs typeface="Montserrat SemiBold"/>
              </a:rPr>
              <a:t>AN</a:t>
            </a:r>
            <a:endParaRPr sz="1600">
              <a:latin typeface="Montserrat SemiBold"/>
              <a:cs typeface="Montserrat SemiBold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225005" y="950277"/>
            <a:ext cx="433705" cy="6297930"/>
            <a:chOff x="225005" y="950277"/>
            <a:chExt cx="433705" cy="6297930"/>
          </a:xfrm>
        </p:grpSpPr>
        <p:sp>
          <p:nvSpPr>
            <p:cNvPr id="6" name="object 6" descr=""/>
            <p:cNvSpPr/>
            <p:nvPr/>
          </p:nvSpPr>
          <p:spPr>
            <a:xfrm>
              <a:off x="225005" y="981710"/>
              <a:ext cx="350520" cy="0"/>
            </a:xfrm>
            <a:custGeom>
              <a:avLst/>
              <a:gdLst/>
              <a:ahLst/>
              <a:cxnLst/>
              <a:rect l="l" t="t" r="r" b="b"/>
              <a:pathLst>
                <a:path w="350520" h="0">
                  <a:moveTo>
                    <a:pt x="0" y="0"/>
                  </a:moveTo>
                  <a:lnTo>
                    <a:pt x="350177" y="0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75182" y="951865"/>
              <a:ext cx="81915" cy="60325"/>
            </a:xfrm>
            <a:custGeom>
              <a:avLst/>
              <a:gdLst/>
              <a:ahLst/>
              <a:cxnLst/>
              <a:rect l="l" t="t" r="r" b="b"/>
              <a:pathLst>
                <a:path w="81915" h="60325">
                  <a:moveTo>
                    <a:pt x="81813" y="29845"/>
                  </a:moveTo>
                  <a:lnTo>
                    <a:pt x="78598" y="18216"/>
                  </a:lnTo>
                  <a:lnTo>
                    <a:pt x="69832" y="8731"/>
                  </a:lnTo>
                  <a:lnTo>
                    <a:pt x="56829" y="2341"/>
                  </a:lnTo>
                  <a:lnTo>
                    <a:pt x="40906" y="0"/>
                  </a:lnTo>
                  <a:lnTo>
                    <a:pt x="24983" y="2341"/>
                  </a:lnTo>
                  <a:lnTo>
                    <a:pt x="11980" y="8731"/>
                  </a:lnTo>
                  <a:lnTo>
                    <a:pt x="3214" y="18216"/>
                  </a:lnTo>
                  <a:lnTo>
                    <a:pt x="0" y="29845"/>
                  </a:lnTo>
                  <a:lnTo>
                    <a:pt x="3214" y="41493"/>
                  </a:lnTo>
                  <a:lnTo>
                    <a:pt x="11980" y="51022"/>
                  </a:lnTo>
                  <a:lnTo>
                    <a:pt x="24983" y="57455"/>
                  </a:lnTo>
                  <a:lnTo>
                    <a:pt x="40906" y="59817"/>
                  </a:lnTo>
                  <a:lnTo>
                    <a:pt x="56829" y="57455"/>
                  </a:lnTo>
                  <a:lnTo>
                    <a:pt x="69832" y="51022"/>
                  </a:lnTo>
                  <a:lnTo>
                    <a:pt x="78598" y="41493"/>
                  </a:lnTo>
                  <a:lnTo>
                    <a:pt x="81813" y="29845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16089" y="1011682"/>
              <a:ext cx="0" cy="6236335"/>
            </a:xfrm>
            <a:custGeom>
              <a:avLst/>
              <a:gdLst/>
              <a:ahLst/>
              <a:cxnLst/>
              <a:rect l="l" t="t" r="r" b="b"/>
              <a:pathLst>
                <a:path w="0" h="6236334">
                  <a:moveTo>
                    <a:pt x="0" y="0"/>
                  </a:moveTo>
                  <a:lnTo>
                    <a:pt x="0" y="6236233"/>
                  </a:lnTo>
                </a:path>
              </a:pathLst>
            </a:custGeom>
            <a:ln w="12700">
              <a:solidFill>
                <a:srgbClr val="B68150"/>
              </a:solidFill>
              <a:prstDash val="dot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730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Adviser</a:t>
            </a: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/>
              <a:t>Significant</a:t>
            </a:r>
            <a:r>
              <a:rPr dirty="0" spc="-110"/>
              <a:t> </a:t>
            </a:r>
            <a:r>
              <a:rPr dirty="0" spc="-10"/>
              <a:t>Families</a:t>
            </a:r>
          </a:p>
        </p:txBody>
      </p:sp>
      <p:grpSp>
        <p:nvGrpSpPr>
          <p:cNvPr id="10" name="object 10" descr=""/>
          <p:cNvGrpSpPr/>
          <p:nvPr/>
        </p:nvGrpSpPr>
        <p:grpSpPr>
          <a:xfrm>
            <a:off x="2309685" y="1682305"/>
            <a:ext cx="6098540" cy="5203825"/>
            <a:chOff x="2309685" y="1682305"/>
            <a:chExt cx="6098540" cy="5203825"/>
          </a:xfrm>
        </p:grpSpPr>
        <p:sp>
          <p:nvSpPr>
            <p:cNvPr id="11" name="object 11" descr=""/>
            <p:cNvSpPr/>
            <p:nvPr/>
          </p:nvSpPr>
          <p:spPr>
            <a:xfrm>
              <a:off x="2311273" y="1683893"/>
              <a:ext cx="6095365" cy="5200650"/>
            </a:xfrm>
            <a:custGeom>
              <a:avLst/>
              <a:gdLst/>
              <a:ahLst/>
              <a:cxnLst/>
              <a:rect l="l" t="t" r="r" b="b"/>
              <a:pathLst>
                <a:path w="6095365" h="5200650">
                  <a:moveTo>
                    <a:pt x="1537462" y="0"/>
                  </a:moveTo>
                  <a:lnTo>
                    <a:pt x="0" y="2584069"/>
                  </a:lnTo>
                  <a:lnTo>
                    <a:pt x="1510284" y="5184216"/>
                  </a:lnTo>
                  <a:lnTo>
                    <a:pt x="4557903" y="5200180"/>
                  </a:lnTo>
                  <a:lnTo>
                    <a:pt x="6095365" y="2616073"/>
                  </a:lnTo>
                  <a:lnTo>
                    <a:pt x="4585081" y="16001"/>
                  </a:lnTo>
                  <a:lnTo>
                    <a:pt x="1537462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311273" y="1683893"/>
              <a:ext cx="6095365" cy="5200650"/>
            </a:xfrm>
            <a:custGeom>
              <a:avLst/>
              <a:gdLst/>
              <a:ahLst/>
              <a:cxnLst/>
              <a:rect l="l" t="t" r="r" b="b"/>
              <a:pathLst>
                <a:path w="6095365" h="5200650">
                  <a:moveTo>
                    <a:pt x="4585081" y="16001"/>
                  </a:moveTo>
                  <a:lnTo>
                    <a:pt x="1537462" y="0"/>
                  </a:lnTo>
                  <a:lnTo>
                    <a:pt x="0" y="2584069"/>
                  </a:lnTo>
                  <a:lnTo>
                    <a:pt x="1510284" y="5184216"/>
                  </a:lnTo>
                  <a:lnTo>
                    <a:pt x="4557903" y="5200180"/>
                  </a:lnTo>
                  <a:lnTo>
                    <a:pt x="6095365" y="2616073"/>
                  </a:lnTo>
                  <a:lnTo>
                    <a:pt x="4585081" y="16001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922397" y="2216658"/>
              <a:ext cx="4872990" cy="4220210"/>
            </a:xfrm>
            <a:custGeom>
              <a:avLst/>
              <a:gdLst/>
              <a:ahLst/>
              <a:cxnLst/>
              <a:rect l="l" t="t" r="r" b="b"/>
              <a:pathLst>
                <a:path w="4872990" h="4220210">
                  <a:moveTo>
                    <a:pt x="3654679" y="0"/>
                  </a:moveTo>
                  <a:lnTo>
                    <a:pt x="1218183" y="0"/>
                  </a:lnTo>
                  <a:lnTo>
                    <a:pt x="0" y="2109978"/>
                  </a:lnTo>
                  <a:lnTo>
                    <a:pt x="1218183" y="4220121"/>
                  </a:lnTo>
                  <a:lnTo>
                    <a:pt x="3654679" y="4220121"/>
                  </a:lnTo>
                  <a:lnTo>
                    <a:pt x="4872989" y="2109978"/>
                  </a:lnTo>
                  <a:lnTo>
                    <a:pt x="3654679" y="0"/>
                  </a:lnTo>
                  <a:close/>
                </a:path>
              </a:pathLst>
            </a:custGeom>
            <a:solidFill>
              <a:srgbClr val="D5D1C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922397" y="2216658"/>
              <a:ext cx="4872990" cy="4220210"/>
            </a:xfrm>
            <a:custGeom>
              <a:avLst/>
              <a:gdLst/>
              <a:ahLst/>
              <a:cxnLst/>
              <a:rect l="l" t="t" r="r" b="b"/>
              <a:pathLst>
                <a:path w="4872990" h="4220210">
                  <a:moveTo>
                    <a:pt x="3654679" y="0"/>
                  </a:moveTo>
                  <a:lnTo>
                    <a:pt x="1218183" y="0"/>
                  </a:lnTo>
                  <a:lnTo>
                    <a:pt x="0" y="2109978"/>
                  </a:lnTo>
                  <a:lnTo>
                    <a:pt x="1218183" y="4220121"/>
                  </a:lnTo>
                  <a:lnTo>
                    <a:pt x="3654679" y="4220121"/>
                  </a:lnTo>
                  <a:lnTo>
                    <a:pt x="4872989" y="2109978"/>
                  </a:lnTo>
                  <a:lnTo>
                    <a:pt x="3654679" y="0"/>
                  </a:lnTo>
                  <a:close/>
                </a:path>
              </a:pathLst>
            </a:custGeom>
            <a:ln w="3175">
              <a:solidFill>
                <a:srgbClr val="D5D1C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559175" y="2772537"/>
              <a:ext cx="3599815" cy="3117215"/>
            </a:xfrm>
            <a:custGeom>
              <a:avLst/>
              <a:gdLst/>
              <a:ahLst/>
              <a:cxnLst/>
              <a:rect l="l" t="t" r="r" b="b"/>
              <a:pathLst>
                <a:path w="3599815" h="3117215">
                  <a:moveTo>
                    <a:pt x="2699512" y="0"/>
                  </a:moveTo>
                  <a:lnTo>
                    <a:pt x="899795" y="0"/>
                  </a:lnTo>
                  <a:lnTo>
                    <a:pt x="0" y="1558544"/>
                  </a:lnTo>
                  <a:lnTo>
                    <a:pt x="899795" y="3117088"/>
                  </a:lnTo>
                  <a:lnTo>
                    <a:pt x="2699512" y="3117088"/>
                  </a:lnTo>
                  <a:lnTo>
                    <a:pt x="3599306" y="1558544"/>
                  </a:lnTo>
                  <a:lnTo>
                    <a:pt x="269951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559175" y="2772537"/>
              <a:ext cx="3599815" cy="3117215"/>
            </a:xfrm>
            <a:custGeom>
              <a:avLst/>
              <a:gdLst/>
              <a:ahLst/>
              <a:cxnLst/>
              <a:rect l="l" t="t" r="r" b="b"/>
              <a:pathLst>
                <a:path w="3599815" h="3117215">
                  <a:moveTo>
                    <a:pt x="2699512" y="0"/>
                  </a:moveTo>
                  <a:lnTo>
                    <a:pt x="899795" y="0"/>
                  </a:lnTo>
                  <a:lnTo>
                    <a:pt x="0" y="1558544"/>
                  </a:lnTo>
                  <a:lnTo>
                    <a:pt x="899795" y="3117088"/>
                  </a:lnTo>
                  <a:lnTo>
                    <a:pt x="2699512" y="3117088"/>
                  </a:lnTo>
                  <a:lnTo>
                    <a:pt x="3599306" y="1558544"/>
                  </a:lnTo>
                  <a:lnTo>
                    <a:pt x="2699512" y="0"/>
                  </a:lnTo>
                  <a:close/>
                </a:path>
              </a:pathLst>
            </a:custGeom>
            <a:ln w="31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115180" y="3251962"/>
              <a:ext cx="2487295" cy="2154555"/>
            </a:xfrm>
            <a:custGeom>
              <a:avLst/>
              <a:gdLst/>
              <a:ahLst/>
              <a:cxnLst/>
              <a:rect l="l" t="t" r="r" b="b"/>
              <a:pathLst>
                <a:path w="2487295" h="2154554">
                  <a:moveTo>
                    <a:pt x="1865503" y="0"/>
                  </a:moveTo>
                  <a:lnTo>
                    <a:pt x="621919" y="0"/>
                  </a:lnTo>
                  <a:lnTo>
                    <a:pt x="0" y="1077086"/>
                  </a:lnTo>
                  <a:lnTo>
                    <a:pt x="621919" y="2154047"/>
                  </a:lnTo>
                  <a:lnTo>
                    <a:pt x="1865503" y="2154047"/>
                  </a:lnTo>
                  <a:lnTo>
                    <a:pt x="2487295" y="1077086"/>
                  </a:lnTo>
                  <a:lnTo>
                    <a:pt x="1865503" y="0"/>
                  </a:lnTo>
                  <a:close/>
                </a:path>
              </a:pathLst>
            </a:custGeom>
            <a:solidFill>
              <a:srgbClr val="3344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115180" y="3251962"/>
              <a:ext cx="2487295" cy="2154555"/>
            </a:xfrm>
            <a:custGeom>
              <a:avLst/>
              <a:gdLst/>
              <a:ahLst/>
              <a:cxnLst/>
              <a:rect l="l" t="t" r="r" b="b"/>
              <a:pathLst>
                <a:path w="2487295" h="2154554">
                  <a:moveTo>
                    <a:pt x="1865503" y="0"/>
                  </a:moveTo>
                  <a:lnTo>
                    <a:pt x="621919" y="0"/>
                  </a:lnTo>
                  <a:lnTo>
                    <a:pt x="0" y="1077086"/>
                  </a:lnTo>
                  <a:lnTo>
                    <a:pt x="621919" y="2154047"/>
                  </a:lnTo>
                  <a:lnTo>
                    <a:pt x="1865503" y="2154047"/>
                  </a:lnTo>
                  <a:lnTo>
                    <a:pt x="2487295" y="1077086"/>
                  </a:lnTo>
                  <a:lnTo>
                    <a:pt x="1865503" y="0"/>
                  </a:lnTo>
                  <a:close/>
                </a:path>
              </a:pathLst>
            </a:custGeom>
            <a:ln w="3175">
              <a:solidFill>
                <a:srgbClr val="3344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620768" y="3657219"/>
              <a:ext cx="1487170" cy="1288415"/>
            </a:xfrm>
            <a:custGeom>
              <a:avLst/>
              <a:gdLst/>
              <a:ahLst/>
              <a:cxnLst/>
              <a:rect l="l" t="t" r="r" b="b"/>
              <a:pathLst>
                <a:path w="1487170" h="1288414">
                  <a:moveTo>
                    <a:pt x="1115441" y="0"/>
                  </a:moveTo>
                  <a:lnTo>
                    <a:pt x="371856" y="0"/>
                  </a:lnTo>
                  <a:lnTo>
                    <a:pt x="0" y="643890"/>
                  </a:lnTo>
                  <a:lnTo>
                    <a:pt x="371856" y="1287907"/>
                  </a:lnTo>
                  <a:lnTo>
                    <a:pt x="1115441" y="1287907"/>
                  </a:lnTo>
                  <a:lnTo>
                    <a:pt x="1487170" y="643890"/>
                  </a:lnTo>
                  <a:lnTo>
                    <a:pt x="111544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620768" y="3657219"/>
              <a:ext cx="1487170" cy="1288415"/>
            </a:xfrm>
            <a:custGeom>
              <a:avLst/>
              <a:gdLst/>
              <a:ahLst/>
              <a:cxnLst/>
              <a:rect l="l" t="t" r="r" b="b"/>
              <a:pathLst>
                <a:path w="1487170" h="1288414">
                  <a:moveTo>
                    <a:pt x="1115441" y="0"/>
                  </a:moveTo>
                  <a:lnTo>
                    <a:pt x="371856" y="0"/>
                  </a:lnTo>
                  <a:lnTo>
                    <a:pt x="0" y="643890"/>
                  </a:lnTo>
                  <a:lnTo>
                    <a:pt x="371856" y="1287907"/>
                  </a:lnTo>
                  <a:lnTo>
                    <a:pt x="1115441" y="1287907"/>
                  </a:lnTo>
                  <a:lnTo>
                    <a:pt x="1487170" y="643890"/>
                  </a:lnTo>
                  <a:lnTo>
                    <a:pt x="1115441" y="0"/>
                  </a:lnTo>
                  <a:close/>
                </a:path>
              </a:pathLst>
            </a:custGeom>
            <a:ln w="3175">
              <a:solidFill>
                <a:srgbClr val="2D3842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6586295" y="3590036"/>
            <a:ext cx="243204" cy="1475740"/>
          </a:xfrm>
          <a:prstGeom prst="rect">
            <a:avLst/>
          </a:prstGeom>
        </p:spPr>
        <p:txBody>
          <a:bodyPr wrap="square" lIns="0" tIns="7620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00" b="0">
                <a:solidFill>
                  <a:srgbClr val="2D3842"/>
                </a:solidFill>
                <a:latin typeface="Montserrat Medium"/>
                <a:cs typeface="Montserrat Medium"/>
              </a:rPr>
              <a:t>Equity</a:t>
            </a:r>
            <a:r>
              <a:rPr dirty="0" sz="1400" spc="-1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4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400" spc="-1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4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400">
              <a:latin typeface="Montserrat Medium"/>
              <a:cs typeface="Montserrat Medium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2177795" y="1759712"/>
            <a:ext cx="6023610" cy="4610100"/>
            <a:chOff x="2177795" y="1759712"/>
            <a:chExt cx="6023610" cy="4610100"/>
          </a:xfrm>
        </p:grpSpPr>
        <p:pic>
          <p:nvPicPr>
            <p:cNvPr id="23" name="object 2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6602" y="4913503"/>
              <a:ext cx="1344549" cy="1454036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77795" y="4957826"/>
              <a:ext cx="1498854" cy="1411516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42565" y="1759712"/>
              <a:ext cx="1381105" cy="1953005"/>
            </a:xfrm>
            <a:prstGeom prst="rect">
              <a:avLst/>
            </a:prstGeom>
          </p:spPr>
        </p:pic>
      </p:grpSp>
      <p:sp>
        <p:nvSpPr>
          <p:cNvPr id="26" name="object 26" descr=""/>
          <p:cNvSpPr txBox="1"/>
          <p:nvPr/>
        </p:nvSpPr>
        <p:spPr>
          <a:xfrm>
            <a:off x="3885446" y="3754451"/>
            <a:ext cx="273050" cy="1313180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Time</a:t>
            </a:r>
            <a:r>
              <a:rPr dirty="0" sz="1600" spc="-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spc="-10" b="0">
                <a:solidFill>
                  <a:srgbClr val="2D3842"/>
                </a:solidFill>
                <a:latin typeface="Montserrat Medium"/>
                <a:cs typeface="Montserrat Medium"/>
              </a:rPr>
              <a:t>frames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3293246" y="3628271"/>
            <a:ext cx="273050" cy="1453515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A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 “champion”</a:t>
            </a:r>
            <a:endParaRPr sz="1600">
              <a:latin typeface="Montserrat Medium"/>
              <a:cs typeface="Montserrat Medium"/>
            </a:endParaRPr>
          </a:p>
        </p:txBody>
      </p:sp>
      <p:pic>
        <p:nvPicPr>
          <p:cNvPr id="28" name="object 2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34046" y="1884934"/>
            <a:ext cx="978760" cy="1584325"/>
          </a:xfrm>
          <a:prstGeom prst="rect">
            <a:avLst/>
          </a:prstGeom>
        </p:spPr>
      </p:pic>
      <p:sp>
        <p:nvSpPr>
          <p:cNvPr id="29" name="object 29" descr=""/>
          <p:cNvSpPr txBox="1"/>
          <p:nvPr/>
        </p:nvSpPr>
        <p:spPr>
          <a:xfrm>
            <a:off x="7170217" y="3642741"/>
            <a:ext cx="273050" cy="1278255"/>
          </a:xfrm>
          <a:prstGeom prst="rect">
            <a:avLst/>
          </a:prstGeom>
        </p:spPr>
        <p:txBody>
          <a:bodyPr wrap="square" lIns="0" tIns="5715" rIns="0" bIns="0" rtlCol="0" vert="vert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Project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plan</a:t>
            </a:r>
            <a:endParaRPr sz="1600">
              <a:latin typeface="Montserrat Medium"/>
              <a:cs typeface="Montserrat Medium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289297" y="1324737"/>
            <a:ext cx="2230120" cy="59048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27660">
              <a:lnSpc>
                <a:spcPct val="100000"/>
              </a:lnSpc>
              <a:spcBef>
                <a:spcPts val="95"/>
              </a:spcBef>
            </a:pPr>
            <a:r>
              <a:rPr dirty="0" sz="1600" b="0">
                <a:solidFill>
                  <a:srgbClr val="33445F"/>
                </a:solidFill>
                <a:latin typeface="Montserrat Medium"/>
                <a:cs typeface="Montserrat Medium"/>
              </a:rPr>
              <a:t>Advisory</a:t>
            </a:r>
            <a:r>
              <a:rPr dirty="0" sz="1600" spc="-40" b="0">
                <a:solidFill>
                  <a:srgbClr val="33445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33445F"/>
                </a:solidFill>
                <a:latin typeface="Montserrat Medium"/>
                <a:cs typeface="Montserrat Medium"/>
              </a:rPr>
              <a:t>Board</a:t>
            </a:r>
            <a:endParaRPr sz="1600">
              <a:latin typeface="Montserrat Medium"/>
              <a:cs typeface="Montserrat Medium"/>
            </a:endParaRPr>
          </a:p>
          <a:p>
            <a:pPr marL="169545" marR="5080" indent="-115570">
              <a:lnSpc>
                <a:spcPts val="3670"/>
              </a:lnSpc>
              <a:spcBef>
                <a:spcPts val="10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Documentation</a:t>
            </a:r>
            <a:r>
              <a:rPr dirty="0" sz="1600" spc="-10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Plan 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Communication</a:t>
            </a:r>
            <a:endParaRPr sz="1600">
              <a:latin typeface="Montserrat Medium"/>
              <a:cs typeface="Montserrat Medium"/>
            </a:endParaRPr>
          </a:p>
          <a:p>
            <a:pPr algn="ctr" marR="195580">
              <a:lnSpc>
                <a:spcPts val="1505"/>
              </a:lnSpc>
            </a:pP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Plan</a:t>
            </a:r>
            <a:endParaRPr sz="1600">
              <a:latin typeface="Montserrat Medium"/>
              <a:cs typeface="Montserrat Medium"/>
            </a:endParaRPr>
          </a:p>
          <a:p>
            <a:pPr algn="ctr" marR="196850">
              <a:lnSpc>
                <a:spcPct val="100000"/>
              </a:lnSpc>
              <a:spcBef>
                <a:spcPts val="810"/>
              </a:spcBef>
            </a:pP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Income</a:t>
            </a:r>
            <a:r>
              <a:rPr dirty="0" sz="1600" spc="-20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600" spc="-20" b="0">
                <a:solidFill>
                  <a:srgbClr val="2D3842"/>
                </a:solidFill>
                <a:latin typeface="Montserrat Medium"/>
                <a:cs typeface="Montserrat Medium"/>
              </a:rPr>
              <a:t> whom</a:t>
            </a:r>
            <a:endParaRPr sz="1600">
              <a:latin typeface="Montserrat Medium"/>
              <a:cs typeface="Montserrat Medium"/>
            </a:endParaRPr>
          </a:p>
          <a:p>
            <a:pPr algn="ctr" marL="469900" marR="532765">
              <a:lnSpc>
                <a:spcPct val="100000"/>
              </a:lnSpc>
              <a:spcBef>
                <a:spcPts val="1525"/>
              </a:spcBef>
            </a:pPr>
            <a:r>
              <a:rPr dirty="0" sz="1100" b="0">
                <a:solidFill>
                  <a:srgbClr val="FDFFFF"/>
                </a:solidFill>
                <a:latin typeface="Montserrat Medium"/>
                <a:cs typeface="Montserrat Medium"/>
              </a:rPr>
              <a:t>Are</a:t>
            </a:r>
            <a:r>
              <a:rPr dirty="0" sz="11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100" b="0">
                <a:solidFill>
                  <a:srgbClr val="FDFFFF"/>
                </a:solidFill>
                <a:latin typeface="Montserrat Medium"/>
                <a:cs typeface="Montserrat Medium"/>
              </a:rPr>
              <a:t>the</a:t>
            </a:r>
            <a:r>
              <a:rPr dirty="0" sz="11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100" b="0">
                <a:solidFill>
                  <a:srgbClr val="FDFFFF"/>
                </a:solidFill>
                <a:latin typeface="Montserrat Medium"/>
                <a:cs typeface="Montserrat Medium"/>
              </a:rPr>
              <a:t>family</a:t>
            </a:r>
            <a:r>
              <a:rPr dirty="0" sz="11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100" spc="-25" b="0">
                <a:solidFill>
                  <a:srgbClr val="FDFFFF"/>
                </a:solidFill>
                <a:latin typeface="Montserrat Medium"/>
                <a:cs typeface="Montserrat Medium"/>
              </a:rPr>
              <a:t>on </a:t>
            </a:r>
            <a:r>
              <a:rPr dirty="0" sz="1100" b="0">
                <a:solidFill>
                  <a:srgbClr val="FDFFFF"/>
                </a:solidFill>
                <a:latin typeface="Montserrat Medium"/>
                <a:cs typeface="Montserrat Medium"/>
              </a:rPr>
              <a:t>the</a:t>
            </a:r>
            <a:r>
              <a:rPr dirty="0" sz="1100" spc="-10" b="0">
                <a:solidFill>
                  <a:srgbClr val="FDFFFF"/>
                </a:solidFill>
                <a:latin typeface="Montserrat Medium"/>
                <a:cs typeface="Montserrat Medium"/>
              </a:rPr>
              <a:t> journey</a:t>
            </a:r>
            <a:endParaRPr sz="1100">
              <a:latin typeface="Montserrat Medium"/>
              <a:cs typeface="Montserrat Medium"/>
            </a:endParaRPr>
          </a:p>
          <a:p>
            <a:pPr algn="just" marL="709295" marR="790575" indent="10795">
              <a:lnSpc>
                <a:spcPct val="100000"/>
              </a:lnSpc>
              <a:spcBef>
                <a:spcPts val="625"/>
              </a:spcBef>
            </a:pP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Where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are</a:t>
            </a:r>
            <a:r>
              <a:rPr dirty="0" sz="1600" spc="-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5" b="0">
                <a:solidFill>
                  <a:srgbClr val="FDFFFF"/>
                </a:solidFill>
                <a:latin typeface="Montserrat Medium"/>
                <a:cs typeface="Montserrat Medium"/>
              </a:rPr>
              <a:t>we 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going?</a:t>
            </a:r>
            <a:endParaRPr sz="1600">
              <a:latin typeface="Montserrat Medium"/>
              <a:cs typeface="Montserrat Medium"/>
            </a:endParaRPr>
          </a:p>
          <a:p>
            <a:pPr algn="ctr" marL="14604">
              <a:lnSpc>
                <a:spcPct val="100000"/>
              </a:lnSpc>
              <a:spcBef>
                <a:spcPts val="1175"/>
              </a:spcBef>
            </a:pPr>
            <a:r>
              <a:rPr dirty="0" sz="1000" b="1">
                <a:solidFill>
                  <a:srgbClr val="FDFFFF"/>
                </a:solidFill>
                <a:latin typeface="Montserrat SemiBold"/>
                <a:cs typeface="Montserrat SemiBold"/>
              </a:rPr>
              <a:t>Now</a:t>
            </a:r>
            <a:r>
              <a:rPr dirty="0" sz="1000" spc="10" b="1">
                <a:solidFill>
                  <a:srgbClr val="FDFFFF"/>
                </a:solidFill>
                <a:latin typeface="Montserrat SemiBold"/>
                <a:cs typeface="Montserrat SemiBold"/>
              </a:rPr>
              <a:t> </a:t>
            </a:r>
            <a:r>
              <a:rPr dirty="0" sz="1000" spc="-10" b="1">
                <a:solidFill>
                  <a:srgbClr val="FDFFFF"/>
                </a:solidFill>
                <a:latin typeface="Montserrat SemiBold"/>
                <a:cs typeface="Montserrat SemiBold"/>
              </a:rPr>
              <a:t>10-20-100yr</a:t>
            </a:r>
            <a:endParaRPr sz="1000">
              <a:latin typeface="Montserrat SemiBold"/>
              <a:cs typeface="Montserrat SemiBold"/>
            </a:endParaRPr>
          </a:p>
          <a:p>
            <a:pPr algn="ctr" marL="14604">
              <a:lnSpc>
                <a:spcPct val="100000"/>
              </a:lnSpc>
            </a:pPr>
            <a:r>
              <a:rPr dirty="0" sz="1000" spc="-20" b="1">
                <a:solidFill>
                  <a:srgbClr val="FDFFFF"/>
                </a:solidFill>
                <a:latin typeface="Montserrat SemiBold"/>
                <a:cs typeface="Montserrat SemiBold"/>
              </a:rPr>
              <a:t>plan</a:t>
            </a:r>
            <a:endParaRPr sz="1000">
              <a:latin typeface="Montserrat SemiBold"/>
              <a:cs typeface="Montserrat SemiBold"/>
            </a:endParaRPr>
          </a:p>
          <a:p>
            <a:pPr algn="ctr" marL="509905" marR="591820" indent="635">
              <a:lnSpc>
                <a:spcPct val="100000"/>
              </a:lnSpc>
              <a:spcBef>
                <a:spcPts val="1010"/>
              </a:spcBef>
            </a:pPr>
            <a:r>
              <a:rPr dirty="0" sz="1100" b="0">
                <a:solidFill>
                  <a:srgbClr val="FDFFFF"/>
                </a:solidFill>
                <a:latin typeface="Montserrat Medium"/>
                <a:cs typeface="Montserrat Medium"/>
              </a:rPr>
              <a:t>Existing</a:t>
            </a:r>
            <a:r>
              <a:rPr dirty="0" sz="1100" spc="-4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100" spc="-10" b="0">
                <a:solidFill>
                  <a:srgbClr val="FDFFFF"/>
                </a:solidFill>
                <a:latin typeface="Montserrat Medium"/>
                <a:cs typeface="Montserrat Medium"/>
              </a:rPr>
              <a:t>skills </a:t>
            </a:r>
            <a:r>
              <a:rPr dirty="0" sz="1100" b="0">
                <a:solidFill>
                  <a:srgbClr val="FDFFFF"/>
                </a:solidFill>
                <a:latin typeface="Montserrat Medium"/>
                <a:cs typeface="Montserrat Medium"/>
              </a:rPr>
              <a:t>and</a:t>
            </a:r>
            <a:r>
              <a:rPr dirty="0" sz="11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100" spc="-10" b="0">
                <a:solidFill>
                  <a:srgbClr val="FDFFFF"/>
                </a:solidFill>
                <a:latin typeface="Montserrat Medium"/>
                <a:cs typeface="Montserrat Medium"/>
              </a:rPr>
              <a:t>capabilities</a:t>
            </a:r>
            <a:endParaRPr sz="1100">
              <a:latin typeface="Montserrat Medium"/>
              <a:cs typeface="Montserrat Medium"/>
            </a:endParaRPr>
          </a:p>
          <a:p>
            <a:pPr algn="ctr" marR="84455">
              <a:lnSpc>
                <a:spcPct val="100000"/>
              </a:lnSpc>
              <a:spcBef>
                <a:spcPts val="1450"/>
              </a:spcBef>
            </a:pP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Control</a:t>
            </a:r>
            <a:r>
              <a:rPr dirty="0" sz="1600" spc="-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2D3842"/>
                </a:solidFill>
                <a:latin typeface="Montserrat Medium"/>
                <a:cs typeface="Montserrat Medium"/>
              </a:rPr>
              <a:t>to</a:t>
            </a:r>
            <a:r>
              <a:rPr dirty="0" sz="1600" spc="-25" b="0">
                <a:solidFill>
                  <a:srgbClr val="2D3842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2D3842"/>
                </a:solidFill>
                <a:latin typeface="Montserrat Medium"/>
                <a:cs typeface="Montserrat Medium"/>
              </a:rPr>
              <a:t>whom</a:t>
            </a:r>
            <a:endParaRPr sz="1600">
              <a:latin typeface="Montserrat Medium"/>
              <a:cs typeface="Montserrat Medium"/>
            </a:endParaRPr>
          </a:p>
          <a:p>
            <a:pPr algn="ctr" marL="12065" marR="210185">
              <a:lnSpc>
                <a:spcPct val="207500"/>
              </a:lnSpc>
              <a:spcBef>
                <a:spcPts val="265"/>
              </a:spcBef>
            </a:pP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Best</a:t>
            </a:r>
            <a:r>
              <a:rPr dirty="0" sz="16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of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b="0">
                <a:solidFill>
                  <a:srgbClr val="FDFFFF"/>
                </a:solidFill>
                <a:latin typeface="Montserrat Medium"/>
                <a:cs typeface="Montserrat Medium"/>
              </a:rPr>
              <a:t>Breed</a:t>
            </a:r>
            <a:r>
              <a:rPr dirty="0" sz="1600" spc="-15" b="0">
                <a:solidFill>
                  <a:srgbClr val="FDFFFF"/>
                </a:solidFill>
                <a:latin typeface="Montserrat Medium"/>
                <a:cs typeface="Montserrat Medium"/>
              </a:rPr>
              <a:t> </a:t>
            </a:r>
            <a:r>
              <a:rPr dirty="0" sz="1600" spc="-20" b="0">
                <a:solidFill>
                  <a:srgbClr val="FDFFFF"/>
                </a:solidFill>
                <a:latin typeface="Montserrat Medium"/>
                <a:cs typeface="Montserrat Medium"/>
              </a:rPr>
              <a:t>team </a:t>
            </a:r>
            <a:r>
              <a:rPr dirty="0" sz="1600" spc="-10" b="0">
                <a:solidFill>
                  <a:srgbClr val="FDFFFF"/>
                </a:solidFill>
                <a:latin typeface="Montserrat Medium"/>
                <a:cs typeface="Montserrat Medium"/>
              </a:rPr>
              <a:t>KPI’s</a:t>
            </a:r>
            <a:endParaRPr sz="1600">
              <a:latin typeface="Montserrat Medium"/>
              <a:cs typeface="Montserrat Medium"/>
            </a:endParaRPr>
          </a:p>
          <a:p>
            <a:pPr algn="ctr" marR="81915">
              <a:lnSpc>
                <a:spcPct val="100000"/>
              </a:lnSpc>
              <a:spcBef>
                <a:spcPts val="1395"/>
              </a:spcBef>
            </a:pPr>
            <a:r>
              <a:rPr dirty="0" sz="1600" spc="-10" b="0">
                <a:solidFill>
                  <a:srgbClr val="33445F"/>
                </a:solidFill>
                <a:latin typeface="Montserrat Medium"/>
                <a:cs typeface="Montserrat Medium"/>
              </a:rPr>
              <a:t>Accountability</a:t>
            </a:r>
            <a:endParaRPr sz="16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8" ma:contentTypeDescription="Create a new document." ma:contentTypeScope="" ma:versionID="9e70a208f7de08c2ab481399c653e05b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2f8354cd7a74e221a64c45955ef9d5e0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E86BD0E-31BB-432F-A88E-B3AB75B246DC}"/>
</file>

<file path=customXml/itemProps2.xml><?xml version="1.0" encoding="utf-8"?>
<ds:datastoreItem xmlns:ds="http://schemas.openxmlformats.org/officeDocument/2006/customXml" ds:itemID="{F5F2D636-B10D-4C3D-91EC-31278341A078}"/>
</file>

<file path=customXml/itemProps3.xml><?xml version="1.0" encoding="utf-8"?>
<ds:datastoreItem xmlns:ds="http://schemas.openxmlformats.org/officeDocument/2006/customXml" ds:itemID="{6F20DE24-E82B-40E4-A10F-3922CD8277B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Leanne Manning</dc:creator>
  <dcterms:created xsi:type="dcterms:W3CDTF">2024-03-19T06:48:16Z</dcterms:created>
  <dcterms:modified xsi:type="dcterms:W3CDTF">2024-03-19T06:48:16Z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2023-03-29T00:00:00Z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2024-03-19T00:00:00Z</vt:filetime>
  </property>
  <property fmtid="{D5CDD505-2E9C-101B-9397-08002B2CF9AE}" pid="5" name="Producer">
    <vt:lpwstr>Microsoft® Visio® Plan 2</vt:lpwstr>
  </property>
  <property fmtid="{D5CDD505-2E9C-101B-9397-08002B2CF9AE}" pid="6" name="ContentTypeId">
    <vt:lpwstr>0x0101000D1501204E0E8546970714FFE872A97A</vt:lpwstr>
  </property>
</Properties>
</file>