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0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2E42F55B-0167-4D11-9137-EEAEBB792139}"/>
    <pc:docChg chg="modSld">
      <pc:chgData name="Leanne Manning" userId="730c7ce9-f6b4-453e-88a2-34d7f1a5ff9e" providerId="ADAL" clId="{2E42F55B-0167-4D11-9137-EEAEBB792139}" dt="2023-11-17T05:45:29.146" v="85" actId="1076"/>
      <pc:docMkLst>
        <pc:docMk/>
      </pc:docMkLst>
      <pc:sldChg chg="modSp mod">
        <pc:chgData name="Leanne Manning" userId="730c7ce9-f6b4-453e-88a2-34d7f1a5ff9e" providerId="ADAL" clId="{2E42F55B-0167-4D11-9137-EEAEBB792139}" dt="2023-11-17T05:38:28.719" v="3" actId="1076"/>
        <pc:sldMkLst>
          <pc:docMk/>
          <pc:sldMk cId="0" sldId="257"/>
        </pc:sldMkLst>
        <pc:spChg chg="mod">
          <ac:chgData name="Leanne Manning" userId="730c7ce9-f6b4-453e-88a2-34d7f1a5ff9e" providerId="ADAL" clId="{2E42F55B-0167-4D11-9137-EEAEBB792139}" dt="2023-11-17T05:38:00.949" v="2" actId="255"/>
          <ac:spMkLst>
            <pc:docMk/>
            <pc:sldMk cId="0" sldId="257"/>
            <ac:spMk id="2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38:28.719" v="3" actId="1076"/>
          <ac:spMkLst>
            <pc:docMk/>
            <pc:sldMk cId="0" sldId="257"/>
            <ac:spMk id="11" creationId="{00000000-0000-0000-0000-000000000000}"/>
          </ac:spMkLst>
        </pc:spChg>
      </pc:sldChg>
      <pc:sldChg chg="modSp mod">
        <pc:chgData name="Leanne Manning" userId="730c7ce9-f6b4-453e-88a2-34d7f1a5ff9e" providerId="ADAL" clId="{2E42F55B-0167-4D11-9137-EEAEBB792139}" dt="2023-11-17T05:41:14.123" v="40" actId="1076"/>
        <pc:sldMkLst>
          <pc:docMk/>
          <pc:sldMk cId="0" sldId="258"/>
        </pc:sldMkLst>
        <pc:spChg chg="mod ord">
          <ac:chgData name="Leanne Manning" userId="730c7ce9-f6b4-453e-88a2-34d7f1a5ff9e" providerId="ADAL" clId="{2E42F55B-0167-4D11-9137-EEAEBB792139}" dt="2023-11-17T05:39:39.334" v="11" actId="170"/>
          <ac:spMkLst>
            <pc:docMk/>
            <pc:sldMk cId="0" sldId="258"/>
            <ac:spMk id="2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0:43.097" v="36" actId="1076"/>
          <ac:spMkLst>
            <pc:docMk/>
            <pc:sldMk cId="0" sldId="258"/>
            <ac:spMk id="3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1:14.123" v="40" actId="1076"/>
          <ac:spMkLst>
            <pc:docMk/>
            <pc:sldMk cId="0" sldId="258"/>
            <ac:spMk id="5" creationId="{00000000-0000-0000-0000-000000000000}"/>
          </ac:spMkLst>
        </pc:spChg>
      </pc:sldChg>
      <pc:sldChg chg="modSp mod">
        <pc:chgData name="Leanne Manning" userId="730c7ce9-f6b4-453e-88a2-34d7f1a5ff9e" providerId="ADAL" clId="{2E42F55B-0167-4D11-9137-EEAEBB792139}" dt="2023-11-17T05:43:58.789" v="76" actId="14100"/>
        <pc:sldMkLst>
          <pc:docMk/>
          <pc:sldMk cId="0" sldId="259"/>
        </pc:sldMkLst>
        <pc:spChg chg="mod">
          <ac:chgData name="Leanne Manning" userId="730c7ce9-f6b4-453e-88a2-34d7f1a5ff9e" providerId="ADAL" clId="{2E42F55B-0167-4D11-9137-EEAEBB792139}" dt="2023-11-17T05:43:46.474" v="74" actId="1076"/>
          <ac:spMkLst>
            <pc:docMk/>
            <pc:sldMk cId="0" sldId="259"/>
            <ac:spMk id="7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3:27.970" v="71" actId="1076"/>
          <ac:spMkLst>
            <pc:docMk/>
            <pc:sldMk cId="0" sldId="259"/>
            <ac:spMk id="8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3:32.192" v="72" actId="1076"/>
          <ac:spMkLst>
            <pc:docMk/>
            <pc:sldMk cId="0" sldId="259"/>
            <ac:spMk id="9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3:50.494" v="75" actId="1076"/>
          <ac:spMkLst>
            <pc:docMk/>
            <pc:sldMk cId="0" sldId="259"/>
            <ac:spMk id="11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3:39.516" v="73" actId="1076"/>
          <ac:spMkLst>
            <pc:docMk/>
            <pc:sldMk cId="0" sldId="259"/>
            <ac:spMk id="12" creationId="{00000000-0000-0000-0000-000000000000}"/>
          </ac:spMkLst>
        </pc:spChg>
        <pc:spChg chg="mod ord">
          <ac:chgData name="Leanne Manning" userId="730c7ce9-f6b4-453e-88a2-34d7f1a5ff9e" providerId="ADAL" clId="{2E42F55B-0167-4D11-9137-EEAEBB792139}" dt="2023-11-17T05:43:18.776" v="70" actId="171"/>
          <ac:spMkLst>
            <pc:docMk/>
            <pc:sldMk cId="0" sldId="259"/>
            <ac:spMk id="15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2:34.346" v="66" actId="20577"/>
          <ac:spMkLst>
            <pc:docMk/>
            <pc:sldMk cId="0" sldId="259"/>
            <ac:spMk id="17" creationId="{00000000-0000-0000-0000-000000000000}"/>
          </ac:spMkLst>
        </pc:spChg>
        <pc:grpChg chg="mod">
          <ac:chgData name="Leanne Manning" userId="730c7ce9-f6b4-453e-88a2-34d7f1a5ff9e" providerId="ADAL" clId="{2E42F55B-0167-4D11-9137-EEAEBB792139}" dt="2023-11-17T05:43:58.789" v="76" actId="14100"/>
          <ac:grpSpMkLst>
            <pc:docMk/>
            <pc:sldMk cId="0" sldId="259"/>
            <ac:grpSpMk id="2" creationId="{00000000-0000-0000-0000-000000000000}"/>
          </ac:grpSpMkLst>
        </pc:grpChg>
      </pc:sldChg>
      <pc:sldChg chg="modSp mod">
        <pc:chgData name="Leanne Manning" userId="730c7ce9-f6b4-453e-88a2-34d7f1a5ff9e" providerId="ADAL" clId="{2E42F55B-0167-4D11-9137-EEAEBB792139}" dt="2023-11-17T05:45:29.146" v="85" actId="1076"/>
        <pc:sldMkLst>
          <pc:docMk/>
          <pc:sldMk cId="0" sldId="260"/>
        </pc:sldMkLst>
        <pc:spChg chg="mod">
          <ac:chgData name="Leanne Manning" userId="730c7ce9-f6b4-453e-88a2-34d7f1a5ff9e" providerId="ADAL" clId="{2E42F55B-0167-4D11-9137-EEAEBB792139}" dt="2023-11-17T05:45:29.146" v="85" actId="1076"/>
          <ac:spMkLst>
            <pc:docMk/>
            <pc:sldMk cId="0" sldId="260"/>
            <ac:spMk id="9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5:20.650" v="84" actId="1076"/>
          <ac:spMkLst>
            <pc:docMk/>
            <pc:sldMk cId="0" sldId="260"/>
            <ac:spMk id="12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5:13.023" v="83" actId="1076"/>
          <ac:spMkLst>
            <pc:docMk/>
            <pc:sldMk cId="0" sldId="260"/>
            <ac:spMk id="13" creationId="{00000000-0000-0000-0000-000000000000}"/>
          </ac:spMkLst>
        </pc:spChg>
        <pc:spChg chg="mod ord">
          <ac:chgData name="Leanne Manning" userId="730c7ce9-f6b4-453e-88a2-34d7f1a5ff9e" providerId="ADAL" clId="{2E42F55B-0167-4D11-9137-EEAEBB792139}" dt="2023-11-17T05:44:45.072" v="79" actId="20577"/>
          <ac:spMkLst>
            <pc:docMk/>
            <pc:sldMk cId="0" sldId="260"/>
            <ac:spMk id="16" creationId="{00000000-0000-0000-0000-000000000000}"/>
          </ac:spMkLst>
        </pc:spChg>
        <pc:spChg chg="mod">
          <ac:chgData name="Leanne Manning" userId="730c7ce9-f6b4-453e-88a2-34d7f1a5ff9e" providerId="ADAL" clId="{2E42F55B-0167-4D11-9137-EEAEBB792139}" dt="2023-11-17T05:44:54.206" v="81" actId="20577"/>
          <ac:spMkLst>
            <pc:docMk/>
            <pc:sldMk cId="0" sldId="260"/>
            <ac:spMk id="1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356" y="962660"/>
            <a:ext cx="4562475" cy="549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2006" y="541020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8173" y="541020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237980" y="385699"/>
            <a:ext cx="5200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sz="1600" b="1" spc="-235" dirty="0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sz="1600" b="1" spc="45" dirty="0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28600" y="1033716"/>
            <a:ext cx="433705" cy="6297930"/>
            <a:chOff x="228600" y="1033716"/>
            <a:chExt cx="433705" cy="6297930"/>
          </a:xfrm>
        </p:grpSpPr>
        <p:sp>
          <p:nvSpPr>
            <p:cNvPr id="6" name="object 6"/>
            <p:cNvSpPr/>
            <p:nvPr/>
          </p:nvSpPr>
          <p:spPr>
            <a:xfrm>
              <a:off x="228600" y="1065276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8777" y="1035304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26" y="29971"/>
                  </a:moveTo>
                  <a:lnTo>
                    <a:pt x="78611" y="18323"/>
                  </a:lnTo>
                  <a:lnTo>
                    <a:pt x="69845" y="8794"/>
                  </a:lnTo>
                  <a:lnTo>
                    <a:pt x="56842" y="2361"/>
                  </a:lnTo>
                  <a:lnTo>
                    <a:pt x="40919" y="0"/>
                  </a:lnTo>
                  <a:lnTo>
                    <a:pt x="24994" y="2361"/>
                  </a:lnTo>
                  <a:lnTo>
                    <a:pt x="11987" y="8794"/>
                  </a:lnTo>
                  <a:lnTo>
                    <a:pt x="3216" y="18323"/>
                  </a:lnTo>
                  <a:lnTo>
                    <a:pt x="0" y="29971"/>
                  </a:lnTo>
                  <a:lnTo>
                    <a:pt x="3216" y="41600"/>
                  </a:lnTo>
                  <a:lnTo>
                    <a:pt x="11987" y="51085"/>
                  </a:lnTo>
                  <a:lnTo>
                    <a:pt x="24994" y="57475"/>
                  </a:lnTo>
                  <a:lnTo>
                    <a:pt x="40919" y="59816"/>
                  </a:lnTo>
                  <a:lnTo>
                    <a:pt x="56842" y="57475"/>
                  </a:lnTo>
                  <a:lnTo>
                    <a:pt x="69845" y="51085"/>
                  </a:lnTo>
                  <a:lnTo>
                    <a:pt x="78611" y="41600"/>
                  </a:lnTo>
                  <a:lnTo>
                    <a:pt x="81826" y="29971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19696" y="1095121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h="6236334">
                  <a:moveTo>
                    <a:pt x="0" y="0"/>
                  </a:moveTo>
                  <a:lnTo>
                    <a:pt x="0" y="6236284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ts val="2065"/>
              </a:lnSpc>
              <a:spcBef>
                <a:spcPts val="100"/>
              </a:spcBef>
            </a:pPr>
            <a:r>
              <a:rPr spc="-10" dirty="0"/>
              <a:t>Adviser</a:t>
            </a:r>
          </a:p>
          <a:p>
            <a:pPr marL="12700">
              <a:lnSpc>
                <a:spcPts val="2065"/>
              </a:lnSpc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Blue Print – Significant</a:t>
            </a:r>
            <a:r>
              <a:rPr spc="-5" dirty="0"/>
              <a:t> </a:t>
            </a:r>
            <a:r>
              <a:rPr spc="-10" dirty="0"/>
              <a:t>Individuals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569459" y="3305810"/>
            <a:ext cx="1668780" cy="1668780"/>
          </a:xfrm>
          <a:prstGeom prst="rect">
            <a:avLst/>
          </a:prstGeom>
          <a:solidFill>
            <a:srgbClr val="2D3842"/>
          </a:solidFill>
          <a:ln w="3175">
            <a:solidFill>
              <a:srgbClr val="2D3842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670"/>
              </a:spcBef>
            </a:pPr>
            <a:r>
              <a:rPr sz="1800" b="1" spc="-10" dirty="0">
                <a:solidFill>
                  <a:srgbClr val="FDFFFF"/>
                </a:solidFill>
                <a:latin typeface="Montserrat SemiBold"/>
                <a:cs typeface="Montserrat SemiBold"/>
              </a:rPr>
              <a:t>Business</a:t>
            </a:r>
            <a:endParaRPr sz="1800">
              <a:latin typeface="Montserrat SemiBold"/>
              <a:cs typeface="Montserrat SemiBold"/>
            </a:endParaRPr>
          </a:p>
          <a:p>
            <a:pPr marL="3810" algn="ctr">
              <a:lnSpc>
                <a:spcPct val="100000"/>
              </a:lnSpc>
              <a:spcBef>
                <a:spcPts val="110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NOW</a:t>
            </a:r>
            <a:r>
              <a:rPr sz="1200" b="0" spc="3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1 Year</a:t>
            </a:r>
            <a:r>
              <a:rPr sz="1200" b="0" spc="3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3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Years</a:t>
            </a:r>
            <a:endParaRPr sz="1200">
              <a:latin typeface="Montserrat Medium"/>
              <a:cs typeface="Montserrat Medium"/>
            </a:endParaRPr>
          </a:p>
          <a:p>
            <a:pPr marL="92075" marR="84455" indent="434975">
              <a:lnSpc>
                <a:spcPct val="197400"/>
              </a:lnSpc>
              <a:spcBef>
                <a:spcPts val="19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90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Days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Chaos</a:t>
            </a:r>
            <a:r>
              <a:rPr sz="1200" b="0" spc="-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to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greatness</a:t>
            </a:r>
            <a:endParaRPr sz="12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4945" y="2699893"/>
            <a:ext cx="2790190" cy="2532745"/>
          </a:xfrm>
          <a:prstGeom prst="rect">
            <a:avLst/>
          </a:prstGeom>
          <a:solidFill>
            <a:srgbClr val="33445F"/>
          </a:solidFill>
          <a:ln w="3175">
            <a:solidFill>
              <a:srgbClr val="33445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5240" algn="ctr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Ideal</a:t>
            </a:r>
            <a:r>
              <a:rPr sz="1200" b="0" spc="-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Week</a:t>
            </a:r>
            <a:endParaRPr sz="12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Montserrat Medium"/>
              <a:cs typeface="Montserrat Medium"/>
            </a:endParaRPr>
          </a:p>
          <a:p>
            <a:pPr marL="570865">
              <a:lnSpc>
                <a:spcPct val="100000"/>
              </a:lnSpc>
            </a:pPr>
            <a:endParaRPr lang="en-AU" sz="1100" b="0" dirty="0">
              <a:solidFill>
                <a:srgbClr val="FDFFFF"/>
              </a:solidFill>
              <a:latin typeface="Montserrat Medium"/>
              <a:cs typeface="Montserrat Medium"/>
            </a:endParaRPr>
          </a:p>
          <a:p>
            <a:pPr marL="570865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Red,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Blue,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Black,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Green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2006" y="541020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28173" y="541020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237980" y="385699"/>
            <a:ext cx="5200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sz="1600" b="1" spc="-235" dirty="0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sz="1600" b="1" spc="45" dirty="0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28600" y="1033716"/>
            <a:ext cx="433705" cy="6297930"/>
            <a:chOff x="228600" y="1033716"/>
            <a:chExt cx="433705" cy="6297930"/>
          </a:xfrm>
        </p:grpSpPr>
        <p:sp>
          <p:nvSpPr>
            <p:cNvPr id="7" name="object 7"/>
            <p:cNvSpPr/>
            <p:nvPr/>
          </p:nvSpPr>
          <p:spPr>
            <a:xfrm>
              <a:off x="228600" y="1065276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8777" y="1035304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26" y="29971"/>
                  </a:moveTo>
                  <a:lnTo>
                    <a:pt x="78611" y="18323"/>
                  </a:lnTo>
                  <a:lnTo>
                    <a:pt x="69845" y="8794"/>
                  </a:lnTo>
                  <a:lnTo>
                    <a:pt x="56842" y="2361"/>
                  </a:lnTo>
                  <a:lnTo>
                    <a:pt x="40919" y="0"/>
                  </a:lnTo>
                  <a:lnTo>
                    <a:pt x="24994" y="2361"/>
                  </a:lnTo>
                  <a:lnTo>
                    <a:pt x="11987" y="8794"/>
                  </a:lnTo>
                  <a:lnTo>
                    <a:pt x="3216" y="18323"/>
                  </a:lnTo>
                  <a:lnTo>
                    <a:pt x="0" y="29971"/>
                  </a:lnTo>
                  <a:lnTo>
                    <a:pt x="3216" y="41600"/>
                  </a:lnTo>
                  <a:lnTo>
                    <a:pt x="11987" y="51085"/>
                  </a:lnTo>
                  <a:lnTo>
                    <a:pt x="24994" y="57475"/>
                  </a:lnTo>
                  <a:lnTo>
                    <a:pt x="40919" y="59816"/>
                  </a:lnTo>
                  <a:lnTo>
                    <a:pt x="56842" y="57475"/>
                  </a:lnTo>
                  <a:lnTo>
                    <a:pt x="69845" y="51085"/>
                  </a:lnTo>
                  <a:lnTo>
                    <a:pt x="78611" y="41600"/>
                  </a:lnTo>
                  <a:lnTo>
                    <a:pt x="81826" y="29971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9696" y="1095121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h="6236334">
                  <a:moveTo>
                    <a:pt x="0" y="0"/>
                  </a:moveTo>
                  <a:lnTo>
                    <a:pt x="0" y="6236284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ts val="2065"/>
              </a:lnSpc>
              <a:spcBef>
                <a:spcPts val="100"/>
              </a:spcBef>
            </a:pPr>
            <a:r>
              <a:rPr spc="-10" dirty="0"/>
              <a:t>Adviser</a:t>
            </a:r>
          </a:p>
          <a:p>
            <a:pPr marL="12700">
              <a:lnSpc>
                <a:spcPts val="2065"/>
              </a:lnSpc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Blue Print – Significant</a:t>
            </a:r>
            <a:r>
              <a:rPr spc="-5" dirty="0"/>
              <a:t> </a:t>
            </a:r>
            <a:r>
              <a:rPr spc="-10" dirty="0"/>
              <a:t>Individuals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621441" y="3131875"/>
            <a:ext cx="1668780" cy="1668780"/>
          </a:xfrm>
          <a:prstGeom prst="rect">
            <a:avLst/>
          </a:prstGeom>
          <a:solidFill>
            <a:srgbClr val="2D3842"/>
          </a:solidFill>
          <a:ln w="3175">
            <a:solidFill>
              <a:srgbClr val="2D3842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670"/>
              </a:spcBef>
            </a:pPr>
            <a:r>
              <a:rPr sz="1800" b="1" spc="-10" dirty="0">
                <a:solidFill>
                  <a:srgbClr val="FDFFFF"/>
                </a:solidFill>
                <a:latin typeface="Montserrat SemiBold"/>
                <a:cs typeface="Montserrat SemiBold"/>
              </a:rPr>
              <a:t>Business</a:t>
            </a:r>
            <a:endParaRPr sz="1800" dirty="0">
              <a:latin typeface="Montserrat SemiBold"/>
              <a:cs typeface="Montserrat SemiBold"/>
            </a:endParaRPr>
          </a:p>
          <a:p>
            <a:pPr marL="3810" algn="ctr">
              <a:lnSpc>
                <a:spcPct val="100000"/>
              </a:lnSpc>
              <a:spcBef>
                <a:spcPts val="110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NOW</a:t>
            </a:r>
            <a:r>
              <a:rPr sz="1200" b="0" spc="3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1 Year</a:t>
            </a:r>
            <a:r>
              <a:rPr sz="1200" b="0" spc="3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3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Years</a:t>
            </a:r>
            <a:endParaRPr sz="1200" dirty="0">
              <a:latin typeface="Montserrat Medium"/>
              <a:cs typeface="Montserrat Medium"/>
            </a:endParaRPr>
          </a:p>
          <a:p>
            <a:pPr marL="92075" marR="84455" indent="434975">
              <a:lnSpc>
                <a:spcPct val="197400"/>
              </a:lnSpc>
              <a:spcBef>
                <a:spcPts val="19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90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Days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Chaos</a:t>
            </a:r>
            <a:r>
              <a:rPr sz="1200" b="0" spc="-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to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greatness</a:t>
            </a:r>
            <a:endParaRPr sz="1200" dirty="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786302" y="1976887"/>
            <a:ext cx="4893057" cy="4085093"/>
          </a:xfrm>
          <a:prstGeom prst="rect">
            <a:avLst/>
          </a:prstGeom>
          <a:solidFill>
            <a:srgbClr val="B68150"/>
          </a:solidFill>
          <a:ln w="3175">
            <a:solidFill>
              <a:srgbClr val="B68150"/>
            </a:solidFill>
          </a:ln>
        </p:spPr>
        <p:txBody>
          <a:bodyPr vert="horz" wrap="square" lIns="0" tIns="1460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15"/>
              </a:spcBef>
            </a:pP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Financials</a:t>
            </a:r>
            <a:r>
              <a:rPr sz="1600" b="0" spc="-3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–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Business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&amp;</a:t>
            </a:r>
            <a:r>
              <a:rPr sz="1600" b="0" spc="-2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Personal</a:t>
            </a:r>
            <a:endParaRPr sz="1600" dirty="0">
              <a:latin typeface="Montserrat Medium"/>
              <a:cs typeface="Montserrat Medium"/>
            </a:endParaRPr>
          </a:p>
          <a:p>
            <a:pPr marL="1270" algn="ctr">
              <a:lnSpc>
                <a:spcPct val="100000"/>
              </a:lnSpc>
              <a:spcBef>
                <a:spcPts val="785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Accountability</a:t>
            </a:r>
            <a:endParaRPr sz="12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 dirty="0">
              <a:latin typeface="Montserrat Medium"/>
              <a:cs typeface="Montserrat Medium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endParaRPr lang="en-AU" sz="1200" b="0" dirty="0">
              <a:solidFill>
                <a:srgbClr val="2D3842"/>
              </a:solidFill>
              <a:latin typeface="Montserrat Medium"/>
              <a:cs typeface="Montserrat Medium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endParaRPr lang="en-AU" sz="1200" dirty="0">
              <a:solidFill>
                <a:srgbClr val="2D3842"/>
              </a:solidFill>
              <a:latin typeface="Montserrat Medium"/>
              <a:cs typeface="Montserrat Medium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endParaRPr lang="en-AU" sz="1200" b="0" dirty="0">
              <a:solidFill>
                <a:srgbClr val="2D3842"/>
              </a:solidFill>
              <a:latin typeface="Montserrat Medium"/>
              <a:cs typeface="Montserrat Medium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Risk 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Management</a:t>
            </a:r>
            <a:endParaRPr sz="1200" dirty="0">
              <a:latin typeface="Montserrat Medium"/>
              <a:cs typeface="Montserrat Medium"/>
            </a:endParaRPr>
          </a:p>
          <a:p>
            <a:pPr marL="635" algn="ctr">
              <a:lnSpc>
                <a:spcPct val="100000"/>
              </a:lnSpc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Considerations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62129" y="3305810"/>
            <a:ext cx="211454" cy="1564640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Total</a:t>
            </a:r>
            <a:r>
              <a:rPr sz="1200" b="0" spc="-5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Balance</a:t>
            </a:r>
            <a:r>
              <a:rPr sz="1200" b="0" spc="-5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2D3842"/>
                </a:solidFill>
                <a:latin typeface="Montserrat Medium"/>
                <a:cs typeface="Montserrat Medium"/>
              </a:rPr>
              <a:t>Sheet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7772" y="3198926"/>
            <a:ext cx="211454" cy="1637664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Capabilities</a:t>
            </a:r>
            <a:r>
              <a:rPr sz="1200" b="0" spc="10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required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50582" y="2821757"/>
            <a:ext cx="2790190" cy="2532745"/>
          </a:xfrm>
          <a:prstGeom prst="rect">
            <a:avLst/>
          </a:prstGeom>
          <a:solidFill>
            <a:srgbClr val="33445F"/>
          </a:solidFill>
          <a:ln w="3175">
            <a:solidFill>
              <a:srgbClr val="33445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5240" algn="ctr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Ideal</a:t>
            </a:r>
            <a:r>
              <a:rPr sz="1200" b="0" spc="-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Week</a:t>
            </a:r>
            <a:endParaRPr sz="12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Montserrat Medium"/>
              <a:cs typeface="Montserrat Medium"/>
            </a:endParaRPr>
          </a:p>
          <a:p>
            <a:pPr marL="570865">
              <a:lnSpc>
                <a:spcPct val="100000"/>
              </a:lnSpc>
            </a:pPr>
            <a:endParaRPr lang="en-AU" sz="1200" b="0" dirty="0">
              <a:solidFill>
                <a:srgbClr val="FDFFFF"/>
              </a:solidFill>
              <a:latin typeface="Montserrat Medium"/>
              <a:cs typeface="Montserrat Medium"/>
            </a:endParaRPr>
          </a:p>
          <a:p>
            <a:pPr marL="570865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Red,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Blue,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Black,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Green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2006" y="541020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28173" y="541020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237980" y="385699"/>
            <a:ext cx="5200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sz="1600" b="1" spc="-235" dirty="0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sz="1600" b="1" spc="45" dirty="0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28600" y="1033716"/>
            <a:ext cx="433705" cy="6297930"/>
            <a:chOff x="228600" y="1033716"/>
            <a:chExt cx="433705" cy="6297930"/>
          </a:xfrm>
        </p:grpSpPr>
        <p:sp>
          <p:nvSpPr>
            <p:cNvPr id="10" name="object 10"/>
            <p:cNvSpPr/>
            <p:nvPr/>
          </p:nvSpPr>
          <p:spPr>
            <a:xfrm>
              <a:off x="228600" y="1065276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78777" y="1035304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26" y="29971"/>
                  </a:moveTo>
                  <a:lnTo>
                    <a:pt x="78611" y="18323"/>
                  </a:lnTo>
                  <a:lnTo>
                    <a:pt x="69845" y="8794"/>
                  </a:lnTo>
                  <a:lnTo>
                    <a:pt x="56842" y="2361"/>
                  </a:lnTo>
                  <a:lnTo>
                    <a:pt x="40919" y="0"/>
                  </a:lnTo>
                  <a:lnTo>
                    <a:pt x="24994" y="2361"/>
                  </a:lnTo>
                  <a:lnTo>
                    <a:pt x="11987" y="8794"/>
                  </a:lnTo>
                  <a:lnTo>
                    <a:pt x="3216" y="18323"/>
                  </a:lnTo>
                  <a:lnTo>
                    <a:pt x="0" y="29971"/>
                  </a:lnTo>
                  <a:lnTo>
                    <a:pt x="3216" y="41600"/>
                  </a:lnTo>
                  <a:lnTo>
                    <a:pt x="11987" y="51085"/>
                  </a:lnTo>
                  <a:lnTo>
                    <a:pt x="24994" y="57475"/>
                  </a:lnTo>
                  <a:lnTo>
                    <a:pt x="40919" y="59816"/>
                  </a:lnTo>
                  <a:lnTo>
                    <a:pt x="56842" y="57475"/>
                  </a:lnTo>
                  <a:lnTo>
                    <a:pt x="69845" y="51085"/>
                  </a:lnTo>
                  <a:lnTo>
                    <a:pt x="78611" y="41600"/>
                  </a:lnTo>
                  <a:lnTo>
                    <a:pt x="81826" y="29971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9696" y="1095121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h="6236334">
                  <a:moveTo>
                    <a:pt x="0" y="0"/>
                  </a:moveTo>
                  <a:lnTo>
                    <a:pt x="0" y="6236284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ts val="2065"/>
              </a:lnSpc>
              <a:spcBef>
                <a:spcPts val="100"/>
              </a:spcBef>
            </a:pPr>
            <a:r>
              <a:rPr spc="-10" dirty="0"/>
              <a:t>Adviser</a:t>
            </a:r>
          </a:p>
          <a:p>
            <a:pPr marL="12700">
              <a:lnSpc>
                <a:spcPts val="2065"/>
              </a:lnSpc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Blue Print – Significant</a:t>
            </a:r>
            <a:r>
              <a:rPr spc="-5" dirty="0"/>
              <a:t> </a:t>
            </a:r>
            <a:r>
              <a:rPr spc="-10" dirty="0"/>
              <a:t>Individuals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569459" y="3305810"/>
            <a:ext cx="1668780" cy="1668780"/>
          </a:xfrm>
          <a:prstGeom prst="rect">
            <a:avLst/>
          </a:prstGeom>
          <a:solidFill>
            <a:srgbClr val="2D3842"/>
          </a:solidFill>
          <a:ln w="3175">
            <a:solidFill>
              <a:srgbClr val="2D3842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670"/>
              </a:spcBef>
            </a:pPr>
            <a:r>
              <a:rPr sz="1800" b="1" spc="-10" dirty="0">
                <a:solidFill>
                  <a:srgbClr val="FDFFFF"/>
                </a:solidFill>
                <a:latin typeface="Montserrat SemiBold"/>
                <a:cs typeface="Montserrat SemiBold"/>
              </a:rPr>
              <a:t>Business</a:t>
            </a:r>
            <a:endParaRPr sz="1800">
              <a:latin typeface="Montserrat SemiBold"/>
              <a:cs typeface="Montserrat SemiBold"/>
            </a:endParaRPr>
          </a:p>
          <a:p>
            <a:pPr marL="3810" algn="ctr">
              <a:lnSpc>
                <a:spcPct val="100000"/>
              </a:lnSpc>
              <a:spcBef>
                <a:spcPts val="110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NOW</a:t>
            </a:r>
            <a:r>
              <a:rPr sz="1200" b="0" spc="3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1 Year</a:t>
            </a:r>
            <a:r>
              <a:rPr sz="1200" b="0" spc="3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3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Years</a:t>
            </a:r>
            <a:endParaRPr sz="1200">
              <a:latin typeface="Montserrat Medium"/>
              <a:cs typeface="Montserrat Medium"/>
            </a:endParaRPr>
          </a:p>
          <a:p>
            <a:pPr marL="92075" marR="84455" indent="434975">
              <a:lnSpc>
                <a:spcPct val="197400"/>
              </a:lnSpc>
              <a:spcBef>
                <a:spcPts val="19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90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Days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Chaos</a:t>
            </a:r>
            <a:r>
              <a:rPr sz="1200" b="0" spc="-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to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greatness</a:t>
            </a:r>
            <a:endParaRPr sz="12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92183" y="1800227"/>
            <a:ext cx="5250117" cy="5149874"/>
            <a:chOff x="2992183" y="1840255"/>
            <a:chExt cx="5109845" cy="5109845"/>
          </a:xfrm>
        </p:grpSpPr>
        <p:sp>
          <p:nvSpPr>
            <p:cNvPr id="3" name="object 3"/>
            <p:cNvSpPr/>
            <p:nvPr/>
          </p:nvSpPr>
          <p:spPr>
            <a:xfrm>
              <a:off x="2993770" y="1841843"/>
              <a:ext cx="5106670" cy="5106670"/>
            </a:xfrm>
            <a:custGeom>
              <a:avLst/>
              <a:gdLst/>
              <a:ahLst/>
              <a:cxnLst/>
              <a:rect l="l" t="t" r="r" b="b"/>
              <a:pathLst>
                <a:path w="5106670" h="5106670">
                  <a:moveTo>
                    <a:pt x="5106161" y="0"/>
                  </a:moveTo>
                  <a:lnTo>
                    <a:pt x="0" y="0"/>
                  </a:lnTo>
                  <a:lnTo>
                    <a:pt x="0" y="5106162"/>
                  </a:lnTo>
                  <a:lnTo>
                    <a:pt x="5106161" y="5106162"/>
                  </a:lnTo>
                  <a:lnTo>
                    <a:pt x="5106161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993770" y="1841843"/>
              <a:ext cx="5106670" cy="5106670"/>
            </a:xfrm>
            <a:custGeom>
              <a:avLst/>
              <a:gdLst/>
              <a:ahLst/>
              <a:cxnLst/>
              <a:rect l="l" t="t" r="r" b="b"/>
              <a:pathLst>
                <a:path w="5106670" h="5106670">
                  <a:moveTo>
                    <a:pt x="0" y="5106162"/>
                  </a:moveTo>
                  <a:lnTo>
                    <a:pt x="5106161" y="5106162"/>
                  </a:lnTo>
                  <a:lnTo>
                    <a:pt x="5106161" y="0"/>
                  </a:lnTo>
                  <a:lnTo>
                    <a:pt x="0" y="0"/>
                  </a:lnTo>
                  <a:lnTo>
                    <a:pt x="0" y="5106162"/>
                  </a:lnTo>
                  <a:close/>
                </a:path>
              </a:pathLst>
            </a:custGeom>
            <a:ln w="3175">
              <a:solidFill>
                <a:srgbClr val="D5D1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934458" y="1972818"/>
            <a:ext cx="13703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Wheel</a:t>
            </a:r>
            <a:r>
              <a:rPr sz="1600" b="0" spc="-3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of</a:t>
            </a:r>
            <a:r>
              <a:rPr sz="1600" b="0" spc="-3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Life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90078" y="5419471"/>
            <a:ext cx="211454" cy="678180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3</a:t>
            </a:r>
            <a:r>
              <a:rPr sz="1050" b="0" baseline="31746" dirty="0">
                <a:solidFill>
                  <a:srgbClr val="2D3842"/>
                </a:solidFill>
                <a:latin typeface="Montserrat Medium"/>
                <a:cs typeface="Montserrat Medium"/>
              </a:rPr>
              <a:t>rd</a:t>
            </a:r>
            <a:r>
              <a:rPr sz="1050" b="0" spc="209" baseline="31746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Place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04386" y="3924554"/>
            <a:ext cx="211454" cy="53975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Career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93068" y="6391554"/>
            <a:ext cx="7092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Finances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72736" y="6413268"/>
            <a:ext cx="1061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Relationships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79664" y="4194429"/>
            <a:ext cx="211454" cy="480695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Social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04386" y="5033943"/>
            <a:ext cx="211454" cy="672465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Spiritual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94214" y="2865514"/>
            <a:ext cx="211454" cy="66548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Physical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79664" y="3022219"/>
            <a:ext cx="211454" cy="565785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Mental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94735" y="2370543"/>
            <a:ext cx="4037965" cy="3715760"/>
          </a:xfrm>
          <a:prstGeom prst="rect">
            <a:avLst/>
          </a:prstGeom>
          <a:solidFill>
            <a:srgbClr val="B68150"/>
          </a:solidFill>
          <a:ln w="3175">
            <a:solidFill>
              <a:srgbClr val="B6815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Financials</a:t>
            </a:r>
            <a:r>
              <a:rPr sz="1600" b="0" spc="-3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–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Business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&amp;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Personal</a:t>
            </a:r>
            <a:endParaRPr sz="1600" dirty="0">
              <a:latin typeface="Montserrat Medium"/>
              <a:cs typeface="Montserrat Medium"/>
            </a:endParaRPr>
          </a:p>
          <a:p>
            <a:pPr marL="1270" algn="ctr">
              <a:lnSpc>
                <a:spcPct val="100000"/>
              </a:lnSpc>
              <a:spcBef>
                <a:spcPts val="79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Accountability</a:t>
            </a:r>
            <a:endParaRPr sz="12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 dirty="0">
              <a:latin typeface="Montserrat Medium"/>
              <a:cs typeface="Montserrat Medium"/>
            </a:endParaRPr>
          </a:p>
          <a:p>
            <a:pPr marL="1310005" marR="1301750" algn="ctr">
              <a:lnSpc>
                <a:spcPct val="100000"/>
              </a:lnSpc>
            </a:pPr>
            <a:endParaRPr lang="en-AU" sz="1200" b="0" dirty="0">
              <a:solidFill>
                <a:srgbClr val="2D3842"/>
              </a:solidFill>
              <a:latin typeface="Montserrat Medium"/>
              <a:cs typeface="Montserrat Medium"/>
            </a:endParaRPr>
          </a:p>
          <a:p>
            <a:pPr marL="1310005" marR="1301750" algn="ctr">
              <a:lnSpc>
                <a:spcPct val="100000"/>
              </a:lnSpc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Risk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 Management </a:t>
            </a:r>
            <a:endParaRPr lang="en-AU" sz="1200" b="0" spc="-10" dirty="0">
              <a:solidFill>
                <a:srgbClr val="2D3842"/>
              </a:solidFill>
              <a:latin typeface="Montserrat Medium"/>
              <a:cs typeface="Montserrat Medium"/>
            </a:endParaRPr>
          </a:p>
          <a:p>
            <a:pPr marL="1310005" marR="1301750" algn="ctr">
              <a:lnSpc>
                <a:spcPct val="100000"/>
              </a:lnSpc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Considerations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26452" y="3423030"/>
            <a:ext cx="211454" cy="1564640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Total</a:t>
            </a:r>
            <a:r>
              <a:rPr sz="1200" b="0" spc="-5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Balance</a:t>
            </a:r>
            <a:r>
              <a:rPr sz="1200" b="0" spc="-5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2D3842"/>
                </a:solidFill>
                <a:latin typeface="Montserrat Medium"/>
                <a:cs typeface="Montserrat Medium"/>
              </a:rPr>
              <a:t>Sheet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61282" y="3483686"/>
            <a:ext cx="211454" cy="1641475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Capabilities</a:t>
            </a:r>
            <a:r>
              <a:rPr sz="1200" b="0" spc="20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required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48328" y="2987929"/>
            <a:ext cx="2790190" cy="2532745"/>
          </a:xfrm>
          <a:prstGeom prst="rect">
            <a:avLst/>
          </a:prstGeom>
          <a:solidFill>
            <a:srgbClr val="33445F"/>
          </a:solidFill>
          <a:ln w="3175">
            <a:solidFill>
              <a:srgbClr val="33445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5240" algn="ctr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Ideal</a:t>
            </a:r>
            <a:r>
              <a:rPr sz="1200" b="0" spc="-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Week</a:t>
            </a:r>
            <a:endParaRPr sz="12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Montserrat Medium"/>
              <a:cs typeface="Montserrat Medium"/>
            </a:endParaRPr>
          </a:p>
          <a:p>
            <a:pPr marL="571500">
              <a:lnSpc>
                <a:spcPct val="100000"/>
              </a:lnSpc>
            </a:pPr>
            <a:endParaRPr lang="en-AU" sz="1200" b="0" dirty="0">
              <a:solidFill>
                <a:srgbClr val="FDFFFF"/>
              </a:solidFill>
              <a:latin typeface="Montserrat Medium"/>
              <a:cs typeface="Montserrat Medium"/>
            </a:endParaRPr>
          </a:p>
          <a:p>
            <a:pPr marL="571500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Red,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Blue,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Black,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Green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52006" y="541020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028173" y="541020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237980" y="385699"/>
            <a:ext cx="5200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sz="1600" b="1" spc="-235" dirty="0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sz="1600" b="1" spc="45" dirty="0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28600" y="1033716"/>
            <a:ext cx="433705" cy="6297930"/>
            <a:chOff x="228600" y="1033716"/>
            <a:chExt cx="433705" cy="6297930"/>
          </a:xfrm>
        </p:grpSpPr>
        <p:sp>
          <p:nvSpPr>
            <p:cNvPr id="22" name="object 22"/>
            <p:cNvSpPr/>
            <p:nvPr/>
          </p:nvSpPr>
          <p:spPr>
            <a:xfrm>
              <a:off x="228600" y="1065276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78777" y="1035304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26" y="29971"/>
                  </a:moveTo>
                  <a:lnTo>
                    <a:pt x="78611" y="18323"/>
                  </a:lnTo>
                  <a:lnTo>
                    <a:pt x="69845" y="8794"/>
                  </a:lnTo>
                  <a:lnTo>
                    <a:pt x="56842" y="2361"/>
                  </a:lnTo>
                  <a:lnTo>
                    <a:pt x="40919" y="0"/>
                  </a:lnTo>
                  <a:lnTo>
                    <a:pt x="24994" y="2361"/>
                  </a:lnTo>
                  <a:lnTo>
                    <a:pt x="11987" y="8794"/>
                  </a:lnTo>
                  <a:lnTo>
                    <a:pt x="3216" y="18323"/>
                  </a:lnTo>
                  <a:lnTo>
                    <a:pt x="0" y="29971"/>
                  </a:lnTo>
                  <a:lnTo>
                    <a:pt x="3216" y="41600"/>
                  </a:lnTo>
                  <a:lnTo>
                    <a:pt x="11987" y="51085"/>
                  </a:lnTo>
                  <a:lnTo>
                    <a:pt x="24994" y="57475"/>
                  </a:lnTo>
                  <a:lnTo>
                    <a:pt x="40919" y="59816"/>
                  </a:lnTo>
                  <a:lnTo>
                    <a:pt x="56842" y="57475"/>
                  </a:lnTo>
                  <a:lnTo>
                    <a:pt x="69845" y="51085"/>
                  </a:lnTo>
                  <a:lnTo>
                    <a:pt x="78611" y="41600"/>
                  </a:lnTo>
                  <a:lnTo>
                    <a:pt x="81826" y="29971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9696" y="1095121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h="6236334">
                  <a:moveTo>
                    <a:pt x="0" y="0"/>
                  </a:moveTo>
                  <a:lnTo>
                    <a:pt x="0" y="6236284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ts val="2065"/>
              </a:lnSpc>
              <a:spcBef>
                <a:spcPts val="100"/>
              </a:spcBef>
            </a:pPr>
            <a:r>
              <a:rPr spc="-10" dirty="0"/>
              <a:t>Adviser</a:t>
            </a:r>
          </a:p>
          <a:p>
            <a:pPr marL="12700">
              <a:lnSpc>
                <a:spcPts val="2065"/>
              </a:lnSpc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Blue Print – Significant</a:t>
            </a:r>
            <a:r>
              <a:rPr spc="-5" dirty="0"/>
              <a:t> </a:t>
            </a:r>
            <a:r>
              <a:rPr spc="-10" dirty="0"/>
              <a:t>Individuals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712842" y="3593846"/>
            <a:ext cx="1668780" cy="1668780"/>
          </a:xfrm>
          <a:prstGeom prst="rect">
            <a:avLst/>
          </a:prstGeom>
          <a:solidFill>
            <a:srgbClr val="2D3842"/>
          </a:solidFill>
          <a:ln w="3175">
            <a:solidFill>
              <a:srgbClr val="2D3842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670"/>
              </a:spcBef>
            </a:pPr>
            <a:r>
              <a:rPr sz="1800" b="1" spc="-10" dirty="0">
                <a:solidFill>
                  <a:srgbClr val="FDFFFF"/>
                </a:solidFill>
                <a:latin typeface="Montserrat SemiBold"/>
                <a:cs typeface="Montserrat SemiBold"/>
              </a:rPr>
              <a:t>Business</a:t>
            </a:r>
            <a:endParaRPr sz="1800">
              <a:latin typeface="Montserrat SemiBold"/>
              <a:cs typeface="Montserrat SemiBold"/>
            </a:endParaRPr>
          </a:p>
          <a:p>
            <a:pPr marL="1270" algn="ctr">
              <a:lnSpc>
                <a:spcPct val="100000"/>
              </a:lnSpc>
              <a:spcBef>
                <a:spcPts val="110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NOW</a:t>
            </a:r>
            <a:r>
              <a:rPr sz="1200" b="0" spc="3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1 Year</a:t>
            </a:r>
            <a:r>
              <a:rPr sz="1200" b="0" spc="3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3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Years</a:t>
            </a:r>
            <a:endParaRPr sz="12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Montserrat Medium"/>
              <a:cs typeface="Montserrat Medium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90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Days</a:t>
            </a:r>
            <a:endParaRPr sz="12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Montserrat Medium"/>
              <a:cs typeface="Montserrat Medium"/>
            </a:endParaRPr>
          </a:p>
          <a:p>
            <a:pPr marL="635" algn="ctr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Chaos</a:t>
            </a:r>
            <a:r>
              <a:rPr sz="1200" b="0" spc="-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to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greatness</a:t>
            </a:r>
            <a:endParaRPr sz="12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81338" y="1317764"/>
            <a:ext cx="5924550" cy="6015355"/>
            <a:chOff x="2581338" y="1317764"/>
            <a:chExt cx="5924550" cy="6015355"/>
          </a:xfrm>
        </p:grpSpPr>
        <p:sp>
          <p:nvSpPr>
            <p:cNvPr id="3" name="object 3"/>
            <p:cNvSpPr/>
            <p:nvPr/>
          </p:nvSpPr>
          <p:spPr>
            <a:xfrm>
              <a:off x="2582926" y="1319352"/>
              <a:ext cx="5921375" cy="6012180"/>
            </a:xfrm>
            <a:custGeom>
              <a:avLst/>
              <a:gdLst/>
              <a:ahLst/>
              <a:cxnLst/>
              <a:rect l="l" t="t" r="r" b="b"/>
              <a:pathLst>
                <a:path w="5921375" h="6012180">
                  <a:moveTo>
                    <a:pt x="5920866" y="0"/>
                  </a:moveTo>
                  <a:lnTo>
                    <a:pt x="0" y="0"/>
                  </a:lnTo>
                  <a:lnTo>
                    <a:pt x="0" y="6012053"/>
                  </a:lnTo>
                  <a:lnTo>
                    <a:pt x="5920866" y="6012053"/>
                  </a:lnTo>
                  <a:lnTo>
                    <a:pt x="5920866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82926" y="1319352"/>
              <a:ext cx="5921375" cy="6012180"/>
            </a:xfrm>
            <a:custGeom>
              <a:avLst/>
              <a:gdLst/>
              <a:ahLst/>
              <a:cxnLst/>
              <a:rect l="l" t="t" r="r" b="b"/>
              <a:pathLst>
                <a:path w="5921375" h="6012180">
                  <a:moveTo>
                    <a:pt x="0" y="6012053"/>
                  </a:moveTo>
                  <a:lnTo>
                    <a:pt x="5920866" y="6012053"/>
                  </a:lnTo>
                  <a:lnTo>
                    <a:pt x="5920866" y="0"/>
                  </a:lnTo>
                  <a:lnTo>
                    <a:pt x="0" y="0"/>
                  </a:lnTo>
                  <a:lnTo>
                    <a:pt x="0" y="601205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13278" y="1889963"/>
              <a:ext cx="4860290" cy="4860290"/>
            </a:xfrm>
            <a:custGeom>
              <a:avLst/>
              <a:gdLst/>
              <a:ahLst/>
              <a:cxnLst/>
              <a:rect l="l" t="t" r="r" b="b"/>
              <a:pathLst>
                <a:path w="4860290" h="4860290">
                  <a:moveTo>
                    <a:pt x="4860035" y="0"/>
                  </a:moveTo>
                  <a:lnTo>
                    <a:pt x="0" y="0"/>
                  </a:lnTo>
                  <a:lnTo>
                    <a:pt x="0" y="4860036"/>
                  </a:lnTo>
                  <a:lnTo>
                    <a:pt x="4860035" y="4860036"/>
                  </a:lnTo>
                  <a:lnTo>
                    <a:pt x="4860035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13278" y="1889963"/>
              <a:ext cx="4860290" cy="4860290"/>
            </a:xfrm>
            <a:custGeom>
              <a:avLst/>
              <a:gdLst/>
              <a:ahLst/>
              <a:cxnLst/>
              <a:rect l="l" t="t" r="r" b="b"/>
              <a:pathLst>
                <a:path w="4860290" h="4860290">
                  <a:moveTo>
                    <a:pt x="0" y="4860036"/>
                  </a:moveTo>
                  <a:lnTo>
                    <a:pt x="4860035" y="4860036"/>
                  </a:lnTo>
                  <a:lnTo>
                    <a:pt x="4860035" y="0"/>
                  </a:lnTo>
                  <a:lnTo>
                    <a:pt x="0" y="0"/>
                  </a:lnTo>
                  <a:lnTo>
                    <a:pt x="0" y="4860036"/>
                  </a:lnTo>
                  <a:close/>
                </a:path>
              </a:pathLst>
            </a:custGeom>
            <a:ln w="3175">
              <a:solidFill>
                <a:srgbClr val="D5D1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934458" y="1972818"/>
            <a:ext cx="13703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Wheel</a:t>
            </a:r>
            <a:r>
              <a:rPr sz="1600" b="0" spc="-3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of</a:t>
            </a:r>
            <a:r>
              <a:rPr sz="1600" b="0" spc="-3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Life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72044" y="5421884"/>
            <a:ext cx="211454" cy="678180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3</a:t>
            </a:r>
            <a:r>
              <a:rPr sz="1050" b="0" baseline="31746" dirty="0">
                <a:solidFill>
                  <a:srgbClr val="2D3842"/>
                </a:solidFill>
                <a:latin typeface="Montserrat Medium"/>
                <a:cs typeface="Montserrat Medium"/>
              </a:rPr>
              <a:t>rd</a:t>
            </a:r>
            <a:r>
              <a:rPr sz="1050" b="0" spc="209" baseline="31746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Place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7963" y="4128935"/>
            <a:ext cx="211454" cy="53975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Career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6115" y="6387795"/>
            <a:ext cx="28651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156460" algn="l"/>
              </a:tabLst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Relationships</a:t>
            </a: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	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Finances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79664" y="4194429"/>
            <a:ext cx="211454" cy="480695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Social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40430" y="5125161"/>
            <a:ext cx="211454" cy="672465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Spiritual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05022" y="2907590"/>
            <a:ext cx="211454" cy="66548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Physical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79664" y="3022219"/>
            <a:ext cx="211454" cy="565785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Mental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77018" y="2368905"/>
            <a:ext cx="3933190" cy="3901709"/>
          </a:xfrm>
          <a:prstGeom prst="rect">
            <a:avLst/>
          </a:prstGeom>
          <a:solidFill>
            <a:srgbClr val="B68150"/>
          </a:solidFill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Financials</a:t>
            </a:r>
            <a:r>
              <a:rPr sz="1600" b="0" spc="-3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–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Business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dirty="0">
                <a:solidFill>
                  <a:srgbClr val="FDFFFF"/>
                </a:solidFill>
                <a:latin typeface="Montserrat Medium"/>
                <a:cs typeface="Montserrat Medium"/>
              </a:rPr>
              <a:t>&amp;</a:t>
            </a:r>
            <a:r>
              <a:rPr sz="1600" b="0" spc="-3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6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Personal</a:t>
            </a:r>
            <a:endParaRPr sz="1600" dirty="0">
              <a:latin typeface="Montserrat Medium"/>
              <a:cs typeface="Montserrat Medium"/>
            </a:endParaRPr>
          </a:p>
          <a:p>
            <a:pPr marL="1270" algn="ctr">
              <a:lnSpc>
                <a:spcPct val="100000"/>
              </a:lnSpc>
              <a:spcBef>
                <a:spcPts val="790"/>
              </a:spcBef>
            </a:pP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Accountability</a:t>
            </a:r>
            <a:endParaRPr sz="12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 dirty="0">
              <a:latin typeface="Montserrat Medium"/>
              <a:cs typeface="Montserrat Medium"/>
            </a:endParaRPr>
          </a:p>
          <a:p>
            <a:pPr marL="1257935" marR="1249045" algn="ctr">
              <a:lnSpc>
                <a:spcPct val="100000"/>
              </a:lnSpc>
            </a:pPr>
            <a:endParaRPr lang="en-AU" sz="1200" b="0" dirty="0">
              <a:solidFill>
                <a:srgbClr val="2D3842"/>
              </a:solidFill>
              <a:latin typeface="Montserrat Medium"/>
              <a:cs typeface="Montserrat Medium"/>
            </a:endParaRPr>
          </a:p>
          <a:p>
            <a:pPr marL="1257935" marR="1249045" algn="ctr">
              <a:lnSpc>
                <a:spcPct val="100000"/>
              </a:lnSpc>
            </a:pPr>
            <a:endParaRPr lang="en-AU" sz="1200" dirty="0">
              <a:solidFill>
                <a:srgbClr val="2D3842"/>
              </a:solidFill>
              <a:latin typeface="Montserrat Medium"/>
              <a:cs typeface="Montserrat Medium"/>
            </a:endParaRPr>
          </a:p>
          <a:p>
            <a:pPr marL="1257935" marR="1249045" algn="ctr">
              <a:lnSpc>
                <a:spcPct val="100000"/>
              </a:lnSpc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Risk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 Management Considerations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26452" y="3423030"/>
            <a:ext cx="211454" cy="1564640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Total</a:t>
            </a:r>
            <a:r>
              <a:rPr sz="1200" b="0" spc="-5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Balance</a:t>
            </a:r>
            <a:r>
              <a:rPr sz="1200" b="0" spc="-5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2D3842"/>
                </a:solidFill>
                <a:latin typeface="Montserrat Medium"/>
                <a:cs typeface="Montserrat Medium"/>
              </a:rPr>
              <a:t>Sheet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61282" y="3483686"/>
            <a:ext cx="211454" cy="1641475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2D3842"/>
                </a:solidFill>
                <a:latin typeface="Montserrat Medium"/>
                <a:cs typeface="Montserrat Medium"/>
              </a:rPr>
              <a:t>Capabilities</a:t>
            </a:r>
            <a:r>
              <a:rPr sz="1200" b="0" spc="20" dirty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2D3842"/>
                </a:solidFill>
                <a:latin typeface="Montserrat Medium"/>
                <a:cs typeface="Montserrat Medium"/>
              </a:rPr>
              <a:t>required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46740" y="2986341"/>
            <a:ext cx="2793365" cy="2719334"/>
          </a:xfrm>
          <a:prstGeom prst="rect">
            <a:avLst/>
          </a:prstGeom>
          <a:solidFill>
            <a:srgbClr val="33445F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5240" algn="ctr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Ideal</a:t>
            </a:r>
            <a:r>
              <a:rPr sz="1200" b="0" spc="-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Week</a:t>
            </a:r>
            <a:endParaRPr sz="12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</a:pPr>
            <a:endParaRPr sz="1400" dirty="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 dirty="0">
              <a:latin typeface="Montserrat Medium"/>
              <a:cs typeface="Montserrat Medium"/>
            </a:endParaRPr>
          </a:p>
          <a:p>
            <a:pPr marL="572770">
              <a:lnSpc>
                <a:spcPct val="100000"/>
              </a:lnSpc>
            </a:pPr>
            <a:endParaRPr lang="en-AU" sz="1200" b="0" dirty="0">
              <a:solidFill>
                <a:srgbClr val="FDFFFF"/>
              </a:solidFill>
              <a:latin typeface="Montserrat Medium"/>
              <a:cs typeface="Montserrat Medium"/>
            </a:endParaRPr>
          </a:p>
          <a:p>
            <a:pPr marL="572770">
              <a:lnSpc>
                <a:spcPct val="100000"/>
              </a:lnSpc>
            </a:pPr>
            <a:endParaRPr lang="en-AU" sz="1200" dirty="0">
              <a:solidFill>
                <a:srgbClr val="FDFFFF"/>
              </a:solidFill>
              <a:latin typeface="Montserrat Medium"/>
              <a:cs typeface="Montserrat Medium"/>
            </a:endParaRPr>
          </a:p>
          <a:p>
            <a:pPr marL="572770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Red,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Blue,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Black,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Green</a:t>
            </a:r>
            <a:endParaRPr sz="1200" dirty="0">
              <a:latin typeface="Montserrat Medium"/>
              <a:cs typeface="Montserrat Medium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52006" y="541020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28173" y="541020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237980" y="385699"/>
            <a:ext cx="5200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sz="1600" b="1" spc="-235" dirty="0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sz="1600" b="1" spc="45" dirty="0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8600" y="1033716"/>
            <a:ext cx="433705" cy="6297930"/>
            <a:chOff x="228600" y="1033716"/>
            <a:chExt cx="433705" cy="6297930"/>
          </a:xfrm>
        </p:grpSpPr>
        <p:sp>
          <p:nvSpPr>
            <p:cNvPr id="23" name="object 23"/>
            <p:cNvSpPr/>
            <p:nvPr/>
          </p:nvSpPr>
          <p:spPr>
            <a:xfrm>
              <a:off x="228600" y="1065276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78777" y="1035304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26" y="29971"/>
                  </a:moveTo>
                  <a:lnTo>
                    <a:pt x="78611" y="18323"/>
                  </a:lnTo>
                  <a:lnTo>
                    <a:pt x="69845" y="8794"/>
                  </a:lnTo>
                  <a:lnTo>
                    <a:pt x="56842" y="2361"/>
                  </a:lnTo>
                  <a:lnTo>
                    <a:pt x="40919" y="0"/>
                  </a:lnTo>
                  <a:lnTo>
                    <a:pt x="24994" y="2361"/>
                  </a:lnTo>
                  <a:lnTo>
                    <a:pt x="11987" y="8794"/>
                  </a:lnTo>
                  <a:lnTo>
                    <a:pt x="3216" y="18323"/>
                  </a:lnTo>
                  <a:lnTo>
                    <a:pt x="0" y="29971"/>
                  </a:lnTo>
                  <a:lnTo>
                    <a:pt x="3216" y="41600"/>
                  </a:lnTo>
                  <a:lnTo>
                    <a:pt x="11987" y="51085"/>
                  </a:lnTo>
                  <a:lnTo>
                    <a:pt x="24994" y="57475"/>
                  </a:lnTo>
                  <a:lnTo>
                    <a:pt x="40919" y="59816"/>
                  </a:lnTo>
                  <a:lnTo>
                    <a:pt x="56842" y="57475"/>
                  </a:lnTo>
                  <a:lnTo>
                    <a:pt x="69845" y="51085"/>
                  </a:lnTo>
                  <a:lnTo>
                    <a:pt x="78611" y="41600"/>
                  </a:lnTo>
                  <a:lnTo>
                    <a:pt x="81826" y="29971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9696" y="1095121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h="6236334">
                  <a:moveTo>
                    <a:pt x="0" y="0"/>
                  </a:moveTo>
                  <a:lnTo>
                    <a:pt x="0" y="6236284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706323" y="531621"/>
            <a:ext cx="4562475" cy="549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>
              <a:lnSpc>
                <a:spcPts val="2065"/>
              </a:lnSpc>
              <a:spcBef>
                <a:spcPts val="100"/>
              </a:spcBef>
            </a:pPr>
            <a:r>
              <a:rPr spc="-10" dirty="0"/>
              <a:t>Adviser</a:t>
            </a:r>
          </a:p>
          <a:p>
            <a:pPr marL="12700">
              <a:lnSpc>
                <a:spcPts val="2065"/>
              </a:lnSpc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Blue Print – Significant</a:t>
            </a:r>
            <a:r>
              <a:rPr spc="-5" dirty="0"/>
              <a:t> </a:t>
            </a:r>
            <a:r>
              <a:rPr spc="-10" dirty="0"/>
              <a:t>Individuals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711255" y="3592258"/>
            <a:ext cx="1671955" cy="1671955"/>
          </a:xfrm>
          <a:prstGeom prst="rect">
            <a:avLst/>
          </a:prstGeom>
          <a:solidFill>
            <a:srgbClr val="2D3842"/>
          </a:solidFill>
        </p:spPr>
        <p:txBody>
          <a:bodyPr vert="horz" wrap="square" lIns="0" tIns="8699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685"/>
              </a:spcBef>
            </a:pPr>
            <a:r>
              <a:rPr sz="1800" b="1" spc="-10" dirty="0">
                <a:solidFill>
                  <a:srgbClr val="FDFFFF"/>
                </a:solidFill>
                <a:latin typeface="Montserrat SemiBold"/>
                <a:cs typeface="Montserrat SemiBold"/>
              </a:rPr>
              <a:t>Business</a:t>
            </a:r>
            <a:endParaRPr sz="1800">
              <a:latin typeface="Montserrat SemiBold"/>
              <a:cs typeface="Montserrat SemiBold"/>
            </a:endParaRPr>
          </a:p>
          <a:p>
            <a:pPr marL="1270" algn="ctr">
              <a:lnSpc>
                <a:spcPct val="100000"/>
              </a:lnSpc>
              <a:spcBef>
                <a:spcPts val="1095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NOW</a:t>
            </a:r>
            <a:r>
              <a:rPr sz="1200" b="0" spc="3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1 Year</a:t>
            </a:r>
            <a:r>
              <a:rPr sz="1200" b="0" spc="32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3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Years</a:t>
            </a:r>
            <a:endParaRPr sz="12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Montserrat Medium"/>
              <a:cs typeface="Montserrat Medium"/>
            </a:endParaRPr>
          </a:p>
          <a:p>
            <a:pPr marL="1905" algn="ctr">
              <a:lnSpc>
                <a:spcPct val="100000"/>
              </a:lnSpc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90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Days</a:t>
            </a:r>
            <a:endParaRPr sz="12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Montserrat Medium"/>
              <a:cs typeface="Montserrat Medium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Chaos</a:t>
            </a:r>
            <a:r>
              <a:rPr sz="1200" b="0" spc="-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to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greatness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11754" y="1494790"/>
            <a:ext cx="1102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Montserrat Medium"/>
                <a:cs typeface="Montserrat Medium"/>
              </a:rPr>
              <a:t>6 Steps </a:t>
            </a:r>
            <a:r>
              <a:rPr sz="1200" b="0" spc="-20" dirty="0">
                <a:solidFill>
                  <a:srgbClr val="FFFFFF"/>
                </a:solidFill>
                <a:latin typeface="Montserrat Medium"/>
                <a:cs typeface="Montserrat Medium"/>
              </a:rPr>
              <a:t>Model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38518" y="1494790"/>
            <a:ext cx="11461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Montserrat Medium"/>
                <a:cs typeface="Montserrat Medium"/>
              </a:rPr>
              <a:t>Trust</a:t>
            </a:r>
            <a:r>
              <a:rPr sz="12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 equation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67557" y="6892849"/>
            <a:ext cx="90614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PIES</a:t>
            </a:r>
            <a:r>
              <a:rPr sz="1200" b="0" spc="-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model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74381" y="6872122"/>
            <a:ext cx="5365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SCARF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85054" y="6872122"/>
            <a:ext cx="1204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Feelings</a:t>
            </a:r>
            <a:r>
              <a:rPr sz="1200" b="0" spc="-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20" dirty="0">
                <a:solidFill>
                  <a:srgbClr val="FDFFFF"/>
                </a:solidFill>
                <a:latin typeface="Montserrat Medium"/>
                <a:cs typeface="Montserrat Medium"/>
              </a:rPr>
              <a:t>model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51556" y="5177383"/>
            <a:ext cx="211454" cy="105664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Be...Do...Have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75853" y="2477770"/>
            <a:ext cx="211454" cy="1754505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Creativity</a:t>
            </a:r>
            <a:r>
              <a:rPr sz="1200" b="0" spc="-1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dirty="0">
                <a:solidFill>
                  <a:srgbClr val="FDFFFF"/>
                </a:solidFill>
                <a:latin typeface="Montserrat Medium"/>
                <a:cs typeface="Montserrat Medium"/>
              </a:rPr>
              <a:t>V’s</a:t>
            </a:r>
            <a:r>
              <a:rPr sz="1200" b="0" spc="-5" dirty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Reaction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157057" y="5091811"/>
            <a:ext cx="211454" cy="1046480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Functionality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13710" y="2790088"/>
            <a:ext cx="211454" cy="909319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0" spc="-10" dirty="0">
                <a:solidFill>
                  <a:srgbClr val="FDFFFF"/>
                </a:solidFill>
                <a:latin typeface="Montserrat Medium"/>
                <a:cs typeface="Montserrat Medium"/>
              </a:rPr>
              <a:t>Positioning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80685" y="1515618"/>
            <a:ext cx="10744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Montserrat Medium"/>
                <a:cs typeface="Montserrat Medium"/>
              </a:rPr>
              <a:t>Stages</a:t>
            </a:r>
            <a:r>
              <a:rPr sz="1200" b="0" spc="-5" dirty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sz="12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model</a:t>
            </a:r>
            <a:endParaRPr sz="12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7" ma:contentTypeDescription="Create a new document." ma:contentTypeScope="" ma:versionID="bcbe6d68722c58cbdbd82482b205b138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672d1c7999f106b43c3a32151c0578c8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272F05-D039-4FBC-AC04-3369D7CC91DD}"/>
</file>

<file path=customXml/itemProps2.xml><?xml version="1.0" encoding="utf-8"?>
<ds:datastoreItem xmlns:ds="http://schemas.openxmlformats.org/officeDocument/2006/customXml" ds:itemID="{E1D38647-00B8-4738-A523-A3DC1E3C8897}"/>
</file>

<file path=customXml/itemProps3.xml><?xml version="1.0" encoding="utf-8"?>
<ds:datastoreItem xmlns:ds="http://schemas.openxmlformats.org/officeDocument/2006/customXml" ds:itemID="{F20756BA-2B77-48C2-B378-5DB16E278A8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225</Words>
  <Application>Microsoft Office PowerPoint</Application>
  <PresentationFormat>Custom</PresentationFormat>
  <Paragraphs>171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Montserrat Medium</vt:lpstr>
      <vt:lpstr>Montserrat SemiBold</vt:lpstr>
      <vt:lpstr>Times New Roman</vt:lpstr>
      <vt:lpstr>Office Theme</vt:lpstr>
      <vt:lpstr>Adviser The Blue Print – Significant Individuals</vt:lpstr>
      <vt:lpstr>Adviser The Blue Print – Significant Individuals</vt:lpstr>
      <vt:lpstr>Adviser The Blue Print – Significant Individuals</vt:lpstr>
      <vt:lpstr>Adviser The Blue Print – Significant Individuals</vt:lpstr>
      <vt:lpstr>Adviser The Blue Print – Significant Individuals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Adviser The Blue Print – Significant Individuals</dc:title>
  <dc:creator>Leanne Manning</dc:creator>
  <cp:lastModifiedBy>Leanne Manning</cp:lastModifiedBy>
  <cp:revision>1</cp:revision>
  <dcterms:created xsi:type="dcterms:W3CDTF">2023-11-17T05:36:54Z</dcterms:created>
  <dcterms:modified xsi:type="dcterms:W3CDTF">2023-11-17T05:45:29Z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2023-03-29T00:00:00Z</vt:filetime>
  </property>
  <property fmtid="{D5CDD505-2E9C-101B-9397-08002B2CF9AE}" pid="3" name="Creator">
    <vt:lpwstr>Microsoft® Visio® Plan 2</vt:lpwstr>
  </property>
  <property fmtid="{D5CDD505-2E9C-101B-9397-08002B2CF9AE}" pid="4" name="LastSaved">
    <vt:filetime>2023-11-17T00:00:00Z</vt:filetime>
  </property>
  <property fmtid="{D5CDD505-2E9C-101B-9397-08002B2CF9AE}" pid="5" name="Producer">
    <vt:lpwstr>Microsoft® Visio® Plan 2</vt:lpwstr>
  </property>
  <property fmtid="{D5CDD505-2E9C-101B-9397-08002B2CF9AE}" pid="6" name="ContentTypeId">
    <vt:lpwstr>0x0101000D1501204E0E8546970714FFE872A97A</vt:lpwstr>
  </property>
</Properties>
</file>