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69" r:id="rId6"/>
    <p:sldMasterId id="2147483678" r:id="rId7"/>
  </p:sldMasterIdLst>
  <p:sldIdLst>
    <p:sldId id="256" r:id="rId8"/>
    <p:sldId id="279" r:id="rId9"/>
    <p:sldId id="257" r:id="rId10"/>
    <p:sldId id="260" r:id="rId11"/>
    <p:sldId id="261" r:id="rId12"/>
    <p:sldId id="291" r:id="rId13"/>
    <p:sldId id="265" r:id="rId14"/>
    <p:sldId id="262"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92" r:id="rId29"/>
    <p:sldId id="259" r:id="rId30"/>
    <p:sldId id="264" r:id="rId31"/>
    <p:sldId id="288" r:id="rId32"/>
    <p:sldId id="289" r:id="rId33"/>
    <p:sldId id="290" r:id="rId34"/>
    <p:sldId id="263" r:id="rId35"/>
  </p:sldIdLst>
  <p:sldSz cx="10693400" cy="7556500"/>
  <p:notesSz cx="9774238" cy="67246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948C11-C430-4C1D-B40E-C027C2D881A0}" v="1" dt="2024-05-21T01:39:20.47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075"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nne Manning" userId="730c7ce9-f6b4-453e-88a2-34d7f1a5ff9e" providerId="ADAL" clId="{8A948C11-C430-4C1D-B40E-C027C2D881A0}"/>
    <pc:docChg chg="custSel addSld delSld modSld sldOrd addMainMaster delMainMaster">
      <pc:chgData name="Leanne Manning" userId="730c7ce9-f6b4-453e-88a2-34d7f1a5ff9e" providerId="ADAL" clId="{8A948C11-C430-4C1D-B40E-C027C2D881A0}" dt="2024-05-30T07:00:01.804" v="136" actId="1076"/>
      <pc:docMkLst>
        <pc:docMk/>
      </pc:docMkLst>
      <pc:sldChg chg="add">
        <pc:chgData name="Leanne Manning" userId="730c7ce9-f6b4-453e-88a2-34d7f1a5ff9e" providerId="ADAL" clId="{8A948C11-C430-4C1D-B40E-C027C2D881A0}" dt="2024-05-20T05:20:39.989" v="1"/>
        <pc:sldMkLst>
          <pc:docMk/>
          <pc:sldMk cId="646403165" sldId="257"/>
        </pc:sldMkLst>
      </pc:sldChg>
      <pc:sldChg chg="new del">
        <pc:chgData name="Leanne Manning" userId="730c7ce9-f6b4-453e-88a2-34d7f1a5ff9e" providerId="ADAL" clId="{8A948C11-C430-4C1D-B40E-C027C2D881A0}" dt="2024-05-20T05:26:17.128" v="4" actId="47"/>
        <pc:sldMkLst>
          <pc:docMk/>
          <pc:sldMk cId="1556961784" sldId="258"/>
        </pc:sldMkLst>
      </pc:sldChg>
      <pc:sldChg chg="addSp new mod ord">
        <pc:chgData name="Leanne Manning" userId="730c7ce9-f6b4-453e-88a2-34d7f1a5ff9e" providerId="ADAL" clId="{8A948C11-C430-4C1D-B40E-C027C2D881A0}" dt="2024-05-20T05:55:25.406" v="36"/>
        <pc:sldMkLst>
          <pc:docMk/>
          <pc:sldMk cId="764753410" sldId="259"/>
        </pc:sldMkLst>
        <pc:picChg chg="add">
          <ac:chgData name="Leanne Manning" userId="730c7ce9-f6b4-453e-88a2-34d7f1a5ff9e" providerId="ADAL" clId="{8A948C11-C430-4C1D-B40E-C027C2D881A0}" dt="2024-05-20T05:26:51.159" v="5" actId="22"/>
          <ac:picMkLst>
            <pc:docMk/>
            <pc:sldMk cId="764753410" sldId="259"/>
            <ac:picMk id="3" creationId="{9D6430CA-503D-BE90-07C7-9B85971FB440}"/>
          </ac:picMkLst>
        </pc:picChg>
      </pc:sldChg>
      <pc:sldChg chg="addSp new mod">
        <pc:chgData name="Leanne Manning" userId="730c7ce9-f6b4-453e-88a2-34d7f1a5ff9e" providerId="ADAL" clId="{8A948C11-C430-4C1D-B40E-C027C2D881A0}" dt="2024-05-20T05:28:03.877" v="7" actId="22"/>
        <pc:sldMkLst>
          <pc:docMk/>
          <pc:sldMk cId="33600060" sldId="260"/>
        </pc:sldMkLst>
        <pc:picChg chg="add">
          <ac:chgData name="Leanne Manning" userId="730c7ce9-f6b4-453e-88a2-34d7f1a5ff9e" providerId="ADAL" clId="{8A948C11-C430-4C1D-B40E-C027C2D881A0}" dt="2024-05-20T05:28:03.877" v="7" actId="22"/>
          <ac:picMkLst>
            <pc:docMk/>
            <pc:sldMk cId="33600060" sldId="260"/>
            <ac:picMk id="3" creationId="{5AAF9A72-7B72-3DE8-679A-567DF9A8FEF0}"/>
          </ac:picMkLst>
        </pc:picChg>
      </pc:sldChg>
      <pc:sldChg chg="add">
        <pc:chgData name="Leanne Manning" userId="730c7ce9-f6b4-453e-88a2-34d7f1a5ff9e" providerId="ADAL" clId="{8A948C11-C430-4C1D-B40E-C027C2D881A0}" dt="2024-05-20T05:28:57.384" v="9"/>
        <pc:sldMkLst>
          <pc:docMk/>
          <pc:sldMk cId="3999325553" sldId="261"/>
        </pc:sldMkLst>
      </pc:sldChg>
      <pc:sldChg chg="add del">
        <pc:chgData name="Leanne Manning" userId="730c7ce9-f6b4-453e-88a2-34d7f1a5ff9e" providerId="ADAL" clId="{8A948C11-C430-4C1D-B40E-C027C2D881A0}" dt="2024-05-20T05:45:17.670" v="18" actId="47"/>
        <pc:sldMkLst>
          <pc:docMk/>
          <pc:sldMk cId="159814542" sldId="262"/>
        </pc:sldMkLst>
      </pc:sldChg>
      <pc:sldChg chg="add ord">
        <pc:chgData name="Leanne Manning" userId="730c7ce9-f6b4-453e-88a2-34d7f1a5ff9e" providerId="ADAL" clId="{8A948C11-C430-4C1D-B40E-C027C2D881A0}" dt="2024-05-20T05:50:44.277" v="32"/>
        <pc:sldMkLst>
          <pc:docMk/>
          <pc:sldMk cId="1433082265" sldId="262"/>
        </pc:sldMkLst>
      </pc:sldChg>
      <pc:sldChg chg="addSp delSp modSp add mod ord">
        <pc:chgData name="Leanne Manning" userId="730c7ce9-f6b4-453e-88a2-34d7f1a5ff9e" providerId="ADAL" clId="{8A948C11-C430-4C1D-B40E-C027C2D881A0}" dt="2024-05-30T07:00:01.804" v="136" actId="1076"/>
        <pc:sldMkLst>
          <pc:docMk/>
          <pc:sldMk cId="739956026" sldId="263"/>
        </pc:sldMkLst>
        <pc:picChg chg="add mod">
          <ac:chgData name="Leanne Manning" userId="730c7ce9-f6b4-453e-88a2-34d7f1a5ff9e" providerId="ADAL" clId="{8A948C11-C430-4C1D-B40E-C027C2D881A0}" dt="2024-05-30T07:00:01.804" v="136" actId="1076"/>
          <ac:picMkLst>
            <pc:docMk/>
            <pc:sldMk cId="739956026" sldId="263"/>
            <ac:picMk id="4" creationId="{4DC31BE3-84D9-B9C5-DA7B-5AC222C157CD}"/>
          </ac:picMkLst>
        </pc:picChg>
        <pc:picChg chg="del">
          <ac:chgData name="Leanne Manning" userId="730c7ce9-f6b4-453e-88a2-34d7f1a5ff9e" providerId="ADAL" clId="{8A948C11-C430-4C1D-B40E-C027C2D881A0}" dt="2024-05-30T06:59:33.097" v="133" actId="478"/>
          <ac:picMkLst>
            <pc:docMk/>
            <pc:sldMk cId="739956026" sldId="263"/>
            <ac:picMk id="26" creationId="{576FF855-6F79-B8A4-190D-C659AC159EF6}"/>
          </ac:picMkLst>
        </pc:picChg>
      </pc:sldChg>
      <pc:sldChg chg="add del">
        <pc:chgData name="Leanne Manning" userId="730c7ce9-f6b4-453e-88a2-34d7f1a5ff9e" providerId="ADAL" clId="{8A948C11-C430-4C1D-B40E-C027C2D881A0}" dt="2024-05-20T05:45:17.670" v="18" actId="47"/>
        <pc:sldMkLst>
          <pc:docMk/>
          <pc:sldMk cId="4002428495" sldId="263"/>
        </pc:sldMkLst>
      </pc:sldChg>
      <pc:sldChg chg="add ord">
        <pc:chgData name="Leanne Manning" userId="730c7ce9-f6b4-453e-88a2-34d7f1a5ff9e" providerId="ADAL" clId="{8A948C11-C430-4C1D-B40E-C027C2D881A0}" dt="2024-05-20T05:50:40.126" v="30"/>
        <pc:sldMkLst>
          <pc:docMk/>
          <pc:sldMk cId="3203813886" sldId="264"/>
        </pc:sldMkLst>
      </pc:sldChg>
      <pc:sldChg chg="add del">
        <pc:chgData name="Leanne Manning" userId="730c7ce9-f6b4-453e-88a2-34d7f1a5ff9e" providerId="ADAL" clId="{8A948C11-C430-4C1D-B40E-C027C2D881A0}" dt="2024-05-20T05:45:17.670" v="18" actId="47"/>
        <pc:sldMkLst>
          <pc:docMk/>
          <pc:sldMk cId="3575492811" sldId="264"/>
        </pc:sldMkLst>
      </pc:sldChg>
      <pc:sldChg chg="add del">
        <pc:chgData name="Leanne Manning" userId="730c7ce9-f6b4-453e-88a2-34d7f1a5ff9e" providerId="ADAL" clId="{8A948C11-C430-4C1D-B40E-C027C2D881A0}" dt="2024-05-20T05:45:17.670" v="18" actId="47"/>
        <pc:sldMkLst>
          <pc:docMk/>
          <pc:sldMk cId="3039640312" sldId="265"/>
        </pc:sldMkLst>
      </pc:sldChg>
      <pc:sldChg chg="add">
        <pc:chgData name="Leanne Manning" userId="730c7ce9-f6b4-453e-88a2-34d7f1a5ff9e" providerId="ADAL" clId="{8A948C11-C430-4C1D-B40E-C027C2D881A0}" dt="2024-05-20T05:50:24.622" v="26"/>
        <pc:sldMkLst>
          <pc:docMk/>
          <pc:sldMk cId="4009305282" sldId="265"/>
        </pc:sldMkLst>
      </pc:sldChg>
      <pc:sldChg chg="add">
        <pc:chgData name="Leanne Manning" userId="730c7ce9-f6b4-453e-88a2-34d7f1a5ff9e" providerId="ADAL" clId="{8A948C11-C430-4C1D-B40E-C027C2D881A0}" dt="2024-05-20T05:54:58.312" v="34"/>
        <pc:sldMkLst>
          <pc:docMk/>
          <pc:sldMk cId="2081918328" sldId="266"/>
        </pc:sldMkLst>
      </pc:sldChg>
      <pc:sldChg chg="add ord">
        <pc:chgData name="Leanne Manning" userId="730c7ce9-f6b4-453e-88a2-34d7f1a5ff9e" providerId="ADAL" clId="{8A948C11-C430-4C1D-B40E-C027C2D881A0}" dt="2024-05-20T05:55:56.363" v="40"/>
        <pc:sldMkLst>
          <pc:docMk/>
          <pc:sldMk cId="1600536028" sldId="267"/>
        </pc:sldMkLst>
      </pc:sldChg>
      <pc:sldChg chg="add">
        <pc:chgData name="Leanne Manning" userId="730c7ce9-f6b4-453e-88a2-34d7f1a5ff9e" providerId="ADAL" clId="{8A948C11-C430-4C1D-B40E-C027C2D881A0}" dt="2024-05-20T05:56:14.762" v="42"/>
        <pc:sldMkLst>
          <pc:docMk/>
          <pc:sldMk cId="3820530075" sldId="268"/>
        </pc:sldMkLst>
      </pc:sldChg>
      <pc:sldChg chg="add">
        <pc:chgData name="Leanne Manning" userId="730c7ce9-f6b4-453e-88a2-34d7f1a5ff9e" providerId="ADAL" clId="{8A948C11-C430-4C1D-B40E-C027C2D881A0}" dt="2024-05-20T05:56:14.762" v="42"/>
        <pc:sldMkLst>
          <pc:docMk/>
          <pc:sldMk cId="1868408684" sldId="269"/>
        </pc:sldMkLst>
      </pc:sldChg>
      <pc:sldChg chg="add">
        <pc:chgData name="Leanne Manning" userId="730c7ce9-f6b4-453e-88a2-34d7f1a5ff9e" providerId="ADAL" clId="{8A948C11-C430-4C1D-B40E-C027C2D881A0}" dt="2024-05-20T05:56:14.762" v="42"/>
        <pc:sldMkLst>
          <pc:docMk/>
          <pc:sldMk cId="1520369330" sldId="270"/>
        </pc:sldMkLst>
      </pc:sldChg>
      <pc:sldChg chg="add">
        <pc:chgData name="Leanne Manning" userId="730c7ce9-f6b4-453e-88a2-34d7f1a5ff9e" providerId="ADAL" clId="{8A948C11-C430-4C1D-B40E-C027C2D881A0}" dt="2024-05-20T05:56:14.762" v="42"/>
        <pc:sldMkLst>
          <pc:docMk/>
          <pc:sldMk cId="1690031102" sldId="271"/>
        </pc:sldMkLst>
      </pc:sldChg>
      <pc:sldChg chg="add">
        <pc:chgData name="Leanne Manning" userId="730c7ce9-f6b4-453e-88a2-34d7f1a5ff9e" providerId="ADAL" clId="{8A948C11-C430-4C1D-B40E-C027C2D881A0}" dt="2024-05-20T05:56:14.762" v="42"/>
        <pc:sldMkLst>
          <pc:docMk/>
          <pc:sldMk cId="1402514856" sldId="272"/>
        </pc:sldMkLst>
      </pc:sldChg>
      <pc:sldChg chg="add">
        <pc:chgData name="Leanne Manning" userId="730c7ce9-f6b4-453e-88a2-34d7f1a5ff9e" providerId="ADAL" clId="{8A948C11-C430-4C1D-B40E-C027C2D881A0}" dt="2024-05-20T05:56:14.762" v="42"/>
        <pc:sldMkLst>
          <pc:docMk/>
          <pc:sldMk cId="2862386726" sldId="273"/>
        </pc:sldMkLst>
      </pc:sldChg>
      <pc:sldChg chg="modSp add mod">
        <pc:chgData name="Leanne Manning" userId="730c7ce9-f6b4-453e-88a2-34d7f1a5ff9e" providerId="ADAL" clId="{8A948C11-C430-4C1D-B40E-C027C2D881A0}" dt="2024-05-21T03:12:31.698" v="132" actId="6549"/>
        <pc:sldMkLst>
          <pc:docMk/>
          <pc:sldMk cId="1652966299" sldId="274"/>
        </pc:sldMkLst>
        <pc:spChg chg="mod">
          <ac:chgData name="Leanne Manning" userId="730c7ce9-f6b4-453e-88a2-34d7f1a5ff9e" providerId="ADAL" clId="{8A948C11-C430-4C1D-B40E-C027C2D881A0}" dt="2024-05-21T03:12:31.698" v="132" actId="6549"/>
          <ac:spMkLst>
            <pc:docMk/>
            <pc:sldMk cId="1652966299" sldId="274"/>
            <ac:spMk id="2" creationId="{B535FF90-ED6B-DB1F-1556-B45C403B0B0B}"/>
          </ac:spMkLst>
        </pc:spChg>
      </pc:sldChg>
      <pc:sldChg chg="add">
        <pc:chgData name="Leanne Manning" userId="730c7ce9-f6b4-453e-88a2-34d7f1a5ff9e" providerId="ADAL" clId="{8A948C11-C430-4C1D-B40E-C027C2D881A0}" dt="2024-05-20T05:56:43.869" v="46"/>
        <pc:sldMkLst>
          <pc:docMk/>
          <pc:sldMk cId="3360549543" sldId="275"/>
        </pc:sldMkLst>
      </pc:sldChg>
      <pc:sldChg chg="add">
        <pc:chgData name="Leanne Manning" userId="730c7ce9-f6b4-453e-88a2-34d7f1a5ff9e" providerId="ADAL" clId="{8A948C11-C430-4C1D-B40E-C027C2D881A0}" dt="2024-05-20T05:56:43.869" v="46"/>
        <pc:sldMkLst>
          <pc:docMk/>
          <pc:sldMk cId="1367642286" sldId="276"/>
        </pc:sldMkLst>
      </pc:sldChg>
      <pc:sldChg chg="add">
        <pc:chgData name="Leanne Manning" userId="730c7ce9-f6b4-453e-88a2-34d7f1a5ff9e" providerId="ADAL" clId="{8A948C11-C430-4C1D-B40E-C027C2D881A0}" dt="2024-05-20T05:56:43.869" v="46"/>
        <pc:sldMkLst>
          <pc:docMk/>
          <pc:sldMk cId="2207389916" sldId="277"/>
        </pc:sldMkLst>
      </pc:sldChg>
      <pc:sldChg chg="add">
        <pc:chgData name="Leanne Manning" userId="730c7ce9-f6b4-453e-88a2-34d7f1a5ff9e" providerId="ADAL" clId="{8A948C11-C430-4C1D-B40E-C027C2D881A0}" dt="2024-05-20T05:56:43.869" v="46"/>
        <pc:sldMkLst>
          <pc:docMk/>
          <pc:sldMk cId="3520621236" sldId="278"/>
        </pc:sldMkLst>
      </pc:sldChg>
      <pc:sldChg chg="addSp delSp modSp add mod ord">
        <pc:chgData name="Leanne Manning" userId="730c7ce9-f6b4-453e-88a2-34d7f1a5ff9e" providerId="ADAL" clId="{8A948C11-C430-4C1D-B40E-C027C2D881A0}" dt="2024-05-21T03:12:15.368" v="129" actId="1076"/>
        <pc:sldMkLst>
          <pc:docMk/>
          <pc:sldMk cId="3047226528" sldId="279"/>
        </pc:sldMkLst>
        <pc:spChg chg="mod">
          <ac:chgData name="Leanne Manning" userId="730c7ce9-f6b4-453e-88a2-34d7f1a5ff9e" providerId="ADAL" clId="{8A948C11-C430-4C1D-B40E-C027C2D881A0}" dt="2024-05-21T03:12:15.368" v="129" actId="1076"/>
          <ac:spMkLst>
            <pc:docMk/>
            <pc:sldMk cId="3047226528" sldId="279"/>
            <ac:spMk id="2" creationId="{B535FF90-ED6B-DB1F-1556-B45C403B0B0B}"/>
          </ac:spMkLst>
        </pc:spChg>
        <pc:spChg chg="add del mod">
          <ac:chgData name="Leanne Manning" userId="730c7ce9-f6b4-453e-88a2-34d7f1a5ff9e" providerId="ADAL" clId="{8A948C11-C430-4C1D-B40E-C027C2D881A0}" dt="2024-05-21T03:10:10.071" v="96" actId="478"/>
          <ac:spMkLst>
            <pc:docMk/>
            <pc:sldMk cId="3047226528" sldId="279"/>
            <ac:spMk id="4" creationId="{860CA850-0B7E-23A9-8799-1D8E96418E85}"/>
          </ac:spMkLst>
        </pc:spChg>
      </pc:sldChg>
      <pc:sldChg chg="add del">
        <pc:chgData name="Leanne Manning" userId="730c7ce9-f6b4-453e-88a2-34d7f1a5ff9e" providerId="ADAL" clId="{8A948C11-C430-4C1D-B40E-C027C2D881A0}" dt="2024-05-21T03:08:53.637" v="64" actId="47"/>
        <pc:sldMkLst>
          <pc:docMk/>
          <pc:sldMk cId="3079730935" sldId="280"/>
        </pc:sldMkLst>
      </pc:sldChg>
      <pc:sldChg chg="add del">
        <pc:chgData name="Leanne Manning" userId="730c7ce9-f6b4-453e-88a2-34d7f1a5ff9e" providerId="ADAL" clId="{8A948C11-C430-4C1D-B40E-C027C2D881A0}" dt="2024-05-21T03:08:53.637" v="64" actId="47"/>
        <pc:sldMkLst>
          <pc:docMk/>
          <pc:sldMk cId="1210759946" sldId="281"/>
        </pc:sldMkLst>
      </pc:sldChg>
      <pc:sldChg chg="add del">
        <pc:chgData name="Leanne Manning" userId="730c7ce9-f6b4-453e-88a2-34d7f1a5ff9e" providerId="ADAL" clId="{8A948C11-C430-4C1D-B40E-C027C2D881A0}" dt="2024-05-21T03:08:53.637" v="64" actId="47"/>
        <pc:sldMkLst>
          <pc:docMk/>
          <pc:sldMk cId="1690537607" sldId="282"/>
        </pc:sldMkLst>
      </pc:sldChg>
      <pc:sldChg chg="add del">
        <pc:chgData name="Leanne Manning" userId="730c7ce9-f6b4-453e-88a2-34d7f1a5ff9e" providerId="ADAL" clId="{8A948C11-C430-4C1D-B40E-C027C2D881A0}" dt="2024-05-21T03:08:53.637" v="64" actId="47"/>
        <pc:sldMkLst>
          <pc:docMk/>
          <pc:sldMk cId="2126327372" sldId="283"/>
        </pc:sldMkLst>
      </pc:sldChg>
      <pc:sldChg chg="add del">
        <pc:chgData name="Leanne Manning" userId="730c7ce9-f6b4-453e-88a2-34d7f1a5ff9e" providerId="ADAL" clId="{8A948C11-C430-4C1D-B40E-C027C2D881A0}" dt="2024-05-21T03:08:53.637" v="64" actId="47"/>
        <pc:sldMkLst>
          <pc:docMk/>
          <pc:sldMk cId="1229147857" sldId="284"/>
        </pc:sldMkLst>
      </pc:sldChg>
      <pc:sldChg chg="add del">
        <pc:chgData name="Leanne Manning" userId="730c7ce9-f6b4-453e-88a2-34d7f1a5ff9e" providerId="ADAL" clId="{8A948C11-C430-4C1D-B40E-C027C2D881A0}" dt="2024-05-21T03:08:53.637" v="64" actId="47"/>
        <pc:sldMkLst>
          <pc:docMk/>
          <pc:sldMk cId="2695400664" sldId="285"/>
        </pc:sldMkLst>
      </pc:sldChg>
      <pc:sldChg chg="add del">
        <pc:chgData name="Leanne Manning" userId="730c7ce9-f6b4-453e-88a2-34d7f1a5ff9e" providerId="ADAL" clId="{8A948C11-C430-4C1D-B40E-C027C2D881A0}" dt="2024-05-21T03:08:53.637" v="64" actId="47"/>
        <pc:sldMkLst>
          <pc:docMk/>
          <pc:sldMk cId="733603792" sldId="286"/>
        </pc:sldMkLst>
      </pc:sldChg>
      <pc:sldChg chg="add del">
        <pc:chgData name="Leanne Manning" userId="730c7ce9-f6b4-453e-88a2-34d7f1a5ff9e" providerId="ADAL" clId="{8A948C11-C430-4C1D-B40E-C027C2D881A0}" dt="2024-05-21T03:08:53.637" v="64" actId="47"/>
        <pc:sldMkLst>
          <pc:docMk/>
          <pc:sldMk cId="1707123543" sldId="287"/>
        </pc:sldMkLst>
      </pc:sldChg>
      <pc:sldChg chg="add ord">
        <pc:chgData name="Leanne Manning" userId="730c7ce9-f6b4-453e-88a2-34d7f1a5ff9e" providerId="ADAL" clId="{8A948C11-C430-4C1D-B40E-C027C2D881A0}" dt="2024-05-20T06:02:33.064" v="54"/>
        <pc:sldMkLst>
          <pc:docMk/>
          <pc:sldMk cId="1960542728" sldId="288"/>
        </pc:sldMkLst>
      </pc:sldChg>
      <pc:sldChg chg="add">
        <pc:chgData name="Leanne Manning" userId="730c7ce9-f6b4-453e-88a2-34d7f1a5ff9e" providerId="ADAL" clId="{8A948C11-C430-4C1D-B40E-C027C2D881A0}" dt="2024-05-20T06:02:48.604" v="56"/>
        <pc:sldMkLst>
          <pc:docMk/>
          <pc:sldMk cId="1081573706" sldId="289"/>
        </pc:sldMkLst>
      </pc:sldChg>
      <pc:sldChg chg="add">
        <pc:chgData name="Leanne Manning" userId="730c7ce9-f6b4-453e-88a2-34d7f1a5ff9e" providerId="ADAL" clId="{8A948C11-C430-4C1D-B40E-C027C2D881A0}" dt="2024-05-20T06:02:48.604" v="56"/>
        <pc:sldMkLst>
          <pc:docMk/>
          <pc:sldMk cId="3890799353" sldId="290"/>
        </pc:sldMkLst>
      </pc:sldChg>
      <pc:sldChg chg="add del">
        <pc:chgData name="Leanne Manning" userId="730c7ce9-f6b4-453e-88a2-34d7f1a5ff9e" providerId="ADAL" clId="{8A948C11-C430-4C1D-B40E-C027C2D881A0}" dt="2024-05-20T06:06:44.627" v="59" actId="47"/>
        <pc:sldMkLst>
          <pc:docMk/>
          <pc:sldMk cId="2242745783" sldId="291"/>
        </pc:sldMkLst>
      </pc:sldChg>
      <pc:sldChg chg="add ord">
        <pc:chgData name="Leanne Manning" userId="730c7ce9-f6b4-453e-88a2-34d7f1a5ff9e" providerId="ADAL" clId="{8A948C11-C430-4C1D-B40E-C027C2D881A0}" dt="2024-05-20T06:07:54.957" v="63"/>
        <pc:sldMkLst>
          <pc:docMk/>
          <pc:sldMk cId="4245589489" sldId="291"/>
        </pc:sldMkLst>
      </pc:sldChg>
      <pc:sldChg chg="modSp add mod">
        <pc:chgData name="Leanne Manning" userId="730c7ce9-f6b4-453e-88a2-34d7f1a5ff9e" providerId="ADAL" clId="{8A948C11-C430-4C1D-B40E-C027C2D881A0}" dt="2024-05-21T03:11:44.713" v="117" actId="1076"/>
        <pc:sldMkLst>
          <pc:docMk/>
          <pc:sldMk cId="3766802053" sldId="292"/>
        </pc:sldMkLst>
        <pc:spChg chg="mod">
          <ac:chgData name="Leanne Manning" userId="730c7ce9-f6b4-453e-88a2-34d7f1a5ff9e" providerId="ADAL" clId="{8A948C11-C430-4C1D-B40E-C027C2D881A0}" dt="2024-05-21T03:11:44.713" v="117" actId="1076"/>
          <ac:spMkLst>
            <pc:docMk/>
            <pc:sldMk cId="3766802053" sldId="292"/>
            <ac:spMk id="2" creationId="{B535FF90-ED6B-DB1F-1556-B45C403B0B0B}"/>
          </ac:spMkLst>
        </pc:spChg>
      </pc:sldChg>
      <pc:sldMasterChg chg="add addSldLayout">
        <pc:chgData name="Leanne Manning" userId="730c7ce9-f6b4-453e-88a2-34d7f1a5ff9e" providerId="ADAL" clId="{8A948C11-C430-4C1D-B40E-C027C2D881A0}" dt="2024-05-20T05:56:14.729" v="41" actId="27028"/>
        <pc:sldMasterMkLst>
          <pc:docMk/>
          <pc:sldMasterMk cId="0" sldId="2147483666"/>
        </pc:sldMasterMkLst>
        <pc:sldLayoutChg chg="add">
          <pc:chgData name="Leanne Manning" userId="730c7ce9-f6b4-453e-88a2-34d7f1a5ff9e" providerId="ADAL" clId="{8A948C11-C430-4C1D-B40E-C027C2D881A0}" dt="2024-05-20T05:20:39.989" v="0" actId="27028"/>
          <pc:sldLayoutMkLst>
            <pc:docMk/>
            <pc:sldMasterMk cId="0" sldId="2147483666"/>
            <pc:sldLayoutMk cId="0" sldId="2147483667"/>
          </pc:sldLayoutMkLst>
        </pc:sldLayoutChg>
        <pc:sldLayoutChg chg="add">
          <pc:chgData name="Leanne Manning" userId="730c7ce9-f6b4-453e-88a2-34d7f1a5ff9e" providerId="ADAL" clId="{8A948C11-C430-4C1D-B40E-C027C2D881A0}" dt="2024-05-20T05:28:57.379" v="8" actId="27028"/>
          <pc:sldLayoutMkLst>
            <pc:docMk/>
            <pc:sldMasterMk cId="0" sldId="2147483666"/>
            <pc:sldLayoutMk cId="0" sldId="2147483668"/>
          </pc:sldLayoutMkLst>
        </pc:sldLayoutChg>
        <pc:sldLayoutChg chg="add">
          <pc:chgData name="Leanne Manning" userId="730c7ce9-f6b4-453e-88a2-34d7f1a5ff9e" providerId="ADAL" clId="{8A948C11-C430-4C1D-B40E-C027C2D881A0}" dt="2024-05-20T05:56:14.729" v="41" actId="27028"/>
          <pc:sldLayoutMkLst>
            <pc:docMk/>
            <pc:sldMasterMk cId="0" sldId="2147483666"/>
            <pc:sldLayoutMk cId="0" sldId="2147483675"/>
          </pc:sldLayoutMkLst>
        </pc:sldLayoutChg>
        <pc:sldLayoutChg chg="add">
          <pc:chgData name="Leanne Manning" userId="730c7ce9-f6b4-453e-88a2-34d7f1a5ff9e" providerId="ADAL" clId="{8A948C11-C430-4C1D-B40E-C027C2D881A0}" dt="2024-05-20T05:56:14.729" v="41" actId="27028"/>
          <pc:sldLayoutMkLst>
            <pc:docMk/>
            <pc:sldMasterMk cId="0" sldId="2147483666"/>
            <pc:sldLayoutMk cId="0" sldId="2147483676"/>
          </pc:sldLayoutMkLst>
        </pc:sldLayoutChg>
        <pc:sldLayoutChg chg="add">
          <pc:chgData name="Leanne Manning" userId="730c7ce9-f6b4-453e-88a2-34d7f1a5ff9e" providerId="ADAL" clId="{8A948C11-C430-4C1D-B40E-C027C2D881A0}" dt="2024-05-20T05:56:14.729" v="41" actId="27028"/>
          <pc:sldLayoutMkLst>
            <pc:docMk/>
            <pc:sldMasterMk cId="0" sldId="2147483666"/>
            <pc:sldLayoutMk cId="0" sldId="2147483677"/>
          </pc:sldLayoutMkLst>
        </pc:sldLayoutChg>
      </pc:sldMasterChg>
      <pc:sldMasterChg chg="add del addSldLayout delSldLayout">
        <pc:chgData name="Leanne Manning" userId="730c7ce9-f6b4-453e-88a2-34d7f1a5ff9e" providerId="ADAL" clId="{8A948C11-C430-4C1D-B40E-C027C2D881A0}" dt="2024-05-20T05:46:44.979" v="19" actId="27028"/>
        <pc:sldMasterMkLst>
          <pc:docMk/>
          <pc:sldMasterMk cId="0" sldId="2147483669"/>
        </pc:sldMasterMkLst>
        <pc:sldLayoutChg chg="add del">
          <pc:chgData name="Leanne Manning" userId="730c7ce9-f6b4-453e-88a2-34d7f1a5ff9e" providerId="ADAL" clId="{8A948C11-C430-4C1D-B40E-C027C2D881A0}" dt="2024-05-20T05:46:44.979" v="19" actId="27028"/>
          <pc:sldLayoutMkLst>
            <pc:docMk/>
            <pc:sldMasterMk cId="0" sldId="2147483669"/>
            <pc:sldLayoutMk cId="0" sldId="2147483670"/>
          </pc:sldLayoutMkLst>
        </pc:sldLayoutChg>
        <pc:sldLayoutChg chg="add">
          <pc:chgData name="Leanne Manning" userId="730c7ce9-f6b4-453e-88a2-34d7f1a5ff9e" providerId="ADAL" clId="{8A948C11-C430-4C1D-B40E-C027C2D881A0}" dt="2024-05-20T05:46:44.979" v="19" actId="27028"/>
          <pc:sldLayoutMkLst>
            <pc:docMk/>
            <pc:sldMasterMk cId="0" sldId="2147483669"/>
            <pc:sldLayoutMk cId="0" sldId="2147483671"/>
          </pc:sldLayoutMkLst>
        </pc:sldLayoutChg>
        <pc:sldLayoutChg chg="add">
          <pc:chgData name="Leanne Manning" userId="730c7ce9-f6b4-453e-88a2-34d7f1a5ff9e" providerId="ADAL" clId="{8A948C11-C430-4C1D-B40E-C027C2D881A0}" dt="2024-05-20T05:46:44.979" v="19" actId="27028"/>
          <pc:sldLayoutMkLst>
            <pc:docMk/>
            <pc:sldMasterMk cId="0" sldId="2147483669"/>
            <pc:sldLayoutMk cId="0" sldId="2147483672"/>
          </pc:sldLayoutMkLst>
        </pc:sldLayoutChg>
        <pc:sldLayoutChg chg="add">
          <pc:chgData name="Leanne Manning" userId="730c7ce9-f6b4-453e-88a2-34d7f1a5ff9e" providerId="ADAL" clId="{8A948C11-C430-4C1D-B40E-C027C2D881A0}" dt="2024-05-20T05:46:44.979" v="19" actId="27028"/>
          <pc:sldLayoutMkLst>
            <pc:docMk/>
            <pc:sldMasterMk cId="0" sldId="2147483669"/>
            <pc:sldLayoutMk cId="0" sldId="2147483673"/>
          </pc:sldLayoutMkLst>
        </pc:sldLayoutChg>
        <pc:sldLayoutChg chg="add">
          <pc:chgData name="Leanne Manning" userId="730c7ce9-f6b4-453e-88a2-34d7f1a5ff9e" providerId="ADAL" clId="{8A948C11-C430-4C1D-B40E-C027C2D881A0}" dt="2024-05-20T05:46:44.979" v="19" actId="27028"/>
          <pc:sldLayoutMkLst>
            <pc:docMk/>
            <pc:sldMasterMk cId="0" sldId="2147483669"/>
            <pc:sldLayoutMk cId="0" sldId="2147483674"/>
          </pc:sldLayoutMkLst>
        </pc:sldLayoutChg>
      </pc:sldMasterChg>
      <pc:sldMasterChg chg="add addSldLayout">
        <pc:chgData name="Leanne Manning" userId="730c7ce9-f6b4-453e-88a2-34d7f1a5ff9e" providerId="ADAL" clId="{8A948C11-C430-4C1D-B40E-C027C2D881A0}" dt="2024-05-20T05:56:43.853" v="45" actId="27028"/>
        <pc:sldMasterMkLst>
          <pc:docMk/>
          <pc:sldMasterMk cId="0" sldId="2147483678"/>
        </pc:sldMasterMkLst>
        <pc:sldLayoutChg chg="add">
          <pc:chgData name="Leanne Manning" userId="730c7ce9-f6b4-453e-88a2-34d7f1a5ff9e" providerId="ADAL" clId="{8A948C11-C430-4C1D-B40E-C027C2D881A0}" dt="2024-05-20T05:56:43.853" v="45" actId="27028"/>
          <pc:sldLayoutMkLst>
            <pc:docMk/>
            <pc:sldMasterMk cId="0" sldId="2147483678"/>
            <pc:sldLayoutMk cId="0" sldId="2147483679"/>
          </pc:sldLayoutMkLst>
        </pc:sldLayoutChg>
        <pc:sldLayoutChg chg="add">
          <pc:chgData name="Leanne Manning" userId="730c7ce9-f6b4-453e-88a2-34d7f1a5ff9e" providerId="ADAL" clId="{8A948C11-C430-4C1D-B40E-C027C2D881A0}" dt="2024-05-20T05:56:43.853" v="45" actId="27028"/>
          <pc:sldLayoutMkLst>
            <pc:docMk/>
            <pc:sldMasterMk cId="0" sldId="2147483678"/>
            <pc:sldLayoutMk cId="0" sldId="2147483680"/>
          </pc:sldLayoutMkLst>
        </pc:sldLayoutChg>
        <pc:sldLayoutChg chg="add">
          <pc:chgData name="Leanne Manning" userId="730c7ce9-f6b4-453e-88a2-34d7f1a5ff9e" providerId="ADAL" clId="{8A948C11-C430-4C1D-B40E-C027C2D881A0}" dt="2024-05-20T05:56:43.853" v="45" actId="27028"/>
          <pc:sldLayoutMkLst>
            <pc:docMk/>
            <pc:sldMasterMk cId="0" sldId="2147483678"/>
            <pc:sldLayoutMk cId="0" sldId="2147483681"/>
          </pc:sldLayoutMkLst>
        </pc:sldLayoutChg>
        <pc:sldLayoutChg chg="add">
          <pc:chgData name="Leanne Manning" userId="730c7ce9-f6b4-453e-88a2-34d7f1a5ff9e" providerId="ADAL" clId="{8A948C11-C430-4C1D-B40E-C027C2D881A0}" dt="2024-05-20T05:56:43.853" v="45" actId="27028"/>
          <pc:sldLayoutMkLst>
            <pc:docMk/>
            <pc:sldMasterMk cId="0" sldId="2147483678"/>
            <pc:sldLayoutMk cId="0" sldId="2147483682"/>
          </pc:sldLayoutMkLst>
        </pc:sldLayoutChg>
        <pc:sldLayoutChg chg="add">
          <pc:chgData name="Leanne Manning" userId="730c7ce9-f6b4-453e-88a2-34d7f1a5ff9e" providerId="ADAL" clId="{8A948C11-C430-4C1D-B40E-C027C2D881A0}" dt="2024-05-20T05:56:43.853" v="45" actId="27028"/>
          <pc:sldLayoutMkLst>
            <pc:docMk/>
            <pc:sldMasterMk cId="0" sldId="2147483678"/>
            <pc:sldLayoutMk cId="0" sldId="2147483683"/>
          </pc:sldLayoutMkLst>
        </pc:sldLayoutChg>
      </pc:sldMasterChg>
      <pc:sldMasterChg chg="add del addSldLayout delSldLayout">
        <pc:chgData name="Leanne Manning" userId="730c7ce9-f6b4-453e-88a2-34d7f1a5ff9e" providerId="ADAL" clId="{8A948C11-C430-4C1D-B40E-C027C2D881A0}" dt="2024-05-21T03:08:53.637" v="64" actId="47"/>
        <pc:sldMasterMkLst>
          <pc:docMk/>
          <pc:sldMasterMk cId="0" sldId="2147483684"/>
        </pc:sldMasterMkLst>
        <pc:sldLayoutChg chg="add del">
          <pc:chgData name="Leanne Manning" userId="730c7ce9-f6b4-453e-88a2-34d7f1a5ff9e" providerId="ADAL" clId="{8A948C11-C430-4C1D-B40E-C027C2D881A0}" dt="2024-05-21T03:08:53.637" v="64" actId="47"/>
          <pc:sldLayoutMkLst>
            <pc:docMk/>
            <pc:sldMasterMk cId="0" sldId="2147483684"/>
            <pc:sldLayoutMk cId="0" sldId="2147483649"/>
          </pc:sldLayoutMkLst>
        </pc:sldLayoutChg>
        <pc:sldLayoutChg chg="add del">
          <pc:chgData name="Leanne Manning" userId="730c7ce9-f6b4-453e-88a2-34d7f1a5ff9e" providerId="ADAL" clId="{8A948C11-C430-4C1D-B40E-C027C2D881A0}" dt="2024-05-21T03:08:53.637" v="64" actId="47"/>
          <pc:sldLayoutMkLst>
            <pc:docMk/>
            <pc:sldMasterMk cId="0" sldId="2147483684"/>
            <pc:sldLayoutMk cId="0" sldId="2147483650"/>
          </pc:sldLayoutMkLst>
        </pc:sldLayoutChg>
        <pc:sldLayoutChg chg="add del">
          <pc:chgData name="Leanne Manning" userId="730c7ce9-f6b4-453e-88a2-34d7f1a5ff9e" providerId="ADAL" clId="{8A948C11-C430-4C1D-B40E-C027C2D881A0}" dt="2024-05-21T03:08:53.637" v="64" actId="47"/>
          <pc:sldLayoutMkLst>
            <pc:docMk/>
            <pc:sldMasterMk cId="0" sldId="2147483684"/>
            <pc:sldLayoutMk cId="0" sldId="2147483651"/>
          </pc:sldLayoutMkLst>
        </pc:sldLayoutChg>
        <pc:sldLayoutChg chg="add del">
          <pc:chgData name="Leanne Manning" userId="730c7ce9-f6b4-453e-88a2-34d7f1a5ff9e" providerId="ADAL" clId="{8A948C11-C430-4C1D-B40E-C027C2D881A0}" dt="2024-05-21T03:08:53.637" v="64" actId="47"/>
          <pc:sldLayoutMkLst>
            <pc:docMk/>
            <pc:sldMasterMk cId="0" sldId="2147483684"/>
            <pc:sldLayoutMk cId="0" sldId="2147483652"/>
          </pc:sldLayoutMkLst>
        </pc:sldLayoutChg>
        <pc:sldLayoutChg chg="add del">
          <pc:chgData name="Leanne Manning" userId="730c7ce9-f6b4-453e-88a2-34d7f1a5ff9e" providerId="ADAL" clId="{8A948C11-C430-4C1D-B40E-C027C2D881A0}" dt="2024-05-21T03:08:53.637" v="64" actId="47"/>
          <pc:sldLayoutMkLst>
            <pc:docMk/>
            <pc:sldMasterMk cId="0" sldId="2147483684"/>
            <pc:sldLayoutMk cId="0" sldId="2147483653"/>
          </pc:sldLayoutMkLst>
        </pc:sldLayoutChg>
        <pc:sldLayoutChg chg="add del">
          <pc:chgData name="Leanne Manning" userId="730c7ce9-f6b4-453e-88a2-34d7f1a5ff9e" providerId="ADAL" clId="{8A948C11-C430-4C1D-B40E-C027C2D881A0}" dt="2024-05-21T03:08:53.637" v="64" actId="47"/>
          <pc:sldLayoutMkLst>
            <pc:docMk/>
            <pc:sldMasterMk cId="0" sldId="2147483684"/>
            <pc:sldLayoutMk cId="0" sldId="2147483654"/>
          </pc:sldLayoutMkLst>
        </pc:sldLayoutChg>
        <pc:sldLayoutChg chg="add del">
          <pc:chgData name="Leanne Manning" userId="730c7ce9-f6b4-453e-88a2-34d7f1a5ff9e" providerId="ADAL" clId="{8A948C11-C430-4C1D-B40E-C027C2D881A0}" dt="2024-05-21T03:08:53.637" v="64" actId="47"/>
          <pc:sldLayoutMkLst>
            <pc:docMk/>
            <pc:sldMasterMk cId="0" sldId="2147483684"/>
            <pc:sldLayoutMk cId="0" sldId="2147483655"/>
          </pc:sldLayoutMkLst>
        </pc:sldLayoutChg>
        <pc:sldLayoutChg chg="add del">
          <pc:chgData name="Leanne Manning" userId="730c7ce9-f6b4-453e-88a2-34d7f1a5ff9e" providerId="ADAL" clId="{8A948C11-C430-4C1D-B40E-C027C2D881A0}" dt="2024-05-21T03:08:53.637" v="64" actId="47"/>
          <pc:sldLayoutMkLst>
            <pc:docMk/>
            <pc:sldMasterMk cId="0" sldId="2147483684"/>
            <pc:sldLayoutMk cId="0" sldId="2147483656"/>
          </pc:sldLayoutMkLst>
        </pc:sldLayoutChg>
        <pc:sldLayoutChg chg="add del">
          <pc:chgData name="Leanne Manning" userId="730c7ce9-f6b4-453e-88a2-34d7f1a5ff9e" providerId="ADAL" clId="{8A948C11-C430-4C1D-B40E-C027C2D881A0}" dt="2024-05-21T03:08:53.637" v="64" actId="47"/>
          <pc:sldLayoutMkLst>
            <pc:docMk/>
            <pc:sldMasterMk cId="0" sldId="2147483684"/>
            <pc:sldLayoutMk cId="0" sldId="2147483657"/>
          </pc:sldLayoutMkLst>
        </pc:sldLayoutChg>
        <pc:sldLayoutChg chg="add del">
          <pc:chgData name="Leanne Manning" userId="730c7ce9-f6b4-453e-88a2-34d7f1a5ff9e" providerId="ADAL" clId="{8A948C11-C430-4C1D-B40E-C027C2D881A0}" dt="2024-05-21T03:08:53.637" v="64" actId="47"/>
          <pc:sldLayoutMkLst>
            <pc:docMk/>
            <pc:sldMasterMk cId="0" sldId="2147483684"/>
            <pc:sldLayoutMk cId="0" sldId="2147483658"/>
          </pc:sldLayoutMkLst>
        </pc:sldLayoutChg>
        <pc:sldLayoutChg chg="add del">
          <pc:chgData name="Leanne Manning" userId="730c7ce9-f6b4-453e-88a2-34d7f1a5ff9e" providerId="ADAL" clId="{8A948C11-C430-4C1D-B40E-C027C2D881A0}" dt="2024-05-21T03:08:53.637" v="64" actId="47"/>
          <pc:sldLayoutMkLst>
            <pc:docMk/>
            <pc:sldMasterMk cId="0" sldId="2147483684"/>
            <pc:sldLayoutMk cId="0"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481" y="2342515"/>
            <a:ext cx="9094788" cy="15868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962" y="4231640"/>
            <a:ext cx="7489825"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sz="2800" b="0" i="0">
                <a:solidFill>
                  <a:srgbClr val="2E3841"/>
                </a:solidFill>
                <a:latin typeface="Verdana"/>
                <a:cs typeface="Verdana"/>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Verdana"/>
                <a:cs typeface="Verdana"/>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534987" y="1737995"/>
            <a:ext cx="4654391"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10371" y="1737995"/>
            <a:ext cx="4654391"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4.png"/><Relationship Id="rId4" Type="http://schemas.openxmlformats.org/officeDocument/2006/relationships/slideLayout" Target="../slideLayouts/slideLayout9.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image" Target="../media/image4.png"/><Relationship Id="rId4" Type="http://schemas.openxmlformats.org/officeDocument/2006/relationships/slideLayout" Target="../slideLayouts/slideLayout14.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10" Type="http://schemas.openxmlformats.org/officeDocument/2006/relationships/image" Target="../media/image7.png"/><Relationship Id="rId4" Type="http://schemas.openxmlformats.org/officeDocument/2006/relationships/slideLayout" Target="../slideLayouts/slideLayout19.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4987" y="302260"/>
            <a:ext cx="9629775" cy="120904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534987" y="1737995"/>
            <a:ext cx="9629775"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7915" y="7027545"/>
            <a:ext cx="3423920"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987" y="7027545"/>
            <a:ext cx="246094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a:xfrm>
            <a:off x="7703820" y="7027545"/>
            <a:ext cx="246094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26414"/>
            <a:ext cx="859790" cy="0"/>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750707" y="855350"/>
            <a:ext cx="140559" cy="140559"/>
          </a:xfrm>
          <a:prstGeom prst="rect">
            <a:avLst/>
          </a:prstGeom>
        </p:spPr>
      </p:pic>
      <p:sp>
        <p:nvSpPr>
          <p:cNvPr id="18" name="bg object 18"/>
          <p:cNvSpPr/>
          <p:nvPr/>
        </p:nvSpPr>
        <p:spPr>
          <a:xfrm>
            <a:off x="820987" y="999089"/>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19" name="bg object 19"/>
          <p:cNvSpPr/>
          <p:nvPr/>
        </p:nvSpPr>
        <p:spPr>
          <a:xfrm>
            <a:off x="0" y="710916"/>
            <a:ext cx="9302115" cy="0"/>
          </a:xfrm>
          <a:custGeom>
            <a:avLst/>
            <a:gdLst/>
            <a:ahLst/>
            <a:cxnLst/>
            <a:rect l="l" t="t" r="r" b="b"/>
            <a:pathLst>
              <a:path w="9302115">
                <a:moveTo>
                  <a:pt x="0" y="0"/>
                </a:moveTo>
                <a:lnTo>
                  <a:pt x="9301810" y="0"/>
                </a:lnTo>
              </a:path>
            </a:pathLst>
          </a:custGeom>
          <a:ln w="15875">
            <a:solidFill>
              <a:srgbClr val="B68150"/>
            </a:solidFill>
          </a:ln>
        </p:spPr>
        <p:txBody>
          <a:bodyPr wrap="square" lIns="0" tIns="0" rIns="0" bIns="0" rtlCol="0"/>
          <a:lstStyle/>
          <a:p>
            <a:endParaRPr/>
          </a:p>
        </p:txBody>
      </p:sp>
      <p:sp>
        <p:nvSpPr>
          <p:cNvPr id="20" name="bg object 20"/>
          <p:cNvSpPr/>
          <p:nvPr/>
        </p:nvSpPr>
        <p:spPr>
          <a:xfrm>
            <a:off x="10348290" y="710916"/>
            <a:ext cx="345440" cy="0"/>
          </a:xfrm>
          <a:custGeom>
            <a:avLst/>
            <a:gdLst/>
            <a:ahLst/>
            <a:cxnLst/>
            <a:rect l="l" t="t" r="r" b="b"/>
            <a:pathLst>
              <a:path w="345440">
                <a:moveTo>
                  <a:pt x="0" y="0"/>
                </a:moveTo>
                <a:lnTo>
                  <a:pt x="345109" y="0"/>
                </a:lnTo>
              </a:path>
            </a:pathLst>
          </a:custGeom>
          <a:ln w="15875">
            <a:solidFill>
              <a:srgbClr val="B68150"/>
            </a:solidFill>
          </a:ln>
        </p:spPr>
        <p:txBody>
          <a:bodyPr wrap="square" lIns="0" tIns="0" rIns="0" bIns="0" rtlCol="0"/>
          <a:lstStyle/>
          <a:p>
            <a:endParaRPr/>
          </a:p>
        </p:txBody>
      </p:sp>
      <p:pic>
        <p:nvPicPr>
          <p:cNvPr id="21" name="bg object 21"/>
          <p:cNvPicPr/>
          <p:nvPr/>
        </p:nvPicPr>
        <p:blipFill>
          <a:blip r:embed="rId8" cstate="print"/>
          <a:stretch>
            <a:fillRect/>
          </a:stretch>
        </p:blipFill>
        <p:spPr>
          <a:xfrm>
            <a:off x="9490581" y="627912"/>
            <a:ext cx="133703" cy="166009"/>
          </a:xfrm>
          <a:prstGeom prst="rect">
            <a:avLst/>
          </a:prstGeom>
        </p:spPr>
      </p:pic>
      <p:pic>
        <p:nvPicPr>
          <p:cNvPr id="22" name="bg object 22"/>
          <p:cNvPicPr/>
          <p:nvPr/>
        </p:nvPicPr>
        <p:blipFill>
          <a:blip r:embed="rId9" cstate="print"/>
          <a:stretch>
            <a:fillRect/>
          </a:stretch>
        </p:blipFill>
        <p:spPr>
          <a:xfrm>
            <a:off x="9720562" y="630665"/>
            <a:ext cx="180336" cy="160501"/>
          </a:xfrm>
          <a:prstGeom prst="rect">
            <a:avLst/>
          </a:prstGeom>
        </p:spPr>
      </p:pic>
      <p:pic>
        <p:nvPicPr>
          <p:cNvPr id="23" name="bg object 23"/>
          <p:cNvPicPr/>
          <p:nvPr/>
        </p:nvPicPr>
        <p:blipFill>
          <a:blip r:embed="rId10" cstate="print"/>
          <a:stretch>
            <a:fillRect/>
          </a:stretch>
        </p:blipFill>
        <p:spPr>
          <a:xfrm>
            <a:off x="10009551" y="630665"/>
            <a:ext cx="147497" cy="160501"/>
          </a:xfrm>
          <a:prstGeom prst="rect">
            <a:avLst/>
          </a:prstGeom>
        </p:spPr>
      </p:pic>
      <p:sp>
        <p:nvSpPr>
          <p:cNvPr id="24" name="bg object 24"/>
          <p:cNvSpPr/>
          <p:nvPr/>
        </p:nvSpPr>
        <p:spPr>
          <a:xfrm>
            <a:off x="278271" y="1077360"/>
            <a:ext cx="375920" cy="340995"/>
          </a:xfrm>
          <a:custGeom>
            <a:avLst/>
            <a:gdLst/>
            <a:ahLst/>
            <a:cxnLst/>
            <a:rect l="l" t="t" r="r" b="b"/>
            <a:pathLst>
              <a:path w="375920" h="340994">
                <a:moveTo>
                  <a:pt x="167028" y="0"/>
                </a:moveTo>
                <a:lnTo>
                  <a:pt x="122184" y="0"/>
                </a:lnTo>
                <a:lnTo>
                  <a:pt x="79060" y="13673"/>
                </a:lnTo>
                <a:lnTo>
                  <a:pt x="41092" y="41020"/>
                </a:lnTo>
                <a:lnTo>
                  <a:pt x="13697" y="78913"/>
                </a:lnTo>
                <a:lnTo>
                  <a:pt x="0" y="121952"/>
                </a:lnTo>
                <a:lnTo>
                  <a:pt x="0" y="166708"/>
                </a:lnTo>
                <a:lnTo>
                  <a:pt x="13697" y="209747"/>
                </a:lnTo>
                <a:lnTo>
                  <a:pt x="41092" y="247641"/>
                </a:lnTo>
                <a:lnTo>
                  <a:pt x="117117" y="323514"/>
                </a:lnTo>
                <a:lnTo>
                  <a:pt x="158979" y="340823"/>
                </a:lnTo>
                <a:lnTo>
                  <a:pt x="170617" y="339689"/>
                </a:lnTo>
                <a:lnTo>
                  <a:pt x="208272" y="314495"/>
                </a:lnTo>
                <a:lnTo>
                  <a:pt x="218185" y="281735"/>
                </a:lnTo>
                <a:lnTo>
                  <a:pt x="217049" y="270120"/>
                </a:lnTo>
                <a:lnTo>
                  <a:pt x="183870" y="223015"/>
                </a:lnTo>
                <a:lnTo>
                  <a:pt x="180549" y="260207"/>
                </a:lnTo>
                <a:lnTo>
                  <a:pt x="187237" y="270272"/>
                </a:lnTo>
                <a:lnTo>
                  <a:pt x="174790" y="309011"/>
                </a:lnTo>
                <a:lnTo>
                  <a:pt x="167127" y="312172"/>
                </a:lnTo>
                <a:lnTo>
                  <a:pt x="150832" y="312172"/>
                </a:lnTo>
                <a:lnTo>
                  <a:pt x="143169" y="309011"/>
                </a:lnTo>
                <a:lnTo>
                  <a:pt x="61385" y="227388"/>
                </a:lnTo>
                <a:lnTo>
                  <a:pt x="35574" y="188547"/>
                </a:lnTo>
                <a:lnTo>
                  <a:pt x="26971" y="144325"/>
                </a:lnTo>
                <a:lnTo>
                  <a:pt x="35574" y="100106"/>
                </a:lnTo>
                <a:lnTo>
                  <a:pt x="61385" y="61273"/>
                </a:lnTo>
                <a:lnTo>
                  <a:pt x="100297" y="35513"/>
                </a:lnTo>
                <a:lnTo>
                  <a:pt x="144606" y="26927"/>
                </a:lnTo>
                <a:lnTo>
                  <a:pt x="188915" y="35513"/>
                </a:lnTo>
                <a:lnTo>
                  <a:pt x="227827" y="61273"/>
                </a:lnTo>
                <a:lnTo>
                  <a:pt x="337299" y="170529"/>
                </a:lnTo>
                <a:lnTo>
                  <a:pt x="344440" y="181271"/>
                </a:lnTo>
                <a:lnTo>
                  <a:pt x="346820" y="193503"/>
                </a:lnTo>
                <a:lnTo>
                  <a:pt x="344440" y="205734"/>
                </a:lnTo>
                <a:lnTo>
                  <a:pt x="337299" y="216476"/>
                </a:lnTo>
                <a:lnTo>
                  <a:pt x="331692" y="222073"/>
                </a:lnTo>
                <a:lnTo>
                  <a:pt x="331692" y="231134"/>
                </a:lnTo>
                <a:lnTo>
                  <a:pt x="342905" y="242326"/>
                </a:lnTo>
                <a:lnTo>
                  <a:pt x="351985" y="242326"/>
                </a:lnTo>
                <a:lnTo>
                  <a:pt x="374359" y="205516"/>
                </a:lnTo>
                <a:lnTo>
                  <a:pt x="375535" y="193497"/>
                </a:lnTo>
                <a:lnTo>
                  <a:pt x="374359" y="181477"/>
                </a:lnTo>
                <a:lnTo>
                  <a:pt x="248120" y="41020"/>
                </a:lnTo>
                <a:lnTo>
                  <a:pt x="210152" y="13673"/>
                </a:lnTo>
                <a:lnTo>
                  <a:pt x="167028" y="0"/>
                </a:lnTo>
                <a:close/>
              </a:path>
            </a:pathLst>
          </a:custGeom>
          <a:solidFill>
            <a:srgbClr val="B58150"/>
          </a:solidFill>
        </p:spPr>
        <p:txBody>
          <a:bodyPr wrap="square" lIns="0" tIns="0" rIns="0" bIns="0" rtlCol="0"/>
          <a:lstStyle/>
          <a:p>
            <a:endParaRPr/>
          </a:p>
        </p:txBody>
      </p:sp>
      <p:sp>
        <p:nvSpPr>
          <p:cNvPr id="25" name="bg object 25"/>
          <p:cNvSpPr/>
          <p:nvPr/>
        </p:nvSpPr>
        <p:spPr>
          <a:xfrm>
            <a:off x="199164" y="1159460"/>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
        <p:nvSpPr>
          <p:cNvPr id="2" name="Holder 2"/>
          <p:cNvSpPr>
            <a:spLocks noGrp="1"/>
          </p:cNvSpPr>
          <p:nvPr>
            <p:ph type="title"/>
          </p:nvPr>
        </p:nvSpPr>
        <p:spPr>
          <a:xfrm>
            <a:off x="1169456" y="1054100"/>
            <a:ext cx="4477385" cy="452119"/>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a:xfrm>
            <a:off x="534670" y="1737995"/>
            <a:ext cx="9624060" cy="498729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g object 16">
            <a:extLst>
              <a:ext uri="{FF2B5EF4-FFF2-40B4-BE49-F238E27FC236}">
                <a16:creationId xmlns:a16="http://schemas.microsoft.com/office/drawing/2014/main" id="{C622304C-6311-9B41-6FEE-7D6B598E085E}"/>
              </a:ext>
            </a:extLst>
          </p:cNvPr>
          <p:cNvSpPr/>
          <p:nvPr userDrawn="1"/>
        </p:nvSpPr>
        <p:spPr>
          <a:xfrm>
            <a:off x="0" y="935938"/>
            <a:ext cx="750707" cy="45719"/>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sp>
        <p:nvSpPr>
          <p:cNvPr id="8" name="bg object 18">
            <a:extLst>
              <a:ext uri="{FF2B5EF4-FFF2-40B4-BE49-F238E27FC236}">
                <a16:creationId xmlns:a16="http://schemas.microsoft.com/office/drawing/2014/main" id="{0CF38ED1-67CD-E573-205B-0ADFCBBD9F63}"/>
              </a:ext>
            </a:extLst>
          </p:cNvPr>
          <p:cNvSpPr/>
          <p:nvPr userDrawn="1"/>
        </p:nvSpPr>
        <p:spPr>
          <a:xfrm>
            <a:off x="820987" y="1008614"/>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9" name="bg object 25">
            <a:extLst>
              <a:ext uri="{FF2B5EF4-FFF2-40B4-BE49-F238E27FC236}">
                <a16:creationId xmlns:a16="http://schemas.microsoft.com/office/drawing/2014/main" id="{B73892B7-C356-2218-22D6-213E73C485F4}"/>
              </a:ext>
            </a:extLst>
          </p:cNvPr>
          <p:cNvSpPr/>
          <p:nvPr userDrawn="1"/>
        </p:nvSpPr>
        <p:spPr>
          <a:xfrm>
            <a:off x="199164" y="1168985"/>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75" r:id="rId1"/>
    <p:sldLayoutId id="2147483668" r:id="rId2"/>
    <p:sldLayoutId id="2147483667"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26414"/>
            <a:ext cx="859790" cy="0"/>
          </a:xfrm>
          <a:custGeom>
            <a:avLst/>
            <a:gdLst/>
            <a:ahLst/>
            <a:cxnLst/>
            <a:rect l="l" t="t" r="r" b="b"/>
            <a:pathLst>
              <a:path w="859790">
                <a:moveTo>
                  <a:pt x="0" y="0"/>
                </a:moveTo>
                <a:lnTo>
                  <a:pt x="859589" y="0"/>
                </a:lnTo>
              </a:path>
            </a:pathLst>
          </a:custGeom>
          <a:ln w="15875">
            <a:solidFill>
              <a:srgbClr val="B68150"/>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750707" y="855350"/>
            <a:ext cx="140559" cy="140559"/>
          </a:xfrm>
          <a:prstGeom prst="rect">
            <a:avLst/>
          </a:prstGeom>
        </p:spPr>
      </p:pic>
      <p:sp>
        <p:nvSpPr>
          <p:cNvPr id="18" name="bg object 18"/>
          <p:cNvSpPr/>
          <p:nvPr/>
        </p:nvSpPr>
        <p:spPr>
          <a:xfrm>
            <a:off x="820987" y="999089"/>
            <a:ext cx="0" cy="6557645"/>
          </a:xfrm>
          <a:custGeom>
            <a:avLst/>
            <a:gdLst/>
            <a:ahLst/>
            <a:cxnLst/>
            <a:rect l="l" t="t" r="r" b="b"/>
            <a:pathLst>
              <a:path h="6557645">
                <a:moveTo>
                  <a:pt x="0" y="6557410"/>
                </a:moveTo>
                <a:lnTo>
                  <a:pt x="0" y="0"/>
                </a:lnTo>
              </a:path>
            </a:pathLst>
          </a:custGeom>
          <a:ln w="15875">
            <a:solidFill>
              <a:srgbClr val="B68150"/>
            </a:solidFill>
          </a:ln>
        </p:spPr>
        <p:txBody>
          <a:bodyPr wrap="square" lIns="0" tIns="0" rIns="0" bIns="0" rtlCol="0"/>
          <a:lstStyle/>
          <a:p>
            <a:endParaRPr/>
          </a:p>
        </p:txBody>
      </p:sp>
      <p:sp>
        <p:nvSpPr>
          <p:cNvPr id="19" name="bg object 19"/>
          <p:cNvSpPr/>
          <p:nvPr/>
        </p:nvSpPr>
        <p:spPr>
          <a:xfrm>
            <a:off x="0" y="710916"/>
            <a:ext cx="9302115" cy="0"/>
          </a:xfrm>
          <a:custGeom>
            <a:avLst/>
            <a:gdLst/>
            <a:ahLst/>
            <a:cxnLst/>
            <a:rect l="l" t="t" r="r" b="b"/>
            <a:pathLst>
              <a:path w="9302115">
                <a:moveTo>
                  <a:pt x="0" y="0"/>
                </a:moveTo>
                <a:lnTo>
                  <a:pt x="9301810" y="0"/>
                </a:lnTo>
              </a:path>
            </a:pathLst>
          </a:custGeom>
          <a:ln w="15875">
            <a:solidFill>
              <a:srgbClr val="B68150"/>
            </a:solidFill>
          </a:ln>
        </p:spPr>
        <p:txBody>
          <a:bodyPr wrap="square" lIns="0" tIns="0" rIns="0" bIns="0" rtlCol="0"/>
          <a:lstStyle/>
          <a:p>
            <a:endParaRPr/>
          </a:p>
        </p:txBody>
      </p:sp>
      <p:sp>
        <p:nvSpPr>
          <p:cNvPr id="20" name="bg object 20"/>
          <p:cNvSpPr/>
          <p:nvPr/>
        </p:nvSpPr>
        <p:spPr>
          <a:xfrm>
            <a:off x="10348290" y="710916"/>
            <a:ext cx="345440" cy="0"/>
          </a:xfrm>
          <a:custGeom>
            <a:avLst/>
            <a:gdLst/>
            <a:ahLst/>
            <a:cxnLst/>
            <a:rect l="l" t="t" r="r" b="b"/>
            <a:pathLst>
              <a:path w="345440">
                <a:moveTo>
                  <a:pt x="0" y="0"/>
                </a:moveTo>
                <a:lnTo>
                  <a:pt x="345109" y="0"/>
                </a:lnTo>
              </a:path>
            </a:pathLst>
          </a:custGeom>
          <a:ln w="15875">
            <a:solidFill>
              <a:srgbClr val="B68150"/>
            </a:solidFill>
          </a:ln>
        </p:spPr>
        <p:txBody>
          <a:bodyPr wrap="square" lIns="0" tIns="0" rIns="0" bIns="0" rtlCol="0"/>
          <a:lstStyle/>
          <a:p>
            <a:endParaRPr/>
          </a:p>
        </p:txBody>
      </p:sp>
      <p:pic>
        <p:nvPicPr>
          <p:cNvPr id="21" name="bg object 21"/>
          <p:cNvPicPr/>
          <p:nvPr/>
        </p:nvPicPr>
        <p:blipFill>
          <a:blip r:embed="rId8" cstate="print"/>
          <a:stretch>
            <a:fillRect/>
          </a:stretch>
        </p:blipFill>
        <p:spPr>
          <a:xfrm>
            <a:off x="9490581" y="627912"/>
            <a:ext cx="133703" cy="166009"/>
          </a:xfrm>
          <a:prstGeom prst="rect">
            <a:avLst/>
          </a:prstGeom>
        </p:spPr>
      </p:pic>
      <p:pic>
        <p:nvPicPr>
          <p:cNvPr id="22" name="bg object 22"/>
          <p:cNvPicPr/>
          <p:nvPr/>
        </p:nvPicPr>
        <p:blipFill>
          <a:blip r:embed="rId9" cstate="print"/>
          <a:stretch>
            <a:fillRect/>
          </a:stretch>
        </p:blipFill>
        <p:spPr>
          <a:xfrm>
            <a:off x="9720562" y="630665"/>
            <a:ext cx="180336" cy="160501"/>
          </a:xfrm>
          <a:prstGeom prst="rect">
            <a:avLst/>
          </a:prstGeom>
        </p:spPr>
      </p:pic>
      <p:pic>
        <p:nvPicPr>
          <p:cNvPr id="23" name="bg object 23"/>
          <p:cNvPicPr/>
          <p:nvPr/>
        </p:nvPicPr>
        <p:blipFill>
          <a:blip r:embed="rId10" cstate="print"/>
          <a:stretch>
            <a:fillRect/>
          </a:stretch>
        </p:blipFill>
        <p:spPr>
          <a:xfrm>
            <a:off x="10009551" y="630665"/>
            <a:ext cx="147497" cy="160501"/>
          </a:xfrm>
          <a:prstGeom prst="rect">
            <a:avLst/>
          </a:prstGeom>
        </p:spPr>
      </p:pic>
      <p:sp>
        <p:nvSpPr>
          <p:cNvPr id="24" name="bg object 24"/>
          <p:cNvSpPr/>
          <p:nvPr/>
        </p:nvSpPr>
        <p:spPr>
          <a:xfrm>
            <a:off x="278271" y="1077360"/>
            <a:ext cx="375920" cy="340995"/>
          </a:xfrm>
          <a:custGeom>
            <a:avLst/>
            <a:gdLst/>
            <a:ahLst/>
            <a:cxnLst/>
            <a:rect l="l" t="t" r="r" b="b"/>
            <a:pathLst>
              <a:path w="375920" h="340994">
                <a:moveTo>
                  <a:pt x="167028" y="0"/>
                </a:moveTo>
                <a:lnTo>
                  <a:pt x="122184" y="0"/>
                </a:lnTo>
                <a:lnTo>
                  <a:pt x="79060" y="13673"/>
                </a:lnTo>
                <a:lnTo>
                  <a:pt x="41092" y="41020"/>
                </a:lnTo>
                <a:lnTo>
                  <a:pt x="13697" y="78913"/>
                </a:lnTo>
                <a:lnTo>
                  <a:pt x="0" y="121952"/>
                </a:lnTo>
                <a:lnTo>
                  <a:pt x="0" y="166708"/>
                </a:lnTo>
                <a:lnTo>
                  <a:pt x="13697" y="209747"/>
                </a:lnTo>
                <a:lnTo>
                  <a:pt x="41092" y="247641"/>
                </a:lnTo>
                <a:lnTo>
                  <a:pt x="117117" y="323514"/>
                </a:lnTo>
                <a:lnTo>
                  <a:pt x="158979" y="340823"/>
                </a:lnTo>
                <a:lnTo>
                  <a:pt x="170617" y="339689"/>
                </a:lnTo>
                <a:lnTo>
                  <a:pt x="208272" y="314495"/>
                </a:lnTo>
                <a:lnTo>
                  <a:pt x="218185" y="281735"/>
                </a:lnTo>
                <a:lnTo>
                  <a:pt x="217049" y="270120"/>
                </a:lnTo>
                <a:lnTo>
                  <a:pt x="183870" y="223015"/>
                </a:lnTo>
                <a:lnTo>
                  <a:pt x="180549" y="260207"/>
                </a:lnTo>
                <a:lnTo>
                  <a:pt x="187237" y="270272"/>
                </a:lnTo>
                <a:lnTo>
                  <a:pt x="174790" y="309011"/>
                </a:lnTo>
                <a:lnTo>
                  <a:pt x="167127" y="312172"/>
                </a:lnTo>
                <a:lnTo>
                  <a:pt x="150832" y="312172"/>
                </a:lnTo>
                <a:lnTo>
                  <a:pt x="143169" y="309011"/>
                </a:lnTo>
                <a:lnTo>
                  <a:pt x="61385" y="227388"/>
                </a:lnTo>
                <a:lnTo>
                  <a:pt x="35574" y="188547"/>
                </a:lnTo>
                <a:lnTo>
                  <a:pt x="26971" y="144325"/>
                </a:lnTo>
                <a:lnTo>
                  <a:pt x="35574" y="100106"/>
                </a:lnTo>
                <a:lnTo>
                  <a:pt x="61385" y="61273"/>
                </a:lnTo>
                <a:lnTo>
                  <a:pt x="100297" y="35513"/>
                </a:lnTo>
                <a:lnTo>
                  <a:pt x="144606" y="26927"/>
                </a:lnTo>
                <a:lnTo>
                  <a:pt x="188915" y="35513"/>
                </a:lnTo>
                <a:lnTo>
                  <a:pt x="227827" y="61273"/>
                </a:lnTo>
                <a:lnTo>
                  <a:pt x="337299" y="170529"/>
                </a:lnTo>
                <a:lnTo>
                  <a:pt x="344440" y="181271"/>
                </a:lnTo>
                <a:lnTo>
                  <a:pt x="346820" y="193503"/>
                </a:lnTo>
                <a:lnTo>
                  <a:pt x="344440" y="205734"/>
                </a:lnTo>
                <a:lnTo>
                  <a:pt x="337299" y="216476"/>
                </a:lnTo>
                <a:lnTo>
                  <a:pt x="331692" y="222073"/>
                </a:lnTo>
                <a:lnTo>
                  <a:pt x="331692" y="231134"/>
                </a:lnTo>
                <a:lnTo>
                  <a:pt x="342905" y="242326"/>
                </a:lnTo>
                <a:lnTo>
                  <a:pt x="351985" y="242326"/>
                </a:lnTo>
                <a:lnTo>
                  <a:pt x="374359" y="205516"/>
                </a:lnTo>
                <a:lnTo>
                  <a:pt x="375535" y="193497"/>
                </a:lnTo>
                <a:lnTo>
                  <a:pt x="374359" y="181477"/>
                </a:lnTo>
                <a:lnTo>
                  <a:pt x="248120" y="41020"/>
                </a:lnTo>
                <a:lnTo>
                  <a:pt x="210152" y="13673"/>
                </a:lnTo>
                <a:lnTo>
                  <a:pt x="167028" y="0"/>
                </a:lnTo>
                <a:close/>
              </a:path>
            </a:pathLst>
          </a:custGeom>
          <a:solidFill>
            <a:srgbClr val="B58150"/>
          </a:solidFill>
        </p:spPr>
        <p:txBody>
          <a:bodyPr wrap="square" lIns="0" tIns="0" rIns="0" bIns="0" rtlCol="0"/>
          <a:lstStyle/>
          <a:p>
            <a:endParaRPr/>
          </a:p>
        </p:txBody>
      </p:sp>
      <p:sp>
        <p:nvSpPr>
          <p:cNvPr id="25" name="bg object 25"/>
          <p:cNvSpPr/>
          <p:nvPr/>
        </p:nvSpPr>
        <p:spPr>
          <a:xfrm>
            <a:off x="199164" y="1159460"/>
            <a:ext cx="382905" cy="342900"/>
          </a:xfrm>
          <a:custGeom>
            <a:avLst/>
            <a:gdLst/>
            <a:ahLst/>
            <a:cxnLst/>
            <a:rect l="l" t="t" r="r" b="b"/>
            <a:pathLst>
              <a:path w="382905" h="342900">
                <a:moveTo>
                  <a:pt x="223847" y="0"/>
                </a:moveTo>
                <a:lnTo>
                  <a:pt x="181985" y="17308"/>
                </a:lnTo>
                <a:lnTo>
                  <a:pt x="164642" y="59088"/>
                </a:lnTo>
                <a:lnTo>
                  <a:pt x="165780" y="70705"/>
                </a:lnTo>
                <a:lnTo>
                  <a:pt x="169122" y="81713"/>
                </a:lnTo>
                <a:lnTo>
                  <a:pt x="174560" y="91854"/>
                </a:lnTo>
                <a:lnTo>
                  <a:pt x="181985" y="100868"/>
                </a:lnTo>
                <a:lnTo>
                  <a:pt x="198957" y="117820"/>
                </a:lnTo>
                <a:lnTo>
                  <a:pt x="208037" y="117807"/>
                </a:lnTo>
                <a:lnTo>
                  <a:pt x="219250" y="106643"/>
                </a:lnTo>
                <a:lnTo>
                  <a:pt x="219250" y="97567"/>
                </a:lnTo>
                <a:lnTo>
                  <a:pt x="196505" y="74867"/>
                </a:lnTo>
                <a:lnTo>
                  <a:pt x="193338" y="67221"/>
                </a:lnTo>
                <a:lnTo>
                  <a:pt x="193338" y="50956"/>
                </a:lnTo>
                <a:lnTo>
                  <a:pt x="196505" y="43309"/>
                </a:lnTo>
                <a:lnTo>
                  <a:pt x="208024" y="31812"/>
                </a:lnTo>
                <a:lnTo>
                  <a:pt x="215687" y="28651"/>
                </a:lnTo>
                <a:lnTo>
                  <a:pt x="231983" y="28651"/>
                </a:lnTo>
                <a:lnTo>
                  <a:pt x="239645" y="31812"/>
                </a:lnTo>
                <a:lnTo>
                  <a:pt x="321430" y="113435"/>
                </a:lnTo>
                <a:lnTo>
                  <a:pt x="347240" y="152276"/>
                </a:lnTo>
                <a:lnTo>
                  <a:pt x="355843" y="196497"/>
                </a:lnTo>
                <a:lnTo>
                  <a:pt x="347240" y="240716"/>
                </a:lnTo>
                <a:lnTo>
                  <a:pt x="321430" y="279549"/>
                </a:lnTo>
                <a:lnTo>
                  <a:pt x="282517" y="305310"/>
                </a:lnTo>
                <a:lnTo>
                  <a:pt x="238208" y="313897"/>
                </a:lnTo>
                <a:lnTo>
                  <a:pt x="193899" y="305310"/>
                </a:lnTo>
                <a:lnTo>
                  <a:pt x="154987" y="279549"/>
                </a:lnTo>
                <a:lnTo>
                  <a:pt x="38236" y="163015"/>
                </a:lnTo>
                <a:lnTo>
                  <a:pt x="31095" y="152273"/>
                </a:lnTo>
                <a:lnTo>
                  <a:pt x="28715" y="140042"/>
                </a:lnTo>
                <a:lnTo>
                  <a:pt x="31095" y="127811"/>
                </a:lnTo>
                <a:lnTo>
                  <a:pt x="38236" y="117068"/>
                </a:lnTo>
                <a:lnTo>
                  <a:pt x="43842" y="111472"/>
                </a:lnTo>
                <a:lnTo>
                  <a:pt x="43842" y="102410"/>
                </a:lnTo>
                <a:lnTo>
                  <a:pt x="4632" y="116640"/>
                </a:lnTo>
                <a:lnTo>
                  <a:pt x="0" y="140047"/>
                </a:lnTo>
                <a:lnTo>
                  <a:pt x="1176" y="152067"/>
                </a:lnTo>
                <a:lnTo>
                  <a:pt x="134707" y="299802"/>
                </a:lnTo>
                <a:lnTo>
                  <a:pt x="183103" y="331847"/>
                </a:lnTo>
                <a:lnTo>
                  <a:pt x="238215" y="342526"/>
                </a:lnTo>
                <a:lnTo>
                  <a:pt x="266194" y="339857"/>
                </a:lnTo>
                <a:lnTo>
                  <a:pt x="318791" y="318496"/>
                </a:lnTo>
                <a:lnTo>
                  <a:pt x="369130" y="261909"/>
                </a:lnTo>
                <a:lnTo>
                  <a:pt x="382827" y="218870"/>
                </a:lnTo>
                <a:lnTo>
                  <a:pt x="382827" y="174115"/>
                </a:lnTo>
                <a:lnTo>
                  <a:pt x="369130" y="131075"/>
                </a:lnTo>
                <a:lnTo>
                  <a:pt x="341735" y="93182"/>
                </a:lnTo>
                <a:lnTo>
                  <a:pt x="265710" y="17308"/>
                </a:lnTo>
                <a:lnTo>
                  <a:pt x="235485" y="1134"/>
                </a:lnTo>
                <a:lnTo>
                  <a:pt x="223847" y="0"/>
                </a:lnTo>
                <a:close/>
              </a:path>
            </a:pathLst>
          </a:custGeom>
          <a:solidFill>
            <a:srgbClr val="2E3842"/>
          </a:solidFill>
        </p:spPr>
        <p:txBody>
          <a:bodyPr wrap="square" lIns="0" tIns="0" rIns="0" bIns="0" rtlCol="0"/>
          <a:lstStyle/>
          <a:p>
            <a:endParaRPr/>
          </a:p>
        </p:txBody>
      </p:sp>
      <p:sp>
        <p:nvSpPr>
          <p:cNvPr id="2" name="Holder 2"/>
          <p:cNvSpPr>
            <a:spLocks noGrp="1"/>
          </p:cNvSpPr>
          <p:nvPr>
            <p:ph type="title"/>
          </p:nvPr>
        </p:nvSpPr>
        <p:spPr>
          <a:xfrm>
            <a:off x="1169456" y="1054100"/>
            <a:ext cx="3393440" cy="452119"/>
          </a:xfrm>
          <a:prstGeom prst="rect">
            <a:avLst/>
          </a:prstGeom>
        </p:spPr>
        <p:txBody>
          <a:bodyPr wrap="square" lIns="0" tIns="0" rIns="0" bIns="0">
            <a:spAutoFit/>
          </a:bodyPr>
          <a:lstStyle>
            <a:lvl1pPr>
              <a:defRPr sz="2800" b="0" i="0">
                <a:solidFill>
                  <a:srgbClr val="2E3841"/>
                </a:solidFill>
                <a:latin typeface="Verdana"/>
                <a:cs typeface="Verdana"/>
              </a:defRPr>
            </a:lvl1pPr>
          </a:lstStyle>
          <a:p>
            <a:endParaRPr/>
          </a:p>
        </p:txBody>
      </p:sp>
      <p:sp>
        <p:nvSpPr>
          <p:cNvPr id="3" name="Holder 3"/>
          <p:cNvSpPr>
            <a:spLocks noGrp="1"/>
          </p:cNvSpPr>
          <p:nvPr>
            <p:ph type="body" idx="1"/>
          </p:nvPr>
        </p:nvSpPr>
        <p:spPr>
          <a:xfrm>
            <a:off x="534670" y="1737995"/>
            <a:ext cx="9624060"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26414"/>
            <a:ext cx="859155" cy="0"/>
          </a:xfrm>
          <a:custGeom>
            <a:avLst/>
            <a:gdLst/>
            <a:ahLst/>
            <a:cxnLst/>
            <a:rect l="l" t="t" r="r" b="b"/>
            <a:pathLst>
              <a:path w="859155">
                <a:moveTo>
                  <a:pt x="0" y="0"/>
                </a:moveTo>
                <a:lnTo>
                  <a:pt x="859147" y="0"/>
                </a:lnTo>
              </a:path>
            </a:pathLst>
          </a:custGeom>
          <a:ln w="15866">
            <a:solidFill>
              <a:srgbClr val="B68150"/>
            </a:solidFill>
          </a:ln>
        </p:spPr>
        <p:txBody>
          <a:bodyPr wrap="square" lIns="0" tIns="0" rIns="0" bIns="0" rtlCol="0"/>
          <a:lstStyle/>
          <a:p>
            <a:endParaRPr/>
          </a:p>
        </p:txBody>
      </p:sp>
      <p:pic>
        <p:nvPicPr>
          <p:cNvPr id="17" name="bg object 17"/>
          <p:cNvPicPr/>
          <p:nvPr/>
        </p:nvPicPr>
        <p:blipFill>
          <a:blip r:embed="rId7" cstate="print"/>
          <a:stretch>
            <a:fillRect/>
          </a:stretch>
        </p:blipFill>
        <p:spPr>
          <a:xfrm>
            <a:off x="750711" y="855354"/>
            <a:ext cx="140487" cy="140487"/>
          </a:xfrm>
          <a:prstGeom prst="rect">
            <a:avLst/>
          </a:prstGeom>
        </p:spPr>
      </p:pic>
      <p:sp>
        <p:nvSpPr>
          <p:cNvPr id="18" name="bg object 18"/>
          <p:cNvSpPr/>
          <p:nvPr/>
        </p:nvSpPr>
        <p:spPr>
          <a:xfrm>
            <a:off x="820987" y="1002435"/>
            <a:ext cx="0" cy="6554470"/>
          </a:xfrm>
          <a:custGeom>
            <a:avLst/>
            <a:gdLst/>
            <a:ahLst/>
            <a:cxnLst/>
            <a:rect l="l" t="t" r="r" b="b"/>
            <a:pathLst>
              <a:path h="6554470">
                <a:moveTo>
                  <a:pt x="0" y="6554064"/>
                </a:moveTo>
                <a:lnTo>
                  <a:pt x="0" y="0"/>
                </a:lnTo>
              </a:path>
            </a:pathLst>
          </a:custGeom>
          <a:ln w="15866">
            <a:solidFill>
              <a:srgbClr val="B68150"/>
            </a:solidFill>
          </a:ln>
        </p:spPr>
        <p:txBody>
          <a:bodyPr wrap="square" lIns="0" tIns="0" rIns="0" bIns="0" rtlCol="0"/>
          <a:lstStyle/>
          <a:p>
            <a:endParaRPr/>
          </a:p>
        </p:txBody>
      </p:sp>
      <p:sp>
        <p:nvSpPr>
          <p:cNvPr id="19" name="bg object 19"/>
          <p:cNvSpPr/>
          <p:nvPr/>
        </p:nvSpPr>
        <p:spPr>
          <a:xfrm>
            <a:off x="0" y="710916"/>
            <a:ext cx="9297035" cy="0"/>
          </a:xfrm>
          <a:custGeom>
            <a:avLst/>
            <a:gdLst/>
            <a:ahLst/>
            <a:cxnLst/>
            <a:rect l="l" t="t" r="r" b="b"/>
            <a:pathLst>
              <a:path w="9297035">
                <a:moveTo>
                  <a:pt x="0" y="0"/>
                </a:moveTo>
                <a:lnTo>
                  <a:pt x="9296973" y="0"/>
                </a:lnTo>
              </a:path>
            </a:pathLst>
          </a:custGeom>
          <a:ln w="15866">
            <a:solidFill>
              <a:srgbClr val="B68150"/>
            </a:solidFill>
          </a:ln>
        </p:spPr>
        <p:txBody>
          <a:bodyPr wrap="square" lIns="0" tIns="0" rIns="0" bIns="0" rtlCol="0"/>
          <a:lstStyle/>
          <a:p>
            <a:endParaRPr/>
          </a:p>
        </p:txBody>
      </p:sp>
      <p:sp>
        <p:nvSpPr>
          <p:cNvPr id="20" name="bg object 20"/>
          <p:cNvSpPr/>
          <p:nvPr/>
        </p:nvSpPr>
        <p:spPr>
          <a:xfrm>
            <a:off x="10348290" y="710916"/>
            <a:ext cx="345440" cy="0"/>
          </a:xfrm>
          <a:custGeom>
            <a:avLst/>
            <a:gdLst/>
            <a:ahLst/>
            <a:cxnLst/>
            <a:rect l="l" t="t" r="r" b="b"/>
            <a:pathLst>
              <a:path w="345440">
                <a:moveTo>
                  <a:pt x="0" y="0"/>
                </a:moveTo>
                <a:lnTo>
                  <a:pt x="345109" y="0"/>
                </a:lnTo>
              </a:path>
            </a:pathLst>
          </a:custGeom>
          <a:ln w="15866">
            <a:solidFill>
              <a:srgbClr val="B68150"/>
            </a:solidFill>
          </a:ln>
        </p:spPr>
        <p:txBody>
          <a:bodyPr wrap="square" lIns="0" tIns="0" rIns="0" bIns="0" rtlCol="0"/>
          <a:lstStyle/>
          <a:p>
            <a:endParaRPr/>
          </a:p>
        </p:txBody>
      </p:sp>
      <p:pic>
        <p:nvPicPr>
          <p:cNvPr id="21" name="bg object 21"/>
          <p:cNvPicPr/>
          <p:nvPr/>
        </p:nvPicPr>
        <p:blipFill>
          <a:blip r:embed="rId8" cstate="print"/>
          <a:stretch>
            <a:fillRect/>
          </a:stretch>
        </p:blipFill>
        <p:spPr>
          <a:xfrm>
            <a:off x="9490581" y="627917"/>
            <a:ext cx="133705" cy="166001"/>
          </a:xfrm>
          <a:prstGeom prst="rect">
            <a:avLst/>
          </a:prstGeom>
        </p:spPr>
      </p:pic>
      <p:pic>
        <p:nvPicPr>
          <p:cNvPr id="22" name="bg object 22"/>
          <p:cNvPicPr/>
          <p:nvPr/>
        </p:nvPicPr>
        <p:blipFill>
          <a:blip r:embed="rId9" cstate="print"/>
          <a:stretch>
            <a:fillRect/>
          </a:stretch>
        </p:blipFill>
        <p:spPr>
          <a:xfrm>
            <a:off x="9720559" y="630661"/>
            <a:ext cx="180340" cy="160502"/>
          </a:xfrm>
          <a:prstGeom prst="rect">
            <a:avLst/>
          </a:prstGeom>
        </p:spPr>
      </p:pic>
      <p:pic>
        <p:nvPicPr>
          <p:cNvPr id="23" name="bg object 23"/>
          <p:cNvPicPr/>
          <p:nvPr/>
        </p:nvPicPr>
        <p:blipFill>
          <a:blip r:embed="rId10" cstate="print"/>
          <a:stretch>
            <a:fillRect/>
          </a:stretch>
        </p:blipFill>
        <p:spPr>
          <a:xfrm>
            <a:off x="10009551" y="630665"/>
            <a:ext cx="147497" cy="160502"/>
          </a:xfrm>
          <a:prstGeom prst="rect">
            <a:avLst/>
          </a:prstGeom>
        </p:spPr>
      </p:pic>
      <p:sp>
        <p:nvSpPr>
          <p:cNvPr id="24" name="bg object 24"/>
          <p:cNvSpPr/>
          <p:nvPr/>
        </p:nvSpPr>
        <p:spPr>
          <a:xfrm>
            <a:off x="278276" y="1077354"/>
            <a:ext cx="375920" cy="340995"/>
          </a:xfrm>
          <a:custGeom>
            <a:avLst/>
            <a:gdLst/>
            <a:ahLst/>
            <a:cxnLst/>
            <a:rect l="l" t="t" r="r" b="b"/>
            <a:pathLst>
              <a:path w="375920" h="340994">
                <a:moveTo>
                  <a:pt x="167025" y="0"/>
                </a:moveTo>
                <a:lnTo>
                  <a:pt x="122183" y="0"/>
                </a:lnTo>
                <a:lnTo>
                  <a:pt x="79060" y="13673"/>
                </a:lnTo>
                <a:lnTo>
                  <a:pt x="41093" y="41019"/>
                </a:lnTo>
                <a:lnTo>
                  <a:pt x="13697" y="78918"/>
                </a:lnTo>
                <a:lnTo>
                  <a:pt x="0" y="121961"/>
                </a:lnTo>
                <a:lnTo>
                  <a:pt x="0" y="166717"/>
                </a:lnTo>
                <a:lnTo>
                  <a:pt x="13697" y="209756"/>
                </a:lnTo>
                <a:lnTo>
                  <a:pt x="41093" y="247648"/>
                </a:lnTo>
                <a:lnTo>
                  <a:pt x="117115" y="323518"/>
                </a:lnTo>
                <a:lnTo>
                  <a:pt x="158974" y="340828"/>
                </a:lnTo>
                <a:lnTo>
                  <a:pt x="170612" y="339694"/>
                </a:lnTo>
                <a:lnTo>
                  <a:pt x="208264" y="314500"/>
                </a:lnTo>
                <a:lnTo>
                  <a:pt x="218181" y="281735"/>
                </a:lnTo>
                <a:lnTo>
                  <a:pt x="217044" y="270124"/>
                </a:lnTo>
                <a:lnTo>
                  <a:pt x="183866" y="223023"/>
                </a:lnTo>
                <a:lnTo>
                  <a:pt x="180539" y="260209"/>
                </a:lnTo>
                <a:lnTo>
                  <a:pt x="187232" y="270278"/>
                </a:lnTo>
                <a:lnTo>
                  <a:pt x="174786" y="309015"/>
                </a:lnTo>
                <a:lnTo>
                  <a:pt x="167127" y="312177"/>
                </a:lnTo>
                <a:lnTo>
                  <a:pt x="150833" y="312177"/>
                </a:lnTo>
                <a:lnTo>
                  <a:pt x="143163" y="309015"/>
                </a:lnTo>
                <a:lnTo>
                  <a:pt x="61375" y="227392"/>
                </a:lnTo>
                <a:lnTo>
                  <a:pt x="35564" y="188551"/>
                </a:lnTo>
                <a:lnTo>
                  <a:pt x="26961" y="144329"/>
                </a:lnTo>
                <a:lnTo>
                  <a:pt x="35564" y="100110"/>
                </a:lnTo>
                <a:lnTo>
                  <a:pt x="61375" y="61276"/>
                </a:lnTo>
                <a:lnTo>
                  <a:pt x="100287" y="35516"/>
                </a:lnTo>
                <a:lnTo>
                  <a:pt x="144598" y="26929"/>
                </a:lnTo>
                <a:lnTo>
                  <a:pt x="188908" y="35516"/>
                </a:lnTo>
                <a:lnTo>
                  <a:pt x="227821" y="61276"/>
                </a:lnTo>
                <a:lnTo>
                  <a:pt x="337295" y="170534"/>
                </a:lnTo>
                <a:lnTo>
                  <a:pt x="344431" y="181278"/>
                </a:lnTo>
                <a:lnTo>
                  <a:pt x="346810" y="193508"/>
                </a:lnTo>
                <a:lnTo>
                  <a:pt x="344431" y="205738"/>
                </a:lnTo>
                <a:lnTo>
                  <a:pt x="337295" y="216483"/>
                </a:lnTo>
                <a:lnTo>
                  <a:pt x="331681" y="222083"/>
                </a:lnTo>
                <a:lnTo>
                  <a:pt x="331681" y="231138"/>
                </a:lnTo>
                <a:lnTo>
                  <a:pt x="342895" y="242327"/>
                </a:lnTo>
                <a:lnTo>
                  <a:pt x="351976" y="242327"/>
                </a:lnTo>
                <a:lnTo>
                  <a:pt x="374358" y="205523"/>
                </a:lnTo>
                <a:lnTo>
                  <a:pt x="375534" y="193508"/>
                </a:lnTo>
                <a:lnTo>
                  <a:pt x="374358" y="181487"/>
                </a:lnTo>
                <a:lnTo>
                  <a:pt x="248115" y="41019"/>
                </a:lnTo>
                <a:lnTo>
                  <a:pt x="210148" y="13673"/>
                </a:lnTo>
                <a:lnTo>
                  <a:pt x="167025" y="0"/>
                </a:lnTo>
                <a:close/>
              </a:path>
            </a:pathLst>
          </a:custGeom>
          <a:solidFill>
            <a:srgbClr val="B58150"/>
          </a:solidFill>
        </p:spPr>
        <p:txBody>
          <a:bodyPr wrap="square" lIns="0" tIns="0" rIns="0" bIns="0" rtlCol="0"/>
          <a:lstStyle/>
          <a:p>
            <a:endParaRPr/>
          </a:p>
        </p:txBody>
      </p:sp>
      <p:sp>
        <p:nvSpPr>
          <p:cNvPr id="25" name="bg object 25"/>
          <p:cNvSpPr/>
          <p:nvPr/>
        </p:nvSpPr>
        <p:spPr>
          <a:xfrm>
            <a:off x="199166" y="1159455"/>
            <a:ext cx="382905" cy="342900"/>
          </a:xfrm>
          <a:custGeom>
            <a:avLst/>
            <a:gdLst/>
            <a:ahLst/>
            <a:cxnLst/>
            <a:rect l="l" t="t" r="r" b="b"/>
            <a:pathLst>
              <a:path w="382905" h="342900">
                <a:moveTo>
                  <a:pt x="223850" y="0"/>
                </a:moveTo>
                <a:lnTo>
                  <a:pt x="181978" y="17310"/>
                </a:lnTo>
                <a:lnTo>
                  <a:pt x="164642" y="59093"/>
                </a:lnTo>
                <a:lnTo>
                  <a:pt x="165781" y="70708"/>
                </a:lnTo>
                <a:lnTo>
                  <a:pt x="169124" y="81718"/>
                </a:lnTo>
                <a:lnTo>
                  <a:pt x="174560" y="91861"/>
                </a:lnTo>
                <a:lnTo>
                  <a:pt x="181978" y="100876"/>
                </a:lnTo>
                <a:lnTo>
                  <a:pt x="198958" y="117830"/>
                </a:lnTo>
                <a:lnTo>
                  <a:pt x="208038" y="117817"/>
                </a:lnTo>
                <a:lnTo>
                  <a:pt x="219252" y="106654"/>
                </a:lnTo>
                <a:lnTo>
                  <a:pt x="219252" y="97574"/>
                </a:lnTo>
                <a:lnTo>
                  <a:pt x="196507" y="74866"/>
                </a:lnTo>
                <a:lnTo>
                  <a:pt x="193332" y="67221"/>
                </a:lnTo>
                <a:lnTo>
                  <a:pt x="193332" y="50965"/>
                </a:lnTo>
                <a:lnTo>
                  <a:pt x="196507" y="43319"/>
                </a:lnTo>
                <a:lnTo>
                  <a:pt x="208026" y="31813"/>
                </a:lnTo>
                <a:lnTo>
                  <a:pt x="215684" y="28651"/>
                </a:lnTo>
                <a:lnTo>
                  <a:pt x="231978" y="28651"/>
                </a:lnTo>
                <a:lnTo>
                  <a:pt x="239649" y="31813"/>
                </a:lnTo>
                <a:lnTo>
                  <a:pt x="321424" y="113436"/>
                </a:lnTo>
                <a:lnTo>
                  <a:pt x="347234" y="152277"/>
                </a:lnTo>
                <a:lnTo>
                  <a:pt x="355838" y="196499"/>
                </a:lnTo>
                <a:lnTo>
                  <a:pt x="347234" y="240718"/>
                </a:lnTo>
                <a:lnTo>
                  <a:pt x="321424" y="279552"/>
                </a:lnTo>
                <a:lnTo>
                  <a:pt x="282513" y="305312"/>
                </a:lnTo>
                <a:lnTo>
                  <a:pt x="238207" y="313899"/>
                </a:lnTo>
                <a:lnTo>
                  <a:pt x="193901" y="305312"/>
                </a:lnTo>
                <a:lnTo>
                  <a:pt x="154990" y="279552"/>
                </a:lnTo>
                <a:lnTo>
                  <a:pt x="38239" y="163017"/>
                </a:lnTo>
                <a:lnTo>
                  <a:pt x="31095" y="152278"/>
                </a:lnTo>
                <a:lnTo>
                  <a:pt x="28714" y="140047"/>
                </a:lnTo>
                <a:lnTo>
                  <a:pt x="31095" y="127814"/>
                </a:lnTo>
                <a:lnTo>
                  <a:pt x="38239" y="117068"/>
                </a:lnTo>
                <a:lnTo>
                  <a:pt x="43840" y="111480"/>
                </a:lnTo>
                <a:lnTo>
                  <a:pt x="43840" y="102412"/>
                </a:lnTo>
                <a:lnTo>
                  <a:pt x="4633" y="116644"/>
                </a:lnTo>
                <a:lnTo>
                  <a:pt x="0" y="140055"/>
                </a:lnTo>
                <a:lnTo>
                  <a:pt x="1176" y="152071"/>
                </a:lnTo>
                <a:lnTo>
                  <a:pt x="134708" y="299808"/>
                </a:lnTo>
                <a:lnTo>
                  <a:pt x="183103" y="331852"/>
                </a:lnTo>
                <a:lnTo>
                  <a:pt x="238213" y="342531"/>
                </a:lnTo>
                <a:lnTo>
                  <a:pt x="266191" y="339862"/>
                </a:lnTo>
                <a:lnTo>
                  <a:pt x="318790" y="318501"/>
                </a:lnTo>
                <a:lnTo>
                  <a:pt x="369127" y="261916"/>
                </a:lnTo>
                <a:lnTo>
                  <a:pt x="382824" y="218877"/>
                </a:lnTo>
                <a:lnTo>
                  <a:pt x="382824" y="174123"/>
                </a:lnTo>
                <a:lnTo>
                  <a:pt x="369127" y="131085"/>
                </a:lnTo>
                <a:lnTo>
                  <a:pt x="341731" y="93192"/>
                </a:lnTo>
                <a:lnTo>
                  <a:pt x="265709" y="17310"/>
                </a:lnTo>
                <a:lnTo>
                  <a:pt x="235487" y="1134"/>
                </a:lnTo>
                <a:lnTo>
                  <a:pt x="223850" y="0"/>
                </a:lnTo>
                <a:close/>
              </a:path>
            </a:pathLst>
          </a:custGeom>
          <a:solidFill>
            <a:srgbClr val="2E3842"/>
          </a:solidFill>
        </p:spPr>
        <p:txBody>
          <a:bodyPr wrap="square" lIns="0" tIns="0" rIns="0" bIns="0" rtlCol="0"/>
          <a:lstStyle/>
          <a:p>
            <a:endParaRPr/>
          </a:p>
        </p:txBody>
      </p:sp>
      <p:sp>
        <p:nvSpPr>
          <p:cNvPr id="2" name="Holder 2"/>
          <p:cNvSpPr>
            <a:spLocks noGrp="1"/>
          </p:cNvSpPr>
          <p:nvPr>
            <p:ph type="title"/>
          </p:nvPr>
        </p:nvSpPr>
        <p:spPr>
          <a:xfrm>
            <a:off x="1169456" y="1054100"/>
            <a:ext cx="4812665" cy="452119"/>
          </a:xfrm>
          <a:prstGeom prst="rect">
            <a:avLst/>
          </a:prstGeom>
        </p:spPr>
        <p:txBody>
          <a:bodyPr wrap="square" lIns="0" tIns="0" rIns="0" bIns="0">
            <a:spAutoFit/>
          </a:bodyPr>
          <a:lstStyle>
            <a:lvl1pPr>
              <a:defRPr sz="2800" b="0" i="0">
                <a:solidFill>
                  <a:srgbClr val="2E3841"/>
                </a:solidFill>
                <a:latin typeface="Montserrat Medium"/>
                <a:cs typeface="Montserrat Medium"/>
              </a:defRPr>
            </a:lvl1pPr>
          </a:lstStyle>
          <a:p>
            <a:endParaRPr/>
          </a:p>
        </p:txBody>
      </p:sp>
      <p:sp>
        <p:nvSpPr>
          <p:cNvPr id="3" name="Holder 3"/>
          <p:cNvSpPr>
            <a:spLocks noGrp="1"/>
          </p:cNvSpPr>
          <p:nvPr>
            <p:ph type="body" idx="1"/>
          </p:nvPr>
        </p:nvSpPr>
        <p:spPr>
          <a:xfrm>
            <a:off x="1141415" y="1834116"/>
            <a:ext cx="9079230" cy="514540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5/30/2024</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686287" cy="75529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FF90-ED6B-DB1F-1556-B45C403B0B0B}"/>
              </a:ext>
            </a:extLst>
          </p:cNvPr>
          <p:cNvSpPr>
            <a:spLocks noGrp="1"/>
          </p:cNvSpPr>
          <p:nvPr>
            <p:ph type="title"/>
          </p:nvPr>
        </p:nvSpPr>
        <p:spPr>
          <a:xfrm>
            <a:off x="2343678" y="2393255"/>
            <a:ext cx="6006044" cy="2769989"/>
          </a:xfrm>
        </p:spPr>
        <p:txBody>
          <a:bodyPr/>
          <a:lstStyle/>
          <a:p>
            <a:pPr algn="l"/>
            <a:r>
              <a:rPr lang="en-AU" sz="6000" dirty="0"/>
              <a:t>The </a:t>
            </a:r>
            <a:br>
              <a:rPr lang="en-AU" sz="6000" dirty="0"/>
            </a:br>
            <a:r>
              <a:rPr lang="en-AU" sz="6000" dirty="0"/>
              <a:t>Investment</a:t>
            </a:r>
            <a:br>
              <a:rPr lang="en-AU" sz="6000" dirty="0"/>
            </a:br>
            <a:r>
              <a:rPr lang="en-AU" sz="6000" dirty="0"/>
              <a:t>Conversation</a:t>
            </a:r>
            <a:r>
              <a:rPr lang="en-NL" sz="6000" dirty="0"/>
              <a:t> </a:t>
            </a:r>
          </a:p>
        </p:txBody>
      </p:sp>
    </p:spTree>
    <p:extLst>
      <p:ext uri="{BB962C8B-B14F-4D97-AF65-F5344CB8AC3E}">
        <p14:creationId xmlns:p14="http://schemas.microsoft.com/office/powerpoint/2010/main" val="1600536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5F454-765E-B705-FCAB-08DA9BD1E7F7}"/>
              </a:ext>
            </a:extLst>
          </p:cNvPr>
          <p:cNvPicPr>
            <a:picLocks noChangeAspect="1"/>
          </p:cNvPicPr>
          <p:nvPr/>
        </p:nvPicPr>
        <p:blipFill>
          <a:blip r:embed="rId2"/>
          <a:stretch>
            <a:fillRect/>
          </a:stretch>
        </p:blipFill>
        <p:spPr>
          <a:xfrm>
            <a:off x="-8266" y="0"/>
            <a:ext cx="10709933" cy="7556500"/>
          </a:xfrm>
          <a:prstGeom prst="rect">
            <a:avLst/>
          </a:prstGeom>
        </p:spPr>
      </p:pic>
    </p:spTree>
    <p:extLst>
      <p:ext uri="{BB962C8B-B14F-4D97-AF65-F5344CB8AC3E}">
        <p14:creationId xmlns:p14="http://schemas.microsoft.com/office/powerpoint/2010/main" val="382053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73F201-A3F6-FC71-08F7-A082184204A1}"/>
              </a:ext>
            </a:extLst>
          </p:cNvPr>
          <p:cNvPicPr>
            <a:picLocks noChangeAspect="1"/>
          </p:cNvPicPr>
          <p:nvPr/>
        </p:nvPicPr>
        <p:blipFill>
          <a:blip r:embed="rId2"/>
          <a:stretch>
            <a:fillRect/>
          </a:stretch>
        </p:blipFill>
        <p:spPr>
          <a:xfrm>
            <a:off x="-93347" y="-26346"/>
            <a:ext cx="10786747" cy="7582846"/>
          </a:xfrm>
          <a:prstGeom prst="rect">
            <a:avLst/>
          </a:prstGeom>
        </p:spPr>
      </p:pic>
    </p:spTree>
    <p:extLst>
      <p:ext uri="{BB962C8B-B14F-4D97-AF65-F5344CB8AC3E}">
        <p14:creationId xmlns:p14="http://schemas.microsoft.com/office/powerpoint/2010/main" val="1868408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B48D10-2730-7F63-CEE7-2E5B8EC20706}"/>
              </a:ext>
            </a:extLst>
          </p:cNvPr>
          <p:cNvPicPr>
            <a:picLocks noChangeAspect="1"/>
          </p:cNvPicPr>
          <p:nvPr/>
        </p:nvPicPr>
        <p:blipFill>
          <a:blip r:embed="rId2"/>
          <a:stretch>
            <a:fillRect/>
          </a:stretch>
        </p:blipFill>
        <p:spPr>
          <a:xfrm>
            <a:off x="-21281" y="1"/>
            <a:ext cx="10735964" cy="7556500"/>
          </a:xfrm>
          <a:prstGeom prst="rect">
            <a:avLst/>
          </a:prstGeom>
        </p:spPr>
      </p:pic>
    </p:spTree>
    <p:extLst>
      <p:ext uri="{BB962C8B-B14F-4D97-AF65-F5344CB8AC3E}">
        <p14:creationId xmlns:p14="http://schemas.microsoft.com/office/powerpoint/2010/main" val="1520369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F3CB8-3059-58E3-12D7-96B08AD2F458}"/>
              </a:ext>
            </a:extLst>
          </p:cNvPr>
          <p:cNvPicPr>
            <a:picLocks noChangeAspect="1"/>
          </p:cNvPicPr>
          <p:nvPr/>
        </p:nvPicPr>
        <p:blipFill>
          <a:blip r:embed="rId2"/>
          <a:stretch>
            <a:fillRect/>
          </a:stretch>
        </p:blipFill>
        <p:spPr>
          <a:xfrm>
            <a:off x="0" y="15912"/>
            <a:ext cx="10693400" cy="7524675"/>
          </a:xfrm>
          <a:prstGeom prst="rect">
            <a:avLst/>
          </a:prstGeom>
        </p:spPr>
      </p:pic>
    </p:spTree>
    <p:extLst>
      <p:ext uri="{BB962C8B-B14F-4D97-AF65-F5344CB8AC3E}">
        <p14:creationId xmlns:p14="http://schemas.microsoft.com/office/powerpoint/2010/main" val="1690031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CC344-2709-12F8-2916-BA4EAC7EBA07}"/>
              </a:ext>
            </a:extLst>
          </p:cNvPr>
          <p:cNvPicPr>
            <a:picLocks noChangeAspect="1"/>
          </p:cNvPicPr>
          <p:nvPr/>
        </p:nvPicPr>
        <p:blipFill>
          <a:blip r:embed="rId2"/>
          <a:stretch>
            <a:fillRect/>
          </a:stretch>
        </p:blipFill>
        <p:spPr>
          <a:xfrm>
            <a:off x="0" y="5343"/>
            <a:ext cx="10693400" cy="7545813"/>
          </a:xfrm>
          <a:prstGeom prst="rect">
            <a:avLst/>
          </a:prstGeom>
        </p:spPr>
      </p:pic>
    </p:spTree>
    <p:extLst>
      <p:ext uri="{BB962C8B-B14F-4D97-AF65-F5344CB8AC3E}">
        <p14:creationId xmlns:p14="http://schemas.microsoft.com/office/powerpoint/2010/main" val="1402514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5739DD-9628-F3EC-E976-D1A090A2CB8C}"/>
              </a:ext>
            </a:extLst>
          </p:cNvPr>
          <p:cNvPicPr>
            <a:picLocks noChangeAspect="1"/>
          </p:cNvPicPr>
          <p:nvPr/>
        </p:nvPicPr>
        <p:blipFill>
          <a:blip r:embed="rId2"/>
          <a:stretch>
            <a:fillRect/>
          </a:stretch>
        </p:blipFill>
        <p:spPr>
          <a:xfrm>
            <a:off x="0" y="33886"/>
            <a:ext cx="10693400" cy="7488727"/>
          </a:xfrm>
          <a:prstGeom prst="rect">
            <a:avLst/>
          </a:prstGeom>
        </p:spPr>
      </p:pic>
    </p:spTree>
    <p:extLst>
      <p:ext uri="{BB962C8B-B14F-4D97-AF65-F5344CB8AC3E}">
        <p14:creationId xmlns:p14="http://schemas.microsoft.com/office/powerpoint/2010/main" val="2862386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FF90-ED6B-DB1F-1556-B45C403B0B0B}"/>
              </a:ext>
            </a:extLst>
          </p:cNvPr>
          <p:cNvSpPr>
            <a:spLocks noGrp="1"/>
          </p:cNvSpPr>
          <p:nvPr>
            <p:ph type="title"/>
          </p:nvPr>
        </p:nvSpPr>
        <p:spPr>
          <a:xfrm>
            <a:off x="2343678" y="2654300"/>
            <a:ext cx="6006044" cy="1846659"/>
          </a:xfrm>
        </p:spPr>
        <p:txBody>
          <a:bodyPr/>
          <a:lstStyle/>
          <a:p>
            <a:r>
              <a:rPr lang="en-AU" sz="6000" dirty="0"/>
              <a:t>The </a:t>
            </a:r>
            <a:br>
              <a:rPr lang="en-AU" sz="6000" dirty="0"/>
            </a:br>
            <a:r>
              <a:rPr lang="en-AU" sz="6000" dirty="0"/>
              <a:t>Pitch Pack</a:t>
            </a:r>
            <a:r>
              <a:rPr lang="en-NL" sz="6000" dirty="0"/>
              <a:t> </a:t>
            </a:r>
          </a:p>
        </p:txBody>
      </p:sp>
    </p:spTree>
    <p:extLst>
      <p:ext uri="{BB962C8B-B14F-4D97-AF65-F5344CB8AC3E}">
        <p14:creationId xmlns:p14="http://schemas.microsoft.com/office/powerpoint/2010/main" val="1652966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10-3-</a:t>
            </a:r>
            <a:r>
              <a:rPr dirty="0"/>
              <a:t>Now</a:t>
            </a:r>
            <a:r>
              <a:rPr spc="-20" dirty="0"/>
              <a:t> </a:t>
            </a:r>
            <a:r>
              <a:rPr dirty="0"/>
              <a:t>–</a:t>
            </a:r>
            <a:r>
              <a:rPr spc="-15" dirty="0"/>
              <a:t> </a:t>
            </a:r>
            <a:r>
              <a:rPr dirty="0"/>
              <a:t>Mr</a:t>
            </a:r>
            <a:r>
              <a:rPr spc="-15" dirty="0"/>
              <a:t> </a:t>
            </a:r>
            <a:r>
              <a:rPr dirty="0"/>
              <a:t>&amp;</a:t>
            </a:r>
            <a:r>
              <a:rPr spc="-15" dirty="0"/>
              <a:t> </a:t>
            </a:r>
            <a:r>
              <a:rPr dirty="0"/>
              <a:t>Mrs</a:t>
            </a:r>
            <a:r>
              <a:rPr spc="-15" dirty="0"/>
              <a:t> </a:t>
            </a:r>
            <a:r>
              <a:rPr spc="-10" dirty="0"/>
              <a:t>Client</a:t>
            </a:r>
          </a:p>
        </p:txBody>
      </p:sp>
      <p:sp>
        <p:nvSpPr>
          <p:cNvPr id="3" name="object 3"/>
          <p:cNvSpPr txBox="1"/>
          <p:nvPr/>
        </p:nvSpPr>
        <p:spPr>
          <a:xfrm>
            <a:off x="1168994" y="855133"/>
            <a:ext cx="568325"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B68150"/>
                </a:solidFill>
                <a:latin typeface="Montserrat SemiBold"/>
                <a:cs typeface="Montserrat SemiBold"/>
              </a:rPr>
              <a:t>&lt;Date&gt;</a:t>
            </a:r>
            <a:endParaRPr sz="1100">
              <a:latin typeface="Montserrat SemiBold"/>
              <a:cs typeface="Montserrat SemiBold"/>
            </a:endParaRPr>
          </a:p>
        </p:txBody>
      </p:sp>
      <p:sp>
        <p:nvSpPr>
          <p:cNvPr id="4" name="object 4"/>
          <p:cNvSpPr/>
          <p:nvPr/>
        </p:nvSpPr>
        <p:spPr>
          <a:xfrm>
            <a:off x="6490411" y="1189557"/>
            <a:ext cx="269875" cy="230504"/>
          </a:xfrm>
          <a:custGeom>
            <a:avLst/>
            <a:gdLst/>
            <a:ahLst/>
            <a:cxnLst/>
            <a:rect l="l" t="t" r="r" b="b"/>
            <a:pathLst>
              <a:path w="269875" h="230505">
                <a:moveTo>
                  <a:pt x="242455" y="152019"/>
                </a:moveTo>
                <a:lnTo>
                  <a:pt x="238607" y="148170"/>
                </a:lnTo>
                <a:lnTo>
                  <a:pt x="233794" y="148170"/>
                </a:lnTo>
                <a:lnTo>
                  <a:pt x="228981" y="148170"/>
                </a:lnTo>
                <a:lnTo>
                  <a:pt x="225132" y="152019"/>
                </a:lnTo>
                <a:lnTo>
                  <a:pt x="225132" y="161645"/>
                </a:lnTo>
                <a:lnTo>
                  <a:pt x="228981" y="165493"/>
                </a:lnTo>
                <a:lnTo>
                  <a:pt x="238607" y="165493"/>
                </a:lnTo>
                <a:lnTo>
                  <a:pt x="242455" y="161645"/>
                </a:lnTo>
                <a:lnTo>
                  <a:pt x="242455" y="152019"/>
                </a:lnTo>
                <a:close/>
              </a:path>
              <a:path w="269875" h="230505">
                <a:moveTo>
                  <a:pt x="269392" y="91414"/>
                </a:moveTo>
                <a:lnTo>
                  <a:pt x="267462" y="87553"/>
                </a:lnTo>
                <a:lnTo>
                  <a:pt x="267462" y="86601"/>
                </a:lnTo>
                <a:lnTo>
                  <a:pt x="265544" y="85636"/>
                </a:lnTo>
                <a:lnTo>
                  <a:pt x="172808" y="24053"/>
                </a:lnTo>
                <a:lnTo>
                  <a:pt x="142392" y="3860"/>
                </a:lnTo>
                <a:lnTo>
                  <a:pt x="138544" y="0"/>
                </a:lnTo>
                <a:lnTo>
                  <a:pt x="132765" y="0"/>
                </a:lnTo>
                <a:lnTo>
                  <a:pt x="128917" y="3860"/>
                </a:lnTo>
                <a:lnTo>
                  <a:pt x="4800" y="84670"/>
                </a:lnTo>
                <a:lnTo>
                  <a:pt x="3848" y="84670"/>
                </a:lnTo>
                <a:lnTo>
                  <a:pt x="3848" y="86601"/>
                </a:lnTo>
                <a:lnTo>
                  <a:pt x="952" y="89484"/>
                </a:lnTo>
                <a:lnTo>
                  <a:pt x="0" y="92367"/>
                </a:lnTo>
                <a:lnTo>
                  <a:pt x="1917" y="96215"/>
                </a:lnTo>
                <a:lnTo>
                  <a:pt x="2882" y="100063"/>
                </a:lnTo>
                <a:lnTo>
                  <a:pt x="6731" y="101993"/>
                </a:lnTo>
                <a:lnTo>
                  <a:pt x="27901" y="101993"/>
                </a:lnTo>
                <a:lnTo>
                  <a:pt x="27901" y="226110"/>
                </a:lnTo>
                <a:lnTo>
                  <a:pt x="31750" y="229958"/>
                </a:lnTo>
                <a:lnTo>
                  <a:pt x="238607" y="229958"/>
                </a:lnTo>
                <a:lnTo>
                  <a:pt x="242455" y="226110"/>
                </a:lnTo>
                <a:lnTo>
                  <a:pt x="242455" y="212636"/>
                </a:lnTo>
                <a:lnTo>
                  <a:pt x="242455" y="175107"/>
                </a:lnTo>
                <a:lnTo>
                  <a:pt x="238607" y="171259"/>
                </a:lnTo>
                <a:lnTo>
                  <a:pt x="228981" y="171259"/>
                </a:lnTo>
                <a:lnTo>
                  <a:pt x="225132" y="175107"/>
                </a:lnTo>
                <a:lnTo>
                  <a:pt x="225132" y="212636"/>
                </a:lnTo>
                <a:lnTo>
                  <a:pt x="216471" y="212636"/>
                </a:lnTo>
                <a:lnTo>
                  <a:pt x="216471" y="170307"/>
                </a:lnTo>
                <a:lnTo>
                  <a:pt x="215557" y="160909"/>
                </a:lnTo>
                <a:lnTo>
                  <a:pt x="201079" y="140474"/>
                </a:lnTo>
                <a:lnTo>
                  <a:pt x="203009" y="136626"/>
                </a:lnTo>
                <a:lnTo>
                  <a:pt x="203962" y="132778"/>
                </a:lnTo>
                <a:lnTo>
                  <a:pt x="203962" y="127965"/>
                </a:lnTo>
                <a:lnTo>
                  <a:pt x="201447" y="115697"/>
                </a:lnTo>
                <a:lnTo>
                  <a:pt x="199313" y="112572"/>
                </a:lnTo>
                <a:lnTo>
                  <a:pt x="198196" y="110934"/>
                </a:lnTo>
                <a:lnTo>
                  <a:pt x="198196" y="161645"/>
                </a:lnTo>
                <a:lnTo>
                  <a:pt x="198196" y="212636"/>
                </a:lnTo>
                <a:lnTo>
                  <a:pt x="170294" y="212636"/>
                </a:lnTo>
                <a:lnTo>
                  <a:pt x="170141" y="203720"/>
                </a:lnTo>
                <a:lnTo>
                  <a:pt x="169354" y="201091"/>
                </a:lnTo>
                <a:lnTo>
                  <a:pt x="168262" y="197358"/>
                </a:lnTo>
                <a:lnTo>
                  <a:pt x="164757" y="191909"/>
                </a:lnTo>
                <a:lnTo>
                  <a:pt x="159715" y="187617"/>
                </a:lnTo>
                <a:lnTo>
                  <a:pt x="160667" y="184734"/>
                </a:lnTo>
                <a:lnTo>
                  <a:pt x="160667" y="178968"/>
                </a:lnTo>
                <a:lnTo>
                  <a:pt x="159804" y="172529"/>
                </a:lnTo>
                <a:lnTo>
                  <a:pt x="158889" y="170307"/>
                </a:lnTo>
                <a:lnTo>
                  <a:pt x="157302" y="166458"/>
                </a:lnTo>
                <a:lnTo>
                  <a:pt x="153936" y="161886"/>
                </a:lnTo>
                <a:lnTo>
                  <a:pt x="153936" y="205905"/>
                </a:lnTo>
                <a:lnTo>
                  <a:pt x="153936" y="212636"/>
                </a:lnTo>
                <a:lnTo>
                  <a:pt x="117373" y="212636"/>
                </a:lnTo>
                <a:lnTo>
                  <a:pt x="117373" y="205905"/>
                </a:lnTo>
                <a:lnTo>
                  <a:pt x="119303" y="203009"/>
                </a:lnTo>
                <a:lnTo>
                  <a:pt x="122186" y="201091"/>
                </a:lnTo>
                <a:lnTo>
                  <a:pt x="128562" y="203796"/>
                </a:lnTo>
                <a:lnTo>
                  <a:pt x="135661" y="204698"/>
                </a:lnTo>
                <a:lnTo>
                  <a:pt x="142760" y="203796"/>
                </a:lnTo>
                <a:lnTo>
                  <a:pt x="149123" y="201091"/>
                </a:lnTo>
                <a:lnTo>
                  <a:pt x="152006" y="203009"/>
                </a:lnTo>
                <a:lnTo>
                  <a:pt x="153936" y="205905"/>
                </a:lnTo>
                <a:lnTo>
                  <a:pt x="153936" y="161886"/>
                </a:lnTo>
                <a:lnTo>
                  <a:pt x="153365" y="161099"/>
                </a:lnTo>
                <a:lnTo>
                  <a:pt x="148158" y="156832"/>
                </a:lnTo>
                <a:lnTo>
                  <a:pt x="149123" y="155867"/>
                </a:lnTo>
                <a:lnTo>
                  <a:pt x="152971" y="153949"/>
                </a:lnTo>
                <a:lnTo>
                  <a:pt x="161518" y="158280"/>
                </a:lnTo>
                <a:lnTo>
                  <a:pt x="170776" y="159715"/>
                </a:lnTo>
                <a:lnTo>
                  <a:pt x="180035" y="158280"/>
                </a:lnTo>
                <a:lnTo>
                  <a:pt x="188569" y="153949"/>
                </a:lnTo>
                <a:lnTo>
                  <a:pt x="193382" y="156832"/>
                </a:lnTo>
                <a:lnTo>
                  <a:pt x="198196" y="161645"/>
                </a:lnTo>
                <a:lnTo>
                  <a:pt x="198196" y="110934"/>
                </a:lnTo>
                <a:lnTo>
                  <a:pt x="194589" y="105600"/>
                </a:lnTo>
                <a:lnTo>
                  <a:pt x="185686" y="99568"/>
                </a:lnTo>
                <a:lnTo>
                  <a:pt x="185686" y="119303"/>
                </a:lnTo>
                <a:lnTo>
                  <a:pt x="185686" y="134708"/>
                </a:lnTo>
                <a:lnTo>
                  <a:pt x="178955" y="141439"/>
                </a:lnTo>
                <a:lnTo>
                  <a:pt x="163563" y="141439"/>
                </a:lnTo>
                <a:lnTo>
                  <a:pt x="156819" y="134708"/>
                </a:lnTo>
                <a:lnTo>
                  <a:pt x="156819" y="119303"/>
                </a:lnTo>
                <a:lnTo>
                  <a:pt x="163563" y="112572"/>
                </a:lnTo>
                <a:lnTo>
                  <a:pt x="178955" y="112572"/>
                </a:lnTo>
                <a:lnTo>
                  <a:pt x="185686" y="119303"/>
                </a:lnTo>
                <a:lnTo>
                  <a:pt x="185686" y="99568"/>
                </a:lnTo>
                <a:lnTo>
                  <a:pt x="184480" y="98742"/>
                </a:lnTo>
                <a:lnTo>
                  <a:pt x="172212" y="96215"/>
                </a:lnTo>
                <a:lnTo>
                  <a:pt x="159956" y="98742"/>
                </a:lnTo>
                <a:lnTo>
                  <a:pt x="149847" y="105600"/>
                </a:lnTo>
                <a:lnTo>
                  <a:pt x="144310" y="113753"/>
                </a:lnTo>
                <a:lnTo>
                  <a:pt x="144310" y="174155"/>
                </a:lnTo>
                <a:lnTo>
                  <a:pt x="144310" y="180886"/>
                </a:lnTo>
                <a:lnTo>
                  <a:pt x="143357" y="182816"/>
                </a:lnTo>
                <a:lnTo>
                  <a:pt x="139509" y="186664"/>
                </a:lnTo>
                <a:lnTo>
                  <a:pt x="137579" y="187617"/>
                </a:lnTo>
                <a:lnTo>
                  <a:pt x="130848" y="187617"/>
                </a:lnTo>
                <a:lnTo>
                  <a:pt x="127000" y="183769"/>
                </a:lnTo>
                <a:lnTo>
                  <a:pt x="127000" y="174155"/>
                </a:lnTo>
                <a:lnTo>
                  <a:pt x="130848" y="170307"/>
                </a:lnTo>
                <a:lnTo>
                  <a:pt x="140462" y="170307"/>
                </a:lnTo>
                <a:lnTo>
                  <a:pt x="144310" y="174155"/>
                </a:lnTo>
                <a:lnTo>
                  <a:pt x="144310" y="113753"/>
                </a:lnTo>
                <a:lnTo>
                  <a:pt x="142989" y="115697"/>
                </a:lnTo>
                <a:lnTo>
                  <a:pt x="140462" y="127965"/>
                </a:lnTo>
                <a:lnTo>
                  <a:pt x="140462" y="131813"/>
                </a:lnTo>
                <a:lnTo>
                  <a:pt x="141427" y="136626"/>
                </a:lnTo>
                <a:lnTo>
                  <a:pt x="143357" y="140474"/>
                </a:lnTo>
                <a:lnTo>
                  <a:pt x="140462" y="142405"/>
                </a:lnTo>
                <a:lnTo>
                  <a:pt x="136613" y="146253"/>
                </a:lnTo>
                <a:lnTo>
                  <a:pt x="132765" y="142405"/>
                </a:lnTo>
                <a:lnTo>
                  <a:pt x="131330" y="141439"/>
                </a:lnTo>
                <a:lnTo>
                  <a:pt x="129882" y="140474"/>
                </a:lnTo>
                <a:lnTo>
                  <a:pt x="131813" y="136626"/>
                </a:lnTo>
                <a:lnTo>
                  <a:pt x="132765" y="132778"/>
                </a:lnTo>
                <a:lnTo>
                  <a:pt x="132765" y="127965"/>
                </a:lnTo>
                <a:lnTo>
                  <a:pt x="130251" y="115697"/>
                </a:lnTo>
                <a:lnTo>
                  <a:pt x="128117" y="112572"/>
                </a:lnTo>
                <a:lnTo>
                  <a:pt x="123393" y="105600"/>
                </a:lnTo>
                <a:lnTo>
                  <a:pt x="122186" y="104787"/>
                </a:lnTo>
                <a:lnTo>
                  <a:pt x="122186" y="156832"/>
                </a:lnTo>
                <a:lnTo>
                  <a:pt x="116992" y="160972"/>
                </a:lnTo>
                <a:lnTo>
                  <a:pt x="113055" y="166090"/>
                </a:lnTo>
                <a:lnTo>
                  <a:pt x="110553" y="172123"/>
                </a:lnTo>
                <a:lnTo>
                  <a:pt x="109677" y="178968"/>
                </a:lnTo>
                <a:lnTo>
                  <a:pt x="109677" y="184734"/>
                </a:lnTo>
                <a:lnTo>
                  <a:pt x="110642" y="187617"/>
                </a:lnTo>
                <a:lnTo>
                  <a:pt x="105600" y="192316"/>
                </a:lnTo>
                <a:lnTo>
                  <a:pt x="101993" y="197726"/>
                </a:lnTo>
                <a:lnTo>
                  <a:pt x="99847" y="203796"/>
                </a:lnTo>
                <a:lnTo>
                  <a:pt x="99098" y="210718"/>
                </a:lnTo>
                <a:lnTo>
                  <a:pt x="99098" y="212636"/>
                </a:lnTo>
                <a:lnTo>
                  <a:pt x="72161" y="212636"/>
                </a:lnTo>
                <a:lnTo>
                  <a:pt x="72161" y="160680"/>
                </a:lnTo>
                <a:lnTo>
                  <a:pt x="76009" y="156832"/>
                </a:lnTo>
                <a:lnTo>
                  <a:pt x="81775" y="153949"/>
                </a:lnTo>
                <a:lnTo>
                  <a:pt x="90449" y="158280"/>
                </a:lnTo>
                <a:lnTo>
                  <a:pt x="99936" y="159715"/>
                </a:lnTo>
                <a:lnTo>
                  <a:pt x="109245" y="158280"/>
                </a:lnTo>
                <a:lnTo>
                  <a:pt x="117373" y="153949"/>
                </a:lnTo>
                <a:lnTo>
                  <a:pt x="119303" y="154914"/>
                </a:lnTo>
                <a:lnTo>
                  <a:pt x="120256" y="155867"/>
                </a:lnTo>
                <a:lnTo>
                  <a:pt x="122186" y="156832"/>
                </a:lnTo>
                <a:lnTo>
                  <a:pt x="122186" y="104787"/>
                </a:lnTo>
                <a:lnTo>
                  <a:pt x="113525" y="98907"/>
                </a:lnTo>
                <a:lnTo>
                  <a:pt x="113525" y="119303"/>
                </a:lnTo>
                <a:lnTo>
                  <a:pt x="113525" y="134708"/>
                </a:lnTo>
                <a:lnTo>
                  <a:pt x="106794" y="141439"/>
                </a:lnTo>
                <a:lnTo>
                  <a:pt x="91401" y="141439"/>
                </a:lnTo>
                <a:lnTo>
                  <a:pt x="84658" y="134708"/>
                </a:lnTo>
                <a:lnTo>
                  <a:pt x="84658" y="119303"/>
                </a:lnTo>
                <a:lnTo>
                  <a:pt x="91401" y="112572"/>
                </a:lnTo>
                <a:lnTo>
                  <a:pt x="106794" y="112572"/>
                </a:lnTo>
                <a:lnTo>
                  <a:pt x="113525" y="119303"/>
                </a:lnTo>
                <a:lnTo>
                  <a:pt x="113525" y="98907"/>
                </a:lnTo>
                <a:lnTo>
                  <a:pt x="113284" y="98742"/>
                </a:lnTo>
                <a:lnTo>
                  <a:pt x="101015" y="96215"/>
                </a:lnTo>
                <a:lnTo>
                  <a:pt x="88760" y="98742"/>
                </a:lnTo>
                <a:lnTo>
                  <a:pt x="78651" y="105600"/>
                </a:lnTo>
                <a:lnTo>
                  <a:pt x="71793" y="115697"/>
                </a:lnTo>
                <a:lnTo>
                  <a:pt x="69265" y="127965"/>
                </a:lnTo>
                <a:lnTo>
                  <a:pt x="69265" y="131813"/>
                </a:lnTo>
                <a:lnTo>
                  <a:pt x="70231" y="136626"/>
                </a:lnTo>
                <a:lnTo>
                  <a:pt x="72161" y="140474"/>
                </a:lnTo>
                <a:lnTo>
                  <a:pt x="65265" y="146253"/>
                </a:lnTo>
                <a:lnTo>
                  <a:pt x="60490" y="153225"/>
                </a:lnTo>
                <a:lnTo>
                  <a:pt x="57746" y="161099"/>
                </a:lnTo>
                <a:lnTo>
                  <a:pt x="57645" y="161645"/>
                </a:lnTo>
                <a:lnTo>
                  <a:pt x="56756" y="170307"/>
                </a:lnTo>
                <a:lnTo>
                  <a:pt x="56756" y="212636"/>
                </a:lnTo>
                <a:lnTo>
                  <a:pt x="45212" y="212636"/>
                </a:lnTo>
                <a:lnTo>
                  <a:pt x="45212" y="89484"/>
                </a:lnTo>
                <a:lnTo>
                  <a:pt x="43294" y="86601"/>
                </a:lnTo>
                <a:lnTo>
                  <a:pt x="39446" y="85636"/>
                </a:lnTo>
                <a:lnTo>
                  <a:pt x="134696" y="24053"/>
                </a:lnTo>
                <a:lnTo>
                  <a:pt x="229946" y="84670"/>
                </a:lnTo>
                <a:lnTo>
                  <a:pt x="227063" y="85636"/>
                </a:lnTo>
                <a:lnTo>
                  <a:pt x="224167" y="88519"/>
                </a:lnTo>
                <a:lnTo>
                  <a:pt x="224167" y="138557"/>
                </a:lnTo>
                <a:lnTo>
                  <a:pt x="228015" y="142405"/>
                </a:lnTo>
                <a:lnTo>
                  <a:pt x="237642" y="142405"/>
                </a:lnTo>
                <a:lnTo>
                  <a:pt x="241490" y="138557"/>
                </a:lnTo>
                <a:lnTo>
                  <a:pt x="241490" y="101993"/>
                </a:lnTo>
                <a:lnTo>
                  <a:pt x="263613" y="101993"/>
                </a:lnTo>
                <a:lnTo>
                  <a:pt x="266509" y="100063"/>
                </a:lnTo>
                <a:lnTo>
                  <a:pt x="267462" y="96215"/>
                </a:lnTo>
                <a:lnTo>
                  <a:pt x="269392" y="94297"/>
                </a:lnTo>
                <a:lnTo>
                  <a:pt x="269392" y="91414"/>
                </a:lnTo>
                <a:close/>
              </a:path>
            </a:pathLst>
          </a:custGeom>
          <a:solidFill>
            <a:srgbClr val="B68150"/>
          </a:solidFill>
        </p:spPr>
        <p:txBody>
          <a:bodyPr wrap="square" lIns="0" tIns="0" rIns="0" bIns="0" rtlCol="0"/>
          <a:lstStyle/>
          <a:p>
            <a:endParaRPr/>
          </a:p>
        </p:txBody>
      </p:sp>
      <p:sp>
        <p:nvSpPr>
          <p:cNvPr id="5" name="object 5"/>
          <p:cNvSpPr txBox="1"/>
          <p:nvPr/>
        </p:nvSpPr>
        <p:spPr>
          <a:xfrm>
            <a:off x="6838882" y="1236133"/>
            <a:ext cx="311150" cy="193040"/>
          </a:xfrm>
          <a:prstGeom prst="rect">
            <a:avLst/>
          </a:prstGeom>
        </p:spPr>
        <p:txBody>
          <a:bodyPr vert="horz" wrap="square" lIns="0" tIns="12700" rIns="0" bIns="0" rtlCol="0">
            <a:spAutoFit/>
          </a:bodyPr>
          <a:lstStyle/>
          <a:p>
            <a:pPr marL="12700">
              <a:lnSpc>
                <a:spcPct val="100000"/>
              </a:lnSpc>
              <a:spcBef>
                <a:spcPts val="100"/>
              </a:spcBef>
            </a:pPr>
            <a:r>
              <a:rPr sz="1100" b="0" spc="-20" dirty="0">
                <a:solidFill>
                  <a:srgbClr val="B68150"/>
                </a:solidFill>
                <a:latin typeface="Montserrat Medium"/>
                <a:cs typeface="Montserrat Medium"/>
              </a:rPr>
              <a:t>Live</a:t>
            </a:r>
            <a:endParaRPr sz="1100">
              <a:latin typeface="Montserrat Medium"/>
              <a:cs typeface="Montserrat Medium"/>
            </a:endParaRPr>
          </a:p>
        </p:txBody>
      </p:sp>
      <p:sp>
        <p:nvSpPr>
          <p:cNvPr id="6" name="object 6"/>
          <p:cNvSpPr txBox="1"/>
          <p:nvPr/>
        </p:nvSpPr>
        <p:spPr>
          <a:xfrm>
            <a:off x="8635145" y="1219229"/>
            <a:ext cx="430530" cy="193040"/>
          </a:xfrm>
          <a:prstGeom prst="rect">
            <a:avLst/>
          </a:prstGeom>
        </p:spPr>
        <p:txBody>
          <a:bodyPr vert="horz" wrap="square" lIns="0" tIns="12700" rIns="0" bIns="0" rtlCol="0">
            <a:spAutoFit/>
          </a:bodyPr>
          <a:lstStyle/>
          <a:p>
            <a:pPr marL="12700">
              <a:lnSpc>
                <a:spcPct val="100000"/>
              </a:lnSpc>
              <a:spcBef>
                <a:spcPts val="100"/>
              </a:spcBef>
            </a:pPr>
            <a:r>
              <a:rPr sz="1100" b="0" spc="-10" dirty="0">
                <a:solidFill>
                  <a:srgbClr val="B68150"/>
                </a:solidFill>
                <a:latin typeface="Montserrat Medium"/>
                <a:cs typeface="Montserrat Medium"/>
              </a:rPr>
              <a:t>Learn</a:t>
            </a:r>
            <a:endParaRPr sz="1100">
              <a:latin typeface="Montserrat Medium"/>
              <a:cs typeface="Montserrat Medium"/>
            </a:endParaRPr>
          </a:p>
        </p:txBody>
      </p:sp>
      <p:sp>
        <p:nvSpPr>
          <p:cNvPr id="7" name="object 7"/>
          <p:cNvSpPr/>
          <p:nvPr/>
        </p:nvSpPr>
        <p:spPr>
          <a:xfrm>
            <a:off x="8269533" y="1195506"/>
            <a:ext cx="302260" cy="203835"/>
          </a:xfrm>
          <a:custGeom>
            <a:avLst/>
            <a:gdLst/>
            <a:ahLst/>
            <a:cxnLst/>
            <a:rect l="l" t="t" r="r" b="b"/>
            <a:pathLst>
              <a:path w="302259" h="203834">
                <a:moveTo>
                  <a:pt x="150926" y="0"/>
                </a:moveTo>
                <a:lnTo>
                  <a:pt x="146418" y="2400"/>
                </a:lnTo>
                <a:lnTo>
                  <a:pt x="0" y="78168"/>
                </a:lnTo>
                <a:lnTo>
                  <a:pt x="16230" y="86296"/>
                </a:lnTo>
                <a:lnTo>
                  <a:pt x="16230" y="167474"/>
                </a:lnTo>
                <a:lnTo>
                  <a:pt x="10477" y="170815"/>
                </a:lnTo>
                <a:lnTo>
                  <a:pt x="6604" y="176898"/>
                </a:lnTo>
                <a:lnTo>
                  <a:pt x="6604" y="184010"/>
                </a:lnTo>
                <a:lnTo>
                  <a:pt x="8115" y="191501"/>
                </a:lnTo>
                <a:lnTo>
                  <a:pt x="12238" y="197616"/>
                </a:lnTo>
                <a:lnTo>
                  <a:pt x="18353" y="201739"/>
                </a:lnTo>
                <a:lnTo>
                  <a:pt x="25844" y="203250"/>
                </a:lnTo>
                <a:lnTo>
                  <a:pt x="33342" y="201739"/>
                </a:lnTo>
                <a:lnTo>
                  <a:pt x="39462" y="197616"/>
                </a:lnTo>
                <a:lnTo>
                  <a:pt x="43586" y="191501"/>
                </a:lnTo>
                <a:lnTo>
                  <a:pt x="45097" y="184010"/>
                </a:lnTo>
                <a:lnTo>
                  <a:pt x="45097" y="176898"/>
                </a:lnTo>
                <a:lnTo>
                  <a:pt x="41224" y="170815"/>
                </a:lnTo>
                <a:lnTo>
                  <a:pt x="35471" y="167474"/>
                </a:lnTo>
                <a:lnTo>
                  <a:pt x="35471" y="96215"/>
                </a:lnTo>
                <a:lnTo>
                  <a:pt x="80043" y="96215"/>
                </a:lnTo>
                <a:lnTo>
                  <a:pt x="84404" y="94818"/>
                </a:lnTo>
                <a:lnTo>
                  <a:pt x="91694" y="93205"/>
                </a:lnTo>
                <a:lnTo>
                  <a:pt x="103811" y="90982"/>
                </a:lnTo>
                <a:lnTo>
                  <a:pt x="117981" y="89276"/>
                </a:lnTo>
                <a:lnTo>
                  <a:pt x="133815" y="88181"/>
                </a:lnTo>
                <a:lnTo>
                  <a:pt x="150926" y="87795"/>
                </a:lnTo>
                <a:lnTo>
                  <a:pt x="282961" y="87795"/>
                </a:lnTo>
                <a:lnTo>
                  <a:pt x="284722" y="86893"/>
                </a:lnTo>
                <a:lnTo>
                  <a:pt x="59220" y="86893"/>
                </a:lnTo>
                <a:lnTo>
                  <a:pt x="42087" y="78168"/>
                </a:lnTo>
                <a:lnTo>
                  <a:pt x="150926" y="21653"/>
                </a:lnTo>
                <a:lnTo>
                  <a:pt x="192565" y="21653"/>
                </a:lnTo>
                <a:lnTo>
                  <a:pt x="155435" y="2400"/>
                </a:lnTo>
                <a:lnTo>
                  <a:pt x="150926" y="0"/>
                </a:lnTo>
                <a:close/>
              </a:path>
              <a:path w="302259" h="203834">
                <a:moveTo>
                  <a:pt x="80043" y="96215"/>
                </a:moveTo>
                <a:lnTo>
                  <a:pt x="35471" y="96215"/>
                </a:lnTo>
                <a:lnTo>
                  <a:pt x="54711" y="106133"/>
                </a:lnTo>
                <a:lnTo>
                  <a:pt x="54711" y="159385"/>
                </a:lnTo>
                <a:lnTo>
                  <a:pt x="100995" y="180500"/>
                </a:lnTo>
                <a:lnTo>
                  <a:pt x="150926" y="184010"/>
                </a:lnTo>
                <a:lnTo>
                  <a:pt x="168832" y="183592"/>
                </a:lnTo>
                <a:lnTo>
                  <a:pt x="214363" y="177990"/>
                </a:lnTo>
                <a:lnTo>
                  <a:pt x="243757" y="164769"/>
                </a:lnTo>
                <a:lnTo>
                  <a:pt x="150926" y="164769"/>
                </a:lnTo>
                <a:lnTo>
                  <a:pt x="133884" y="164383"/>
                </a:lnTo>
                <a:lnTo>
                  <a:pt x="91694" y="159346"/>
                </a:lnTo>
                <a:lnTo>
                  <a:pt x="78460" y="155143"/>
                </a:lnTo>
                <a:lnTo>
                  <a:pt x="81775" y="153720"/>
                </a:lnTo>
                <a:lnTo>
                  <a:pt x="133884" y="145902"/>
                </a:lnTo>
                <a:lnTo>
                  <a:pt x="150926" y="145516"/>
                </a:lnTo>
                <a:lnTo>
                  <a:pt x="247142" y="145516"/>
                </a:lnTo>
                <a:lnTo>
                  <a:pt x="247142" y="136194"/>
                </a:lnTo>
                <a:lnTo>
                  <a:pt x="73952" y="136194"/>
                </a:lnTo>
                <a:lnTo>
                  <a:pt x="73952" y="99517"/>
                </a:lnTo>
                <a:lnTo>
                  <a:pt x="74333" y="99212"/>
                </a:lnTo>
                <a:lnTo>
                  <a:pt x="74485" y="98844"/>
                </a:lnTo>
                <a:lnTo>
                  <a:pt x="78536" y="96697"/>
                </a:lnTo>
                <a:lnTo>
                  <a:pt x="80043" y="96215"/>
                </a:lnTo>
                <a:close/>
              </a:path>
              <a:path w="302259" h="203834">
                <a:moveTo>
                  <a:pt x="247142" y="145516"/>
                </a:moveTo>
                <a:lnTo>
                  <a:pt x="150926" y="145516"/>
                </a:lnTo>
                <a:lnTo>
                  <a:pt x="167968" y="145902"/>
                </a:lnTo>
                <a:lnTo>
                  <a:pt x="183800" y="146997"/>
                </a:lnTo>
                <a:lnTo>
                  <a:pt x="223380" y="155143"/>
                </a:lnTo>
                <a:lnTo>
                  <a:pt x="220078" y="156565"/>
                </a:lnTo>
                <a:lnTo>
                  <a:pt x="167968" y="164383"/>
                </a:lnTo>
                <a:lnTo>
                  <a:pt x="150926" y="164769"/>
                </a:lnTo>
                <a:lnTo>
                  <a:pt x="243757" y="164769"/>
                </a:lnTo>
                <a:lnTo>
                  <a:pt x="245186" y="163220"/>
                </a:lnTo>
                <a:lnTo>
                  <a:pt x="247142" y="159385"/>
                </a:lnTo>
                <a:lnTo>
                  <a:pt x="247142" y="145516"/>
                </a:lnTo>
                <a:close/>
              </a:path>
              <a:path w="302259" h="203834">
                <a:moveTo>
                  <a:pt x="150926" y="126276"/>
                </a:moveTo>
                <a:lnTo>
                  <a:pt x="100995" y="129785"/>
                </a:lnTo>
                <a:lnTo>
                  <a:pt x="73952" y="136194"/>
                </a:lnTo>
                <a:lnTo>
                  <a:pt x="227901" y="136194"/>
                </a:lnTo>
                <a:lnTo>
                  <a:pt x="185578" y="127890"/>
                </a:lnTo>
                <a:lnTo>
                  <a:pt x="150926" y="126276"/>
                </a:lnTo>
                <a:close/>
              </a:path>
              <a:path w="302259" h="203834">
                <a:moveTo>
                  <a:pt x="282961" y="87795"/>
                </a:moveTo>
                <a:lnTo>
                  <a:pt x="150926" y="87795"/>
                </a:lnTo>
                <a:lnTo>
                  <a:pt x="168038" y="88181"/>
                </a:lnTo>
                <a:lnTo>
                  <a:pt x="183872" y="89276"/>
                </a:lnTo>
                <a:lnTo>
                  <a:pt x="223316" y="96697"/>
                </a:lnTo>
                <a:lnTo>
                  <a:pt x="227520" y="99212"/>
                </a:lnTo>
                <a:lnTo>
                  <a:pt x="227901" y="99517"/>
                </a:lnTo>
                <a:lnTo>
                  <a:pt x="227901" y="136194"/>
                </a:lnTo>
                <a:lnTo>
                  <a:pt x="247142" y="136194"/>
                </a:lnTo>
                <a:lnTo>
                  <a:pt x="247142" y="106133"/>
                </a:lnTo>
                <a:lnTo>
                  <a:pt x="282961" y="87795"/>
                </a:lnTo>
                <a:close/>
              </a:path>
              <a:path w="302259" h="203834">
                <a:moveTo>
                  <a:pt x="150926" y="68554"/>
                </a:moveTo>
                <a:lnTo>
                  <a:pt x="100965" y="72053"/>
                </a:lnTo>
                <a:lnTo>
                  <a:pt x="64033" y="82905"/>
                </a:lnTo>
                <a:lnTo>
                  <a:pt x="59220" y="86893"/>
                </a:lnTo>
                <a:lnTo>
                  <a:pt x="242633" y="86893"/>
                </a:lnTo>
                <a:lnTo>
                  <a:pt x="200888" y="72053"/>
                </a:lnTo>
                <a:lnTo>
                  <a:pt x="150926" y="68554"/>
                </a:lnTo>
                <a:close/>
              </a:path>
              <a:path w="302259" h="203834">
                <a:moveTo>
                  <a:pt x="192565" y="21653"/>
                </a:moveTo>
                <a:lnTo>
                  <a:pt x="150926" y="21653"/>
                </a:lnTo>
                <a:lnTo>
                  <a:pt x="259765" y="78168"/>
                </a:lnTo>
                <a:lnTo>
                  <a:pt x="242633" y="86893"/>
                </a:lnTo>
                <a:lnTo>
                  <a:pt x="284722" y="86893"/>
                </a:lnTo>
                <a:lnTo>
                  <a:pt x="301866" y="78168"/>
                </a:lnTo>
                <a:lnTo>
                  <a:pt x="192565" y="21653"/>
                </a:lnTo>
                <a:close/>
              </a:path>
            </a:pathLst>
          </a:custGeom>
          <a:solidFill>
            <a:srgbClr val="B68150"/>
          </a:solidFill>
        </p:spPr>
        <p:txBody>
          <a:bodyPr wrap="square" lIns="0" tIns="0" rIns="0" bIns="0" rtlCol="0"/>
          <a:lstStyle/>
          <a:p>
            <a:endParaRPr/>
          </a:p>
        </p:txBody>
      </p:sp>
      <p:sp>
        <p:nvSpPr>
          <p:cNvPr id="8" name="object 8"/>
          <p:cNvSpPr txBox="1"/>
          <p:nvPr/>
        </p:nvSpPr>
        <p:spPr>
          <a:xfrm>
            <a:off x="7763577" y="1219200"/>
            <a:ext cx="360680" cy="193040"/>
          </a:xfrm>
          <a:prstGeom prst="rect">
            <a:avLst/>
          </a:prstGeom>
        </p:spPr>
        <p:txBody>
          <a:bodyPr vert="horz" wrap="square" lIns="0" tIns="12700" rIns="0" bIns="0" rtlCol="0">
            <a:spAutoFit/>
          </a:bodyPr>
          <a:lstStyle/>
          <a:p>
            <a:pPr marL="12700">
              <a:lnSpc>
                <a:spcPct val="100000"/>
              </a:lnSpc>
              <a:spcBef>
                <a:spcPts val="100"/>
              </a:spcBef>
            </a:pPr>
            <a:r>
              <a:rPr sz="1100" b="0" spc="-20" dirty="0">
                <a:solidFill>
                  <a:srgbClr val="B68150"/>
                </a:solidFill>
                <a:latin typeface="Montserrat Medium"/>
                <a:cs typeface="Montserrat Medium"/>
              </a:rPr>
              <a:t>Love</a:t>
            </a:r>
            <a:endParaRPr sz="1100">
              <a:latin typeface="Montserrat Medium"/>
              <a:cs typeface="Montserrat Medium"/>
            </a:endParaRPr>
          </a:p>
        </p:txBody>
      </p:sp>
      <p:pic>
        <p:nvPicPr>
          <p:cNvPr id="9" name="object 9"/>
          <p:cNvPicPr/>
          <p:nvPr/>
        </p:nvPicPr>
        <p:blipFill>
          <a:blip r:embed="rId2" cstate="print"/>
          <a:stretch>
            <a:fillRect/>
          </a:stretch>
        </p:blipFill>
        <p:spPr>
          <a:xfrm>
            <a:off x="7424733" y="1185167"/>
            <a:ext cx="254000" cy="243408"/>
          </a:xfrm>
          <a:prstGeom prst="rect">
            <a:avLst/>
          </a:prstGeom>
        </p:spPr>
      </p:pic>
      <p:sp>
        <p:nvSpPr>
          <p:cNvPr id="10" name="object 10"/>
          <p:cNvSpPr txBox="1"/>
          <p:nvPr/>
        </p:nvSpPr>
        <p:spPr>
          <a:xfrm>
            <a:off x="9577330" y="1219200"/>
            <a:ext cx="532130" cy="193040"/>
          </a:xfrm>
          <a:prstGeom prst="rect">
            <a:avLst/>
          </a:prstGeom>
        </p:spPr>
        <p:txBody>
          <a:bodyPr vert="horz" wrap="square" lIns="0" tIns="12700" rIns="0" bIns="0" rtlCol="0">
            <a:spAutoFit/>
          </a:bodyPr>
          <a:lstStyle/>
          <a:p>
            <a:pPr marL="12700">
              <a:lnSpc>
                <a:spcPct val="100000"/>
              </a:lnSpc>
              <a:spcBef>
                <a:spcPts val="100"/>
              </a:spcBef>
            </a:pPr>
            <a:r>
              <a:rPr sz="1100" b="0" spc="-10" dirty="0">
                <a:solidFill>
                  <a:srgbClr val="B68150"/>
                </a:solidFill>
                <a:latin typeface="Montserrat Medium"/>
                <a:cs typeface="Montserrat Medium"/>
              </a:rPr>
              <a:t>Legacy</a:t>
            </a:r>
            <a:endParaRPr sz="1100">
              <a:latin typeface="Montserrat Medium"/>
              <a:cs typeface="Montserrat Medium"/>
            </a:endParaRPr>
          </a:p>
        </p:txBody>
      </p:sp>
      <p:sp>
        <p:nvSpPr>
          <p:cNvPr id="11" name="object 11"/>
          <p:cNvSpPr/>
          <p:nvPr/>
        </p:nvSpPr>
        <p:spPr>
          <a:xfrm>
            <a:off x="9213037" y="1161719"/>
            <a:ext cx="271145" cy="250825"/>
          </a:xfrm>
          <a:custGeom>
            <a:avLst/>
            <a:gdLst/>
            <a:ahLst/>
            <a:cxnLst/>
            <a:rect l="l" t="t" r="r" b="b"/>
            <a:pathLst>
              <a:path w="271145" h="250825">
                <a:moveTo>
                  <a:pt x="47231" y="174066"/>
                </a:moveTo>
                <a:lnTo>
                  <a:pt x="43726" y="169684"/>
                </a:lnTo>
                <a:lnTo>
                  <a:pt x="6997" y="169684"/>
                </a:lnTo>
                <a:lnTo>
                  <a:pt x="4368" y="171437"/>
                </a:lnTo>
                <a:lnTo>
                  <a:pt x="2616" y="173189"/>
                </a:lnTo>
                <a:lnTo>
                  <a:pt x="863" y="175806"/>
                </a:lnTo>
                <a:lnTo>
                  <a:pt x="863" y="178435"/>
                </a:lnTo>
                <a:lnTo>
                  <a:pt x="21717" y="216039"/>
                </a:lnTo>
                <a:lnTo>
                  <a:pt x="34975" y="227418"/>
                </a:lnTo>
                <a:lnTo>
                  <a:pt x="39357" y="227418"/>
                </a:lnTo>
                <a:lnTo>
                  <a:pt x="41973" y="226542"/>
                </a:lnTo>
                <a:lnTo>
                  <a:pt x="42849" y="224790"/>
                </a:lnTo>
                <a:lnTo>
                  <a:pt x="45478" y="221297"/>
                </a:lnTo>
                <a:lnTo>
                  <a:pt x="45427" y="216001"/>
                </a:lnTo>
                <a:lnTo>
                  <a:pt x="41973" y="212547"/>
                </a:lnTo>
                <a:lnTo>
                  <a:pt x="36245" y="206984"/>
                </a:lnTo>
                <a:lnTo>
                  <a:pt x="30937" y="200850"/>
                </a:lnTo>
                <a:lnTo>
                  <a:pt x="26111" y="194221"/>
                </a:lnTo>
                <a:lnTo>
                  <a:pt x="21856" y="187185"/>
                </a:lnTo>
                <a:lnTo>
                  <a:pt x="42849" y="187185"/>
                </a:lnTo>
                <a:lnTo>
                  <a:pt x="47231" y="183680"/>
                </a:lnTo>
                <a:lnTo>
                  <a:pt x="47231" y="174066"/>
                </a:lnTo>
                <a:close/>
              </a:path>
              <a:path w="271145" h="250825">
                <a:moveTo>
                  <a:pt x="70840" y="176695"/>
                </a:moveTo>
                <a:lnTo>
                  <a:pt x="69964" y="174942"/>
                </a:lnTo>
                <a:lnTo>
                  <a:pt x="64719" y="169697"/>
                </a:lnTo>
                <a:lnTo>
                  <a:pt x="58597" y="169697"/>
                </a:lnTo>
                <a:lnTo>
                  <a:pt x="55968" y="173189"/>
                </a:lnTo>
                <a:lnTo>
                  <a:pt x="54216" y="174942"/>
                </a:lnTo>
                <a:lnTo>
                  <a:pt x="53340" y="176695"/>
                </a:lnTo>
                <a:lnTo>
                  <a:pt x="53340" y="181940"/>
                </a:lnTo>
                <a:lnTo>
                  <a:pt x="54216" y="183692"/>
                </a:lnTo>
                <a:lnTo>
                  <a:pt x="57721" y="187185"/>
                </a:lnTo>
                <a:lnTo>
                  <a:pt x="59474" y="188061"/>
                </a:lnTo>
                <a:lnTo>
                  <a:pt x="64719" y="188061"/>
                </a:lnTo>
                <a:lnTo>
                  <a:pt x="66459" y="187185"/>
                </a:lnTo>
                <a:lnTo>
                  <a:pt x="69964" y="183692"/>
                </a:lnTo>
                <a:lnTo>
                  <a:pt x="70840" y="181940"/>
                </a:lnTo>
                <a:lnTo>
                  <a:pt x="70840" y="176695"/>
                </a:lnTo>
                <a:close/>
              </a:path>
              <a:path w="271145" h="250825">
                <a:moveTo>
                  <a:pt x="116319" y="31496"/>
                </a:moveTo>
                <a:lnTo>
                  <a:pt x="113703" y="27990"/>
                </a:lnTo>
                <a:lnTo>
                  <a:pt x="106705" y="26238"/>
                </a:lnTo>
                <a:lnTo>
                  <a:pt x="102323" y="27990"/>
                </a:lnTo>
                <a:lnTo>
                  <a:pt x="100584" y="31496"/>
                </a:lnTo>
                <a:lnTo>
                  <a:pt x="99707" y="33134"/>
                </a:lnTo>
                <a:lnTo>
                  <a:pt x="99707" y="69100"/>
                </a:lnTo>
                <a:lnTo>
                  <a:pt x="99707" y="147815"/>
                </a:lnTo>
                <a:lnTo>
                  <a:pt x="57721" y="147815"/>
                </a:lnTo>
                <a:lnTo>
                  <a:pt x="99707" y="69100"/>
                </a:lnTo>
                <a:lnTo>
                  <a:pt x="99707" y="33134"/>
                </a:lnTo>
                <a:lnTo>
                  <a:pt x="35852" y="152196"/>
                </a:lnTo>
                <a:lnTo>
                  <a:pt x="34099" y="154813"/>
                </a:lnTo>
                <a:lnTo>
                  <a:pt x="34975" y="158318"/>
                </a:lnTo>
                <a:lnTo>
                  <a:pt x="35852" y="160070"/>
                </a:lnTo>
                <a:lnTo>
                  <a:pt x="37604" y="162687"/>
                </a:lnTo>
                <a:lnTo>
                  <a:pt x="40233" y="164439"/>
                </a:lnTo>
                <a:lnTo>
                  <a:pt x="111950" y="164439"/>
                </a:lnTo>
                <a:lnTo>
                  <a:pt x="116319" y="160947"/>
                </a:lnTo>
                <a:lnTo>
                  <a:pt x="116319" y="147815"/>
                </a:lnTo>
                <a:lnTo>
                  <a:pt x="116319" y="69100"/>
                </a:lnTo>
                <a:lnTo>
                  <a:pt x="116319" y="31496"/>
                </a:lnTo>
                <a:close/>
              </a:path>
              <a:path w="271145" h="250825">
                <a:moveTo>
                  <a:pt x="172300" y="76098"/>
                </a:moveTo>
                <a:lnTo>
                  <a:pt x="171424" y="74345"/>
                </a:lnTo>
                <a:lnTo>
                  <a:pt x="166166" y="69100"/>
                </a:lnTo>
                <a:lnTo>
                  <a:pt x="160921" y="69100"/>
                </a:lnTo>
                <a:lnTo>
                  <a:pt x="155676" y="74345"/>
                </a:lnTo>
                <a:lnTo>
                  <a:pt x="154800" y="76098"/>
                </a:lnTo>
                <a:lnTo>
                  <a:pt x="154800" y="81356"/>
                </a:lnTo>
                <a:lnTo>
                  <a:pt x="155676" y="83096"/>
                </a:lnTo>
                <a:lnTo>
                  <a:pt x="159181" y="86601"/>
                </a:lnTo>
                <a:lnTo>
                  <a:pt x="160921" y="87477"/>
                </a:lnTo>
                <a:lnTo>
                  <a:pt x="166166" y="87477"/>
                </a:lnTo>
                <a:lnTo>
                  <a:pt x="167919" y="86601"/>
                </a:lnTo>
                <a:lnTo>
                  <a:pt x="169672" y="84848"/>
                </a:lnTo>
                <a:lnTo>
                  <a:pt x="171424" y="83096"/>
                </a:lnTo>
                <a:lnTo>
                  <a:pt x="172300" y="81356"/>
                </a:lnTo>
                <a:lnTo>
                  <a:pt x="172300" y="76098"/>
                </a:lnTo>
                <a:close/>
              </a:path>
              <a:path w="271145" h="250825">
                <a:moveTo>
                  <a:pt x="250139" y="155689"/>
                </a:moveTo>
                <a:lnTo>
                  <a:pt x="244995" y="112737"/>
                </a:lnTo>
                <a:lnTo>
                  <a:pt x="230022" y="71729"/>
                </a:lnTo>
                <a:lnTo>
                  <a:pt x="206082" y="35979"/>
                </a:lnTo>
                <a:lnTo>
                  <a:pt x="174917" y="6121"/>
                </a:lnTo>
                <a:lnTo>
                  <a:pt x="166179" y="0"/>
                </a:lnTo>
                <a:lnTo>
                  <a:pt x="162674" y="0"/>
                </a:lnTo>
                <a:lnTo>
                  <a:pt x="160058" y="876"/>
                </a:lnTo>
                <a:lnTo>
                  <a:pt x="157429" y="2628"/>
                </a:lnTo>
                <a:lnTo>
                  <a:pt x="155676" y="5257"/>
                </a:lnTo>
                <a:lnTo>
                  <a:pt x="155676" y="61226"/>
                </a:lnTo>
                <a:lnTo>
                  <a:pt x="159181" y="65608"/>
                </a:lnTo>
                <a:lnTo>
                  <a:pt x="168795" y="65608"/>
                </a:lnTo>
                <a:lnTo>
                  <a:pt x="173177" y="62103"/>
                </a:lnTo>
                <a:lnTo>
                  <a:pt x="173177" y="26238"/>
                </a:lnTo>
                <a:lnTo>
                  <a:pt x="197497" y="51142"/>
                </a:lnTo>
                <a:lnTo>
                  <a:pt x="216255" y="80479"/>
                </a:lnTo>
                <a:lnTo>
                  <a:pt x="228765" y="113080"/>
                </a:lnTo>
                <a:lnTo>
                  <a:pt x="234403" y="147815"/>
                </a:lnTo>
                <a:lnTo>
                  <a:pt x="173177" y="147815"/>
                </a:lnTo>
                <a:lnTo>
                  <a:pt x="173177" y="97091"/>
                </a:lnTo>
                <a:lnTo>
                  <a:pt x="169672" y="92722"/>
                </a:lnTo>
                <a:lnTo>
                  <a:pt x="160058" y="92722"/>
                </a:lnTo>
                <a:lnTo>
                  <a:pt x="155676" y="96215"/>
                </a:lnTo>
                <a:lnTo>
                  <a:pt x="155676" y="158318"/>
                </a:lnTo>
                <a:lnTo>
                  <a:pt x="156552" y="160070"/>
                </a:lnTo>
                <a:lnTo>
                  <a:pt x="160058" y="163563"/>
                </a:lnTo>
                <a:lnTo>
                  <a:pt x="161798" y="164439"/>
                </a:lnTo>
                <a:lnTo>
                  <a:pt x="163550" y="164439"/>
                </a:lnTo>
                <a:lnTo>
                  <a:pt x="245770" y="164439"/>
                </a:lnTo>
                <a:lnTo>
                  <a:pt x="250139" y="160947"/>
                </a:lnTo>
                <a:lnTo>
                  <a:pt x="250139" y="155689"/>
                </a:lnTo>
                <a:close/>
              </a:path>
              <a:path w="271145" h="250825">
                <a:moveTo>
                  <a:pt x="271145" y="175806"/>
                </a:moveTo>
                <a:lnTo>
                  <a:pt x="267639" y="170561"/>
                </a:lnTo>
                <a:lnTo>
                  <a:pt x="265010" y="169684"/>
                </a:lnTo>
                <a:lnTo>
                  <a:pt x="144310" y="169684"/>
                </a:lnTo>
                <a:lnTo>
                  <a:pt x="144310" y="4381"/>
                </a:lnTo>
                <a:lnTo>
                  <a:pt x="140817" y="0"/>
                </a:lnTo>
                <a:lnTo>
                  <a:pt x="130314" y="0"/>
                </a:lnTo>
                <a:lnTo>
                  <a:pt x="126822" y="3505"/>
                </a:lnTo>
                <a:lnTo>
                  <a:pt x="126822" y="170561"/>
                </a:lnTo>
                <a:lnTo>
                  <a:pt x="80467" y="170561"/>
                </a:lnTo>
                <a:lnTo>
                  <a:pt x="76098" y="174053"/>
                </a:lnTo>
                <a:lnTo>
                  <a:pt x="76098" y="183680"/>
                </a:lnTo>
                <a:lnTo>
                  <a:pt x="79590" y="188048"/>
                </a:lnTo>
                <a:lnTo>
                  <a:pt x="249275" y="188048"/>
                </a:lnTo>
                <a:lnTo>
                  <a:pt x="245021" y="195097"/>
                </a:lnTo>
                <a:lnTo>
                  <a:pt x="240195" y="201726"/>
                </a:lnTo>
                <a:lnTo>
                  <a:pt x="234886" y="207860"/>
                </a:lnTo>
                <a:lnTo>
                  <a:pt x="229158" y="213423"/>
                </a:lnTo>
                <a:lnTo>
                  <a:pt x="225653" y="216039"/>
                </a:lnTo>
                <a:lnTo>
                  <a:pt x="224790" y="221297"/>
                </a:lnTo>
                <a:lnTo>
                  <a:pt x="228282" y="225666"/>
                </a:lnTo>
                <a:lnTo>
                  <a:pt x="220408" y="224790"/>
                </a:lnTo>
                <a:lnTo>
                  <a:pt x="212534" y="226542"/>
                </a:lnTo>
                <a:lnTo>
                  <a:pt x="206413" y="231787"/>
                </a:lnTo>
                <a:lnTo>
                  <a:pt x="202044" y="235280"/>
                </a:lnTo>
                <a:lnTo>
                  <a:pt x="195922" y="235280"/>
                </a:lnTo>
                <a:lnTo>
                  <a:pt x="191541" y="231787"/>
                </a:lnTo>
                <a:lnTo>
                  <a:pt x="182981" y="226872"/>
                </a:lnTo>
                <a:lnTo>
                  <a:pt x="173609" y="225234"/>
                </a:lnTo>
                <a:lnTo>
                  <a:pt x="164236" y="226872"/>
                </a:lnTo>
                <a:lnTo>
                  <a:pt x="155689" y="231787"/>
                </a:lnTo>
                <a:lnTo>
                  <a:pt x="151307" y="235280"/>
                </a:lnTo>
                <a:lnTo>
                  <a:pt x="145186" y="235280"/>
                </a:lnTo>
                <a:lnTo>
                  <a:pt x="140817" y="231787"/>
                </a:lnTo>
                <a:lnTo>
                  <a:pt x="132257" y="226872"/>
                </a:lnTo>
                <a:lnTo>
                  <a:pt x="122885" y="225234"/>
                </a:lnTo>
                <a:lnTo>
                  <a:pt x="113499" y="226872"/>
                </a:lnTo>
                <a:lnTo>
                  <a:pt x="104952" y="231787"/>
                </a:lnTo>
                <a:lnTo>
                  <a:pt x="100584" y="235280"/>
                </a:lnTo>
                <a:lnTo>
                  <a:pt x="94462" y="235280"/>
                </a:lnTo>
                <a:lnTo>
                  <a:pt x="90081" y="231787"/>
                </a:lnTo>
                <a:lnTo>
                  <a:pt x="81521" y="226872"/>
                </a:lnTo>
                <a:lnTo>
                  <a:pt x="72148" y="225234"/>
                </a:lnTo>
                <a:lnTo>
                  <a:pt x="62776" y="226872"/>
                </a:lnTo>
                <a:lnTo>
                  <a:pt x="54229" y="231787"/>
                </a:lnTo>
                <a:lnTo>
                  <a:pt x="49847" y="235280"/>
                </a:lnTo>
                <a:lnTo>
                  <a:pt x="43726" y="235280"/>
                </a:lnTo>
                <a:lnTo>
                  <a:pt x="39357" y="231787"/>
                </a:lnTo>
                <a:lnTo>
                  <a:pt x="38481" y="230911"/>
                </a:lnTo>
                <a:lnTo>
                  <a:pt x="30060" y="226504"/>
                </a:lnTo>
                <a:lnTo>
                  <a:pt x="0" y="237032"/>
                </a:lnTo>
                <a:lnTo>
                  <a:pt x="0" y="241414"/>
                </a:lnTo>
                <a:lnTo>
                  <a:pt x="1752" y="243154"/>
                </a:lnTo>
                <a:lnTo>
                  <a:pt x="4368" y="246659"/>
                </a:lnTo>
                <a:lnTo>
                  <a:pt x="9613" y="247535"/>
                </a:lnTo>
                <a:lnTo>
                  <a:pt x="18364" y="240538"/>
                </a:lnTo>
                <a:lnTo>
                  <a:pt x="24485" y="240538"/>
                </a:lnTo>
                <a:lnTo>
                  <a:pt x="28854" y="244030"/>
                </a:lnTo>
                <a:lnTo>
                  <a:pt x="37414" y="248958"/>
                </a:lnTo>
                <a:lnTo>
                  <a:pt x="46786" y="250596"/>
                </a:lnTo>
                <a:lnTo>
                  <a:pt x="56159" y="248958"/>
                </a:lnTo>
                <a:lnTo>
                  <a:pt x="64719" y="244030"/>
                </a:lnTo>
                <a:lnTo>
                  <a:pt x="69088" y="240538"/>
                </a:lnTo>
                <a:lnTo>
                  <a:pt x="75222" y="240538"/>
                </a:lnTo>
                <a:lnTo>
                  <a:pt x="79590" y="244030"/>
                </a:lnTo>
                <a:lnTo>
                  <a:pt x="88138" y="248958"/>
                </a:lnTo>
                <a:lnTo>
                  <a:pt x="97510" y="250596"/>
                </a:lnTo>
                <a:lnTo>
                  <a:pt x="106895" y="248958"/>
                </a:lnTo>
                <a:lnTo>
                  <a:pt x="115455" y="244030"/>
                </a:lnTo>
                <a:lnTo>
                  <a:pt x="119824" y="240538"/>
                </a:lnTo>
                <a:lnTo>
                  <a:pt x="125945" y="240538"/>
                </a:lnTo>
                <a:lnTo>
                  <a:pt x="130314" y="244030"/>
                </a:lnTo>
                <a:lnTo>
                  <a:pt x="135572" y="248412"/>
                </a:lnTo>
                <a:lnTo>
                  <a:pt x="141693" y="250151"/>
                </a:lnTo>
                <a:lnTo>
                  <a:pt x="153936" y="250151"/>
                </a:lnTo>
                <a:lnTo>
                  <a:pt x="160934" y="247535"/>
                </a:lnTo>
                <a:lnTo>
                  <a:pt x="166179" y="244030"/>
                </a:lnTo>
                <a:lnTo>
                  <a:pt x="170548" y="240538"/>
                </a:lnTo>
                <a:lnTo>
                  <a:pt x="176682" y="240538"/>
                </a:lnTo>
                <a:lnTo>
                  <a:pt x="181051" y="244030"/>
                </a:lnTo>
                <a:lnTo>
                  <a:pt x="181927" y="244906"/>
                </a:lnTo>
                <a:lnTo>
                  <a:pt x="190334" y="249326"/>
                </a:lnTo>
                <a:lnTo>
                  <a:pt x="199415" y="250710"/>
                </a:lnTo>
                <a:lnTo>
                  <a:pt x="208508" y="248958"/>
                </a:lnTo>
                <a:lnTo>
                  <a:pt x="216916" y="244030"/>
                </a:lnTo>
                <a:lnTo>
                  <a:pt x="221284" y="240538"/>
                </a:lnTo>
                <a:lnTo>
                  <a:pt x="227406" y="240538"/>
                </a:lnTo>
                <a:lnTo>
                  <a:pt x="231775" y="244030"/>
                </a:lnTo>
                <a:lnTo>
                  <a:pt x="240334" y="248958"/>
                </a:lnTo>
                <a:lnTo>
                  <a:pt x="249707" y="250596"/>
                </a:lnTo>
                <a:lnTo>
                  <a:pt x="259080" y="248958"/>
                </a:lnTo>
                <a:lnTo>
                  <a:pt x="267639" y="244030"/>
                </a:lnTo>
                <a:lnTo>
                  <a:pt x="269392" y="242290"/>
                </a:lnTo>
                <a:lnTo>
                  <a:pt x="270268" y="240538"/>
                </a:lnTo>
                <a:lnTo>
                  <a:pt x="271145" y="238785"/>
                </a:lnTo>
                <a:lnTo>
                  <a:pt x="271145" y="236156"/>
                </a:lnTo>
                <a:lnTo>
                  <a:pt x="270840" y="235280"/>
                </a:lnTo>
                <a:lnTo>
                  <a:pt x="270268" y="233540"/>
                </a:lnTo>
                <a:lnTo>
                  <a:pt x="266763" y="230035"/>
                </a:lnTo>
                <a:lnTo>
                  <a:pt x="263271" y="228282"/>
                </a:lnTo>
                <a:lnTo>
                  <a:pt x="258889" y="228282"/>
                </a:lnTo>
                <a:lnTo>
                  <a:pt x="257149" y="230035"/>
                </a:lnTo>
                <a:lnTo>
                  <a:pt x="252768" y="233540"/>
                </a:lnTo>
                <a:lnTo>
                  <a:pt x="246646" y="233540"/>
                </a:lnTo>
                <a:lnTo>
                  <a:pt x="242277" y="230035"/>
                </a:lnTo>
                <a:lnTo>
                  <a:pt x="240525" y="228282"/>
                </a:lnTo>
                <a:lnTo>
                  <a:pt x="238772" y="227418"/>
                </a:lnTo>
                <a:lnTo>
                  <a:pt x="236156" y="226542"/>
                </a:lnTo>
                <a:lnTo>
                  <a:pt x="237032" y="226542"/>
                </a:lnTo>
                <a:lnTo>
                  <a:pt x="238772" y="225666"/>
                </a:lnTo>
                <a:lnTo>
                  <a:pt x="239649" y="224790"/>
                </a:lnTo>
                <a:lnTo>
                  <a:pt x="249466" y="215633"/>
                </a:lnTo>
                <a:lnTo>
                  <a:pt x="257911" y="205232"/>
                </a:lnTo>
                <a:lnTo>
                  <a:pt x="264871" y="193675"/>
                </a:lnTo>
                <a:lnTo>
                  <a:pt x="270268" y="181051"/>
                </a:lnTo>
                <a:lnTo>
                  <a:pt x="271145" y="178435"/>
                </a:lnTo>
                <a:lnTo>
                  <a:pt x="271145" y="175806"/>
                </a:lnTo>
                <a:close/>
              </a:path>
            </a:pathLst>
          </a:custGeom>
          <a:solidFill>
            <a:srgbClr val="B68150"/>
          </a:solidFill>
        </p:spPr>
        <p:txBody>
          <a:bodyPr wrap="square" lIns="0" tIns="0" rIns="0" bIns="0" rtlCol="0"/>
          <a:lstStyle/>
          <a:p>
            <a:endParaRPr/>
          </a:p>
        </p:txBody>
      </p:sp>
      <p:sp>
        <p:nvSpPr>
          <p:cNvPr id="12" name="object 12"/>
          <p:cNvSpPr txBox="1"/>
          <p:nvPr/>
        </p:nvSpPr>
        <p:spPr>
          <a:xfrm>
            <a:off x="6492556" y="944033"/>
            <a:ext cx="574040" cy="147320"/>
          </a:xfrm>
          <a:prstGeom prst="rect">
            <a:avLst/>
          </a:prstGeom>
        </p:spPr>
        <p:txBody>
          <a:bodyPr vert="horz" wrap="square" lIns="0" tIns="12700" rIns="0" bIns="0" rtlCol="0">
            <a:spAutoFit/>
          </a:bodyPr>
          <a:lstStyle/>
          <a:p>
            <a:pPr marL="12700">
              <a:lnSpc>
                <a:spcPct val="100000"/>
              </a:lnSpc>
              <a:spcBef>
                <a:spcPts val="100"/>
              </a:spcBef>
            </a:pPr>
            <a:r>
              <a:rPr sz="800" b="1" spc="-10" dirty="0">
                <a:solidFill>
                  <a:srgbClr val="B68150"/>
                </a:solidFill>
                <a:latin typeface="Montserrat"/>
                <a:cs typeface="Montserrat"/>
              </a:rPr>
              <a:t>CONTEXT</a:t>
            </a:r>
            <a:endParaRPr sz="800">
              <a:latin typeface="Montserrat"/>
              <a:cs typeface="Montserrat"/>
            </a:endParaRPr>
          </a:p>
        </p:txBody>
      </p:sp>
      <p:grpSp>
        <p:nvGrpSpPr>
          <p:cNvPr id="13" name="object 13"/>
          <p:cNvGrpSpPr/>
          <p:nvPr/>
        </p:nvGrpSpPr>
        <p:grpSpPr>
          <a:xfrm>
            <a:off x="1185862" y="2235149"/>
            <a:ext cx="3254375" cy="2270125"/>
            <a:chOff x="1185862" y="2235149"/>
            <a:chExt cx="3254375" cy="2270125"/>
          </a:xfrm>
        </p:grpSpPr>
        <p:sp>
          <p:nvSpPr>
            <p:cNvPr id="14" name="object 14"/>
            <p:cNvSpPr/>
            <p:nvPr/>
          </p:nvSpPr>
          <p:spPr>
            <a:xfrm>
              <a:off x="1185862" y="2235161"/>
              <a:ext cx="3254375" cy="2270125"/>
            </a:xfrm>
            <a:custGeom>
              <a:avLst/>
              <a:gdLst/>
              <a:ahLst/>
              <a:cxnLst/>
              <a:rect l="l" t="t" r="r" b="b"/>
              <a:pathLst>
                <a:path w="3254375" h="2270125">
                  <a:moveTo>
                    <a:pt x="3254337" y="0"/>
                  </a:moveTo>
                  <a:lnTo>
                    <a:pt x="1769948" y="0"/>
                  </a:lnTo>
                  <a:lnTo>
                    <a:pt x="506704" y="0"/>
                  </a:lnTo>
                  <a:lnTo>
                    <a:pt x="0" y="0"/>
                  </a:lnTo>
                  <a:lnTo>
                    <a:pt x="0" y="864666"/>
                  </a:lnTo>
                  <a:lnTo>
                    <a:pt x="0" y="1405089"/>
                  </a:lnTo>
                  <a:lnTo>
                    <a:pt x="0" y="2269769"/>
                  </a:lnTo>
                  <a:lnTo>
                    <a:pt x="506704" y="2269769"/>
                  </a:lnTo>
                  <a:lnTo>
                    <a:pt x="1769948" y="2269769"/>
                  </a:lnTo>
                  <a:lnTo>
                    <a:pt x="3254337" y="2269769"/>
                  </a:lnTo>
                  <a:lnTo>
                    <a:pt x="3254337" y="1405089"/>
                  </a:lnTo>
                  <a:lnTo>
                    <a:pt x="3254337" y="864666"/>
                  </a:lnTo>
                  <a:lnTo>
                    <a:pt x="3254337" y="0"/>
                  </a:lnTo>
                  <a:close/>
                </a:path>
              </a:pathLst>
            </a:custGeom>
            <a:solidFill>
              <a:srgbClr val="EAE7E4"/>
            </a:solidFill>
          </p:spPr>
          <p:txBody>
            <a:bodyPr wrap="square" lIns="0" tIns="0" rIns="0" bIns="0" rtlCol="0"/>
            <a:lstStyle/>
            <a:p>
              <a:endParaRPr/>
            </a:p>
          </p:txBody>
        </p:sp>
        <p:pic>
          <p:nvPicPr>
            <p:cNvPr id="15" name="object 15"/>
            <p:cNvPicPr/>
            <p:nvPr/>
          </p:nvPicPr>
          <p:blipFill>
            <a:blip r:embed="rId3" cstate="print"/>
            <a:stretch>
              <a:fillRect/>
            </a:stretch>
          </p:blipFill>
          <p:spPr>
            <a:xfrm>
              <a:off x="1333947" y="3743863"/>
              <a:ext cx="194386" cy="179997"/>
            </a:xfrm>
            <a:prstGeom prst="rect">
              <a:avLst/>
            </a:prstGeom>
          </p:spPr>
        </p:pic>
        <p:pic>
          <p:nvPicPr>
            <p:cNvPr id="16" name="object 16"/>
            <p:cNvPicPr/>
            <p:nvPr/>
          </p:nvPicPr>
          <p:blipFill>
            <a:blip r:embed="rId4" cstate="print"/>
            <a:stretch>
              <a:fillRect/>
            </a:stretch>
          </p:blipFill>
          <p:spPr>
            <a:xfrm>
              <a:off x="1321106" y="2356965"/>
              <a:ext cx="208565" cy="216001"/>
            </a:xfrm>
            <a:prstGeom prst="rect">
              <a:avLst/>
            </a:prstGeom>
          </p:spPr>
        </p:pic>
        <p:pic>
          <p:nvPicPr>
            <p:cNvPr id="17" name="object 17"/>
            <p:cNvPicPr/>
            <p:nvPr/>
          </p:nvPicPr>
          <p:blipFill>
            <a:blip r:embed="rId5" cstate="print"/>
            <a:stretch>
              <a:fillRect/>
            </a:stretch>
          </p:blipFill>
          <p:spPr>
            <a:xfrm>
              <a:off x="1333947" y="3195279"/>
              <a:ext cx="194386" cy="179997"/>
            </a:xfrm>
            <a:prstGeom prst="rect">
              <a:avLst/>
            </a:prstGeom>
          </p:spPr>
        </p:pic>
      </p:grpSp>
      <p:grpSp>
        <p:nvGrpSpPr>
          <p:cNvPr id="18" name="object 18"/>
          <p:cNvGrpSpPr/>
          <p:nvPr/>
        </p:nvGrpSpPr>
        <p:grpSpPr>
          <a:xfrm>
            <a:off x="1185862" y="6450482"/>
            <a:ext cx="3254375" cy="541020"/>
            <a:chOff x="1185862" y="6450482"/>
            <a:chExt cx="3254375" cy="541020"/>
          </a:xfrm>
        </p:grpSpPr>
        <p:sp>
          <p:nvSpPr>
            <p:cNvPr id="19" name="object 19"/>
            <p:cNvSpPr/>
            <p:nvPr/>
          </p:nvSpPr>
          <p:spPr>
            <a:xfrm>
              <a:off x="1185862" y="6450482"/>
              <a:ext cx="3254375" cy="541020"/>
            </a:xfrm>
            <a:custGeom>
              <a:avLst/>
              <a:gdLst/>
              <a:ahLst/>
              <a:cxnLst/>
              <a:rect l="l" t="t" r="r" b="b"/>
              <a:pathLst>
                <a:path w="3254375" h="541020">
                  <a:moveTo>
                    <a:pt x="3254337" y="0"/>
                  </a:moveTo>
                  <a:lnTo>
                    <a:pt x="1769948" y="0"/>
                  </a:lnTo>
                  <a:lnTo>
                    <a:pt x="506704" y="0"/>
                  </a:lnTo>
                  <a:lnTo>
                    <a:pt x="0" y="0"/>
                  </a:lnTo>
                  <a:lnTo>
                    <a:pt x="0" y="540423"/>
                  </a:lnTo>
                  <a:lnTo>
                    <a:pt x="506704" y="540423"/>
                  </a:lnTo>
                  <a:lnTo>
                    <a:pt x="1769948" y="540423"/>
                  </a:lnTo>
                  <a:lnTo>
                    <a:pt x="3254337" y="540423"/>
                  </a:lnTo>
                  <a:lnTo>
                    <a:pt x="3254337" y="0"/>
                  </a:lnTo>
                  <a:close/>
                </a:path>
              </a:pathLst>
            </a:custGeom>
            <a:solidFill>
              <a:srgbClr val="EAE7E4"/>
            </a:solidFill>
          </p:spPr>
          <p:txBody>
            <a:bodyPr wrap="square" lIns="0" tIns="0" rIns="0" bIns="0" rtlCol="0"/>
            <a:lstStyle/>
            <a:p>
              <a:endParaRPr/>
            </a:p>
          </p:txBody>
        </p:sp>
        <p:pic>
          <p:nvPicPr>
            <p:cNvPr id="20" name="object 20"/>
            <p:cNvPicPr/>
            <p:nvPr/>
          </p:nvPicPr>
          <p:blipFill>
            <a:blip r:embed="rId6" cstate="print"/>
            <a:stretch>
              <a:fillRect/>
            </a:stretch>
          </p:blipFill>
          <p:spPr>
            <a:xfrm>
              <a:off x="1340801" y="6561926"/>
              <a:ext cx="168884" cy="161998"/>
            </a:xfrm>
            <a:prstGeom prst="rect">
              <a:avLst/>
            </a:prstGeom>
          </p:spPr>
        </p:pic>
      </p:grpSp>
      <p:graphicFrame>
        <p:nvGraphicFramePr>
          <p:cNvPr id="21" name="object 21"/>
          <p:cNvGraphicFramePr>
            <a:graphicFrameLocks noGrp="1"/>
          </p:cNvGraphicFramePr>
          <p:nvPr/>
        </p:nvGraphicFramePr>
        <p:xfrm>
          <a:off x="1179515" y="1834116"/>
          <a:ext cx="8990964" cy="5145405"/>
        </p:xfrm>
        <a:graphic>
          <a:graphicData uri="http://schemas.openxmlformats.org/drawingml/2006/table">
            <a:tbl>
              <a:tblPr firstRow="1" bandRow="1">
                <a:tableStyleId>{2D5ABB26-0587-4C30-8999-92F81FD0307C}</a:tableStyleId>
              </a:tblPr>
              <a:tblGrid>
                <a:gridCol w="1610995">
                  <a:extLst>
                    <a:ext uri="{9D8B030D-6E8A-4147-A177-3AD203B41FA5}">
                      <a16:colId xmlns:a16="http://schemas.microsoft.com/office/drawing/2014/main" val="20000"/>
                    </a:ext>
                  </a:extLst>
                </a:gridCol>
                <a:gridCol w="1644014">
                  <a:extLst>
                    <a:ext uri="{9D8B030D-6E8A-4147-A177-3AD203B41FA5}">
                      <a16:colId xmlns:a16="http://schemas.microsoft.com/office/drawing/2014/main" val="20001"/>
                    </a:ext>
                  </a:extLst>
                </a:gridCol>
                <a:gridCol w="1911985">
                  <a:extLst>
                    <a:ext uri="{9D8B030D-6E8A-4147-A177-3AD203B41FA5}">
                      <a16:colId xmlns:a16="http://schemas.microsoft.com/office/drawing/2014/main" val="20002"/>
                    </a:ext>
                  </a:extLst>
                </a:gridCol>
                <a:gridCol w="1911985">
                  <a:extLst>
                    <a:ext uri="{9D8B030D-6E8A-4147-A177-3AD203B41FA5}">
                      <a16:colId xmlns:a16="http://schemas.microsoft.com/office/drawing/2014/main" val="20003"/>
                    </a:ext>
                  </a:extLst>
                </a:gridCol>
                <a:gridCol w="1911985">
                  <a:extLst>
                    <a:ext uri="{9D8B030D-6E8A-4147-A177-3AD203B41FA5}">
                      <a16:colId xmlns:a16="http://schemas.microsoft.com/office/drawing/2014/main" val="20004"/>
                    </a:ext>
                  </a:extLst>
                </a:gridCol>
              </a:tblGrid>
              <a:tr h="394335">
                <a:tc gridSpan="2">
                  <a:txBody>
                    <a:bodyPr/>
                    <a:lstStyle/>
                    <a:p>
                      <a:pPr algn="ctr">
                        <a:lnSpc>
                          <a:spcPct val="100000"/>
                        </a:lnSpc>
                        <a:spcBef>
                          <a:spcPts val="1005"/>
                        </a:spcBef>
                      </a:pPr>
                      <a:r>
                        <a:rPr sz="900" b="1" spc="-25" dirty="0">
                          <a:solidFill>
                            <a:srgbClr val="FFFFFF"/>
                          </a:solidFill>
                          <a:latin typeface="Montserrat"/>
                          <a:cs typeface="Montserrat"/>
                        </a:rPr>
                        <a:t>NOW</a:t>
                      </a:r>
                      <a:endParaRPr sz="900">
                        <a:latin typeface="Montserrat"/>
                        <a:cs typeface="Montserrat"/>
                      </a:endParaRPr>
                    </a:p>
                  </a:txBody>
                  <a:tcPr marL="0" marR="0" marT="127635" marB="0">
                    <a:lnL w="12700">
                      <a:solidFill>
                        <a:srgbClr val="FFFFFF"/>
                      </a:solidFill>
                      <a:prstDash val="solid"/>
                    </a:lnL>
                    <a:lnR w="19050">
                      <a:solidFill>
                        <a:srgbClr val="FFFFFF"/>
                      </a:solidFill>
                      <a:prstDash val="solid"/>
                    </a:lnR>
                    <a:lnT w="12700">
                      <a:solidFill>
                        <a:srgbClr val="FFFFFF"/>
                      </a:solidFill>
                      <a:prstDash val="solid"/>
                    </a:lnT>
                    <a:lnB w="12700">
                      <a:solidFill>
                        <a:srgbClr val="FFFFFF"/>
                      </a:solidFill>
                      <a:prstDash val="solid"/>
                    </a:lnB>
                    <a:solidFill>
                      <a:srgbClr val="2E3841"/>
                    </a:solidFill>
                  </a:tcPr>
                </a:tc>
                <a:tc hMerge="1">
                  <a:txBody>
                    <a:bodyPr/>
                    <a:lstStyle/>
                    <a:p>
                      <a:endParaRPr/>
                    </a:p>
                  </a:txBody>
                  <a:tcPr marL="0" marR="0" marT="0" marB="0"/>
                </a:tc>
                <a:tc>
                  <a:txBody>
                    <a:bodyPr/>
                    <a:lstStyle/>
                    <a:p>
                      <a:pPr>
                        <a:lnSpc>
                          <a:spcPct val="100000"/>
                        </a:lnSpc>
                        <a:spcBef>
                          <a:spcPts val="120"/>
                        </a:spcBef>
                      </a:pPr>
                      <a:endParaRPr sz="900">
                        <a:latin typeface="Times New Roman"/>
                        <a:cs typeface="Times New Roman"/>
                      </a:endParaRPr>
                    </a:p>
                    <a:p>
                      <a:pPr marL="494030">
                        <a:lnSpc>
                          <a:spcPct val="100000"/>
                        </a:lnSpc>
                      </a:pPr>
                      <a:r>
                        <a:rPr sz="900" b="1" dirty="0">
                          <a:solidFill>
                            <a:srgbClr val="FFFFFF"/>
                          </a:solidFill>
                          <a:latin typeface="Montserrat"/>
                          <a:cs typeface="Montserrat"/>
                        </a:rPr>
                        <a:t>TO</a:t>
                      </a:r>
                      <a:r>
                        <a:rPr sz="900" b="1" spc="125" dirty="0">
                          <a:solidFill>
                            <a:srgbClr val="FFFFFF"/>
                          </a:solidFill>
                          <a:latin typeface="Montserrat"/>
                          <a:cs typeface="Montserrat"/>
                        </a:rPr>
                        <a:t> </a:t>
                      </a:r>
                      <a:r>
                        <a:rPr sz="900" b="1" dirty="0">
                          <a:solidFill>
                            <a:srgbClr val="FFFFFF"/>
                          </a:solidFill>
                          <a:latin typeface="Montserrat"/>
                          <a:cs typeface="Montserrat"/>
                        </a:rPr>
                        <a:t>DO</a:t>
                      </a:r>
                      <a:r>
                        <a:rPr sz="900" b="1" spc="135" dirty="0">
                          <a:solidFill>
                            <a:srgbClr val="FFFFFF"/>
                          </a:solidFill>
                          <a:latin typeface="Montserrat"/>
                          <a:cs typeface="Montserrat"/>
                        </a:rPr>
                        <a:t> </a:t>
                      </a:r>
                      <a:r>
                        <a:rPr sz="900" b="1" spc="-20" dirty="0">
                          <a:solidFill>
                            <a:srgbClr val="FFFFFF"/>
                          </a:solidFill>
                          <a:latin typeface="Montserrat"/>
                          <a:cs typeface="Montserrat"/>
                        </a:rPr>
                        <a:t>LIST</a:t>
                      </a:r>
                      <a:endParaRPr sz="900">
                        <a:latin typeface="Montserrat"/>
                        <a:cs typeface="Montserrat"/>
                      </a:endParaRPr>
                    </a:p>
                  </a:txBody>
                  <a:tcPr marL="0" marR="0" marT="15240" marB="0">
                    <a:lnL w="1905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E3841"/>
                    </a:solidFill>
                  </a:tcPr>
                </a:tc>
                <a:tc>
                  <a:txBody>
                    <a:bodyPr/>
                    <a:lstStyle/>
                    <a:p>
                      <a:pPr marL="483234">
                        <a:lnSpc>
                          <a:spcPct val="100000"/>
                        </a:lnSpc>
                        <a:spcBef>
                          <a:spcPts val="1005"/>
                        </a:spcBef>
                      </a:pPr>
                      <a:r>
                        <a:rPr sz="900" b="1" dirty="0">
                          <a:solidFill>
                            <a:srgbClr val="FFFFFF"/>
                          </a:solidFill>
                          <a:latin typeface="Montserrat"/>
                          <a:cs typeface="Montserrat"/>
                        </a:rPr>
                        <a:t>3</a:t>
                      </a:r>
                      <a:r>
                        <a:rPr sz="900" b="1" spc="155" dirty="0">
                          <a:solidFill>
                            <a:srgbClr val="FFFFFF"/>
                          </a:solidFill>
                          <a:latin typeface="Montserrat"/>
                          <a:cs typeface="Montserrat"/>
                        </a:rPr>
                        <a:t> </a:t>
                      </a:r>
                      <a:r>
                        <a:rPr sz="900" b="1" dirty="0">
                          <a:solidFill>
                            <a:srgbClr val="FFFFFF"/>
                          </a:solidFill>
                          <a:latin typeface="Montserrat"/>
                          <a:cs typeface="Montserrat"/>
                        </a:rPr>
                        <a:t>YEAR</a:t>
                      </a:r>
                      <a:r>
                        <a:rPr sz="900" b="1" spc="155" dirty="0">
                          <a:solidFill>
                            <a:srgbClr val="FFFFFF"/>
                          </a:solidFill>
                          <a:latin typeface="Montserrat"/>
                          <a:cs typeface="Montserrat"/>
                        </a:rPr>
                        <a:t> </a:t>
                      </a:r>
                      <a:r>
                        <a:rPr sz="900" b="1" spc="-10" dirty="0">
                          <a:solidFill>
                            <a:srgbClr val="FFFFFF"/>
                          </a:solidFill>
                          <a:latin typeface="Montserrat"/>
                          <a:cs typeface="Montserrat"/>
                        </a:rPr>
                        <a:t>GOALS</a:t>
                      </a:r>
                      <a:endParaRPr sz="900">
                        <a:latin typeface="Montserrat"/>
                        <a:cs typeface="Montserrat"/>
                      </a:endParaRPr>
                    </a:p>
                  </a:txBody>
                  <a:tcPr marL="0" marR="0" marT="127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E3841"/>
                    </a:solidFill>
                  </a:tcPr>
                </a:tc>
                <a:tc>
                  <a:txBody>
                    <a:bodyPr/>
                    <a:lstStyle/>
                    <a:p>
                      <a:pPr marL="454025">
                        <a:lnSpc>
                          <a:spcPct val="100000"/>
                        </a:lnSpc>
                        <a:spcBef>
                          <a:spcPts val="1005"/>
                        </a:spcBef>
                      </a:pPr>
                      <a:r>
                        <a:rPr sz="900" b="1" dirty="0">
                          <a:solidFill>
                            <a:srgbClr val="FFFFFF"/>
                          </a:solidFill>
                          <a:latin typeface="Montserrat"/>
                          <a:cs typeface="Montserrat"/>
                        </a:rPr>
                        <a:t>10</a:t>
                      </a:r>
                      <a:r>
                        <a:rPr sz="900" b="1" spc="180" dirty="0">
                          <a:solidFill>
                            <a:srgbClr val="FFFFFF"/>
                          </a:solidFill>
                          <a:latin typeface="Montserrat"/>
                          <a:cs typeface="Montserrat"/>
                        </a:rPr>
                        <a:t> </a:t>
                      </a:r>
                      <a:r>
                        <a:rPr sz="900" b="1" dirty="0">
                          <a:solidFill>
                            <a:srgbClr val="FFFFFF"/>
                          </a:solidFill>
                          <a:latin typeface="Montserrat"/>
                          <a:cs typeface="Montserrat"/>
                        </a:rPr>
                        <a:t>YEAR</a:t>
                      </a:r>
                      <a:r>
                        <a:rPr sz="900" b="1" spc="180" dirty="0">
                          <a:solidFill>
                            <a:srgbClr val="FFFFFF"/>
                          </a:solidFill>
                          <a:latin typeface="Montserrat"/>
                          <a:cs typeface="Montserrat"/>
                        </a:rPr>
                        <a:t> </a:t>
                      </a:r>
                      <a:r>
                        <a:rPr sz="900" b="1" spc="-10" dirty="0">
                          <a:solidFill>
                            <a:srgbClr val="FFFFFF"/>
                          </a:solidFill>
                          <a:latin typeface="Montserrat"/>
                          <a:cs typeface="Montserrat"/>
                        </a:rPr>
                        <a:t>GOALS</a:t>
                      </a:r>
                      <a:endParaRPr sz="900">
                        <a:latin typeface="Montserrat"/>
                        <a:cs typeface="Montserrat"/>
                      </a:endParaRPr>
                    </a:p>
                  </a:txBody>
                  <a:tcPr marL="0" marR="0" marT="1276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E3841"/>
                    </a:solidFill>
                  </a:tcPr>
                </a:tc>
                <a:extLst>
                  <a:ext uri="{0D108BD9-81ED-4DB2-BD59-A6C34878D82A}">
                    <a16:rowId xmlns:a16="http://schemas.microsoft.com/office/drawing/2014/main" val="10000"/>
                  </a:ext>
                </a:extLst>
              </a:tr>
              <a:tr h="863600">
                <a:tc>
                  <a:txBody>
                    <a:bodyPr/>
                    <a:lstStyle/>
                    <a:p>
                      <a:pPr marL="506095">
                        <a:lnSpc>
                          <a:spcPct val="100000"/>
                        </a:lnSpc>
                        <a:spcBef>
                          <a:spcPts val="1030"/>
                        </a:spcBef>
                      </a:pPr>
                      <a:r>
                        <a:rPr sz="900" b="0" dirty="0">
                          <a:solidFill>
                            <a:srgbClr val="2E3841"/>
                          </a:solidFill>
                          <a:latin typeface="Montserrat Medium"/>
                          <a:cs typeface="Montserrat Medium"/>
                        </a:rPr>
                        <a:t>Mr</a:t>
                      </a:r>
                      <a:r>
                        <a:rPr sz="900" b="0" spc="-10" dirty="0">
                          <a:solidFill>
                            <a:srgbClr val="2E3841"/>
                          </a:solidFill>
                          <a:latin typeface="Montserrat Medium"/>
                          <a:cs typeface="Montserrat Medium"/>
                        </a:rPr>
                        <a:t> </a:t>
                      </a:r>
                      <a:r>
                        <a:rPr sz="900" b="0" dirty="0">
                          <a:solidFill>
                            <a:srgbClr val="2E3841"/>
                          </a:solidFill>
                          <a:latin typeface="Montserrat Medium"/>
                          <a:cs typeface="Montserrat Medium"/>
                        </a:rPr>
                        <a:t>&amp;</a:t>
                      </a:r>
                      <a:r>
                        <a:rPr sz="900" b="0" spc="-15" dirty="0">
                          <a:solidFill>
                            <a:srgbClr val="2E3841"/>
                          </a:solidFill>
                          <a:latin typeface="Montserrat Medium"/>
                          <a:cs typeface="Montserrat Medium"/>
                        </a:rPr>
                        <a:t> </a:t>
                      </a:r>
                      <a:r>
                        <a:rPr sz="900" b="0" dirty="0">
                          <a:solidFill>
                            <a:srgbClr val="2E3841"/>
                          </a:solidFill>
                          <a:latin typeface="Montserrat Medium"/>
                          <a:cs typeface="Montserrat Medium"/>
                        </a:rPr>
                        <a:t>Mrs</a:t>
                      </a:r>
                      <a:r>
                        <a:rPr sz="900" b="0" spc="-10" dirty="0">
                          <a:solidFill>
                            <a:srgbClr val="2E3841"/>
                          </a:solidFill>
                          <a:latin typeface="Montserrat Medium"/>
                          <a:cs typeface="Montserrat Medium"/>
                        </a:rPr>
                        <a:t> Client</a:t>
                      </a:r>
                      <a:endParaRPr sz="900">
                        <a:latin typeface="Montserrat Medium"/>
                        <a:cs typeface="Montserrat Medium"/>
                      </a:endParaRPr>
                    </a:p>
                  </a:txBody>
                  <a:tcPr marL="0" marR="0" marT="130810" marB="0">
                    <a:lnL w="12700">
                      <a:solidFill>
                        <a:srgbClr val="FFFFFF"/>
                      </a:solidFill>
                      <a:prstDash val="solid"/>
                    </a:lnL>
                    <a:lnT w="12700">
                      <a:solidFill>
                        <a:srgbClr val="FFFFFF"/>
                      </a:solidFill>
                      <a:prstDash val="solid"/>
                    </a:lnT>
                    <a:lnB w="12700">
                      <a:solidFill>
                        <a:srgbClr val="FFFFFF"/>
                      </a:solidFill>
                      <a:prstDash val="solid"/>
                    </a:lnB>
                  </a:tcPr>
                </a:tc>
                <a:tc>
                  <a:txBody>
                    <a:bodyPr/>
                    <a:lstStyle/>
                    <a:p>
                      <a:pPr marL="158750">
                        <a:lnSpc>
                          <a:spcPct val="100000"/>
                        </a:lnSpc>
                        <a:spcBef>
                          <a:spcPts val="1030"/>
                        </a:spcBef>
                      </a:pPr>
                      <a:r>
                        <a:rPr sz="900" dirty="0">
                          <a:solidFill>
                            <a:srgbClr val="7F7F7F"/>
                          </a:solidFill>
                          <a:latin typeface="Montserrat"/>
                          <a:cs typeface="Montserrat"/>
                        </a:rPr>
                        <a:t>Ages:</a:t>
                      </a:r>
                      <a:r>
                        <a:rPr sz="900" spc="-25" dirty="0">
                          <a:solidFill>
                            <a:srgbClr val="7F7F7F"/>
                          </a:solidFill>
                          <a:latin typeface="Montserrat"/>
                          <a:cs typeface="Montserrat"/>
                        </a:rPr>
                        <a:t> 65</a:t>
                      </a:r>
                      <a:endParaRPr sz="900">
                        <a:latin typeface="Montserrat"/>
                        <a:cs typeface="Montserrat"/>
                      </a:endParaRPr>
                    </a:p>
                    <a:p>
                      <a:pPr marL="158750">
                        <a:lnSpc>
                          <a:spcPct val="100000"/>
                        </a:lnSpc>
                        <a:spcBef>
                          <a:spcPts val="455"/>
                        </a:spcBef>
                      </a:pPr>
                      <a:r>
                        <a:rPr sz="900" dirty="0">
                          <a:solidFill>
                            <a:srgbClr val="7F7F7F"/>
                          </a:solidFill>
                          <a:latin typeface="Montserrat"/>
                          <a:cs typeface="Montserrat"/>
                        </a:rPr>
                        <a:t>Children:</a:t>
                      </a:r>
                      <a:r>
                        <a:rPr sz="900" spc="-50" dirty="0">
                          <a:solidFill>
                            <a:srgbClr val="7F7F7F"/>
                          </a:solidFill>
                          <a:latin typeface="Montserrat"/>
                          <a:cs typeface="Montserrat"/>
                        </a:rPr>
                        <a:t> 3</a:t>
                      </a:r>
                      <a:endParaRPr sz="900">
                        <a:latin typeface="Montserrat"/>
                        <a:cs typeface="Montserrat"/>
                      </a:endParaRPr>
                    </a:p>
                    <a:p>
                      <a:pPr marL="158750">
                        <a:lnSpc>
                          <a:spcPct val="100000"/>
                        </a:lnSpc>
                        <a:spcBef>
                          <a:spcPts val="520"/>
                        </a:spcBef>
                      </a:pPr>
                      <a:r>
                        <a:rPr sz="900" spc="-10" dirty="0">
                          <a:solidFill>
                            <a:srgbClr val="7F7F7F"/>
                          </a:solidFill>
                          <a:latin typeface="Montserrat"/>
                          <a:cs typeface="Montserrat"/>
                        </a:rPr>
                        <a:t>Grandchildren:</a:t>
                      </a:r>
                      <a:r>
                        <a:rPr sz="900" spc="70" dirty="0">
                          <a:solidFill>
                            <a:srgbClr val="7F7F7F"/>
                          </a:solidFill>
                          <a:latin typeface="Montserrat"/>
                          <a:cs typeface="Montserrat"/>
                        </a:rPr>
                        <a:t> </a:t>
                      </a:r>
                      <a:r>
                        <a:rPr sz="900" spc="-50" dirty="0">
                          <a:solidFill>
                            <a:srgbClr val="7F7F7F"/>
                          </a:solidFill>
                          <a:latin typeface="Montserrat"/>
                          <a:cs typeface="Montserrat"/>
                        </a:rPr>
                        <a:t>5</a:t>
                      </a:r>
                      <a:endParaRPr sz="900">
                        <a:latin typeface="Montserrat"/>
                        <a:cs typeface="Montserrat"/>
                      </a:endParaRPr>
                    </a:p>
                  </a:txBody>
                  <a:tcPr marL="0" marR="0" marT="130810" marB="0">
                    <a:lnR w="12700">
                      <a:solidFill>
                        <a:srgbClr val="FFFFFF"/>
                      </a:solidFill>
                      <a:prstDash val="solid"/>
                    </a:lnR>
                    <a:lnT w="12700">
                      <a:solidFill>
                        <a:srgbClr val="FFFFFF"/>
                      </a:solidFill>
                      <a:prstDash val="solid"/>
                    </a:lnT>
                    <a:lnB w="12700">
                      <a:solidFill>
                        <a:srgbClr val="FFFFFF"/>
                      </a:solidFill>
                      <a:prstDash val="solid"/>
                    </a:lnB>
                  </a:tcPr>
                </a:tc>
                <a:tc rowSpan="7">
                  <a:txBody>
                    <a:bodyPr/>
                    <a:lstStyle/>
                    <a:p>
                      <a:pPr marL="242570" indent="-99060">
                        <a:lnSpc>
                          <a:spcPct val="100000"/>
                        </a:lnSpc>
                        <a:spcBef>
                          <a:spcPts val="894"/>
                        </a:spcBef>
                        <a:buFont typeface="Arial"/>
                        <a:buChar char="•"/>
                        <a:tabLst>
                          <a:tab pos="242570" algn="l"/>
                        </a:tabLst>
                      </a:pPr>
                      <a:r>
                        <a:rPr sz="900" dirty="0">
                          <a:solidFill>
                            <a:srgbClr val="7F7F7F"/>
                          </a:solidFill>
                          <a:latin typeface="Montserrat"/>
                          <a:cs typeface="Montserrat"/>
                        </a:rPr>
                        <a:t>Wills</a:t>
                      </a:r>
                      <a:r>
                        <a:rPr sz="900" spc="-5" dirty="0">
                          <a:solidFill>
                            <a:srgbClr val="7F7F7F"/>
                          </a:solidFill>
                          <a:latin typeface="Montserrat"/>
                          <a:cs typeface="Montserrat"/>
                        </a:rPr>
                        <a:t> </a:t>
                      </a:r>
                      <a:r>
                        <a:rPr sz="900" dirty="0">
                          <a:solidFill>
                            <a:srgbClr val="7F7F7F"/>
                          </a:solidFill>
                          <a:latin typeface="Montserrat"/>
                          <a:cs typeface="Montserrat"/>
                        </a:rPr>
                        <a:t>and </a:t>
                      </a:r>
                      <a:r>
                        <a:rPr sz="900" spc="-10" dirty="0">
                          <a:solidFill>
                            <a:srgbClr val="7F7F7F"/>
                          </a:solidFill>
                          <a:latin typeface="Montserrat"/>
                          <a:cs typeface="Montserrat"/>
                        </a:rPr>
                        <a:t>Estate</a:t>
                      </a:r>
                      <a:endParaRPr sz="900">
                        <a:latin typeface="Montserrat"/>
                        <a:cs typeface="Montserrat"/>
                      </a:endParaRPr>
                    </a:p>
                    <a:p>
                      <a:pPr marL="242570" indent="-99060">
                        <a:lnSpc>
                          <a:spcPct val="100000"/>
                        </a:lnSpc>
                        <a:spcBef>
                          <a:spcPts val="790"/>
                        </a:spcBef>
                        <a:buFont typeface="Arial"/>
                        <a:buChar char="•"/>
                        <a:tabLst>
                          <a:tab pos="242570" algn="l"/>
                        </a:tabLst>
                      </a:pPr>
                      <a:r>
                        <a:rPr sz="900" dirty="0">
                          <a:solidFill>
                            <a:srgbClr val="7F7F7F"/>
                          </a:solidFill>
                          <a:latin typeface="Montserrat"/>
                          <a:cs typeface="Montserrat"/>
                        </a:rPr>
                        <a:t>Family</a:t>
                      </a:r>
                      <a:r>
                        <a:rPr sz="900" spc="20" dirty="0">
                          <a:solidFill>
                            <a:srgbClr val="7F7F7F"/>
                          </a:solidFill>
                          <a:latin typeface="Montserrat"/>
                          <a:cs typeface="Montserrat"/>
                        </a:rPr>
                        <a:t> </a:t>
                      </a:r>
                      <a:r>
                        <a:rPr sz="900" dirty="0">
                          <a:solidFill>
                            <a:srgbClr val="7F7F7F"/>
                          </a:solidFill>
                          <a:latin typeface="Montserrat"/>
                          <a:cs typeface="Montserrat"/>
                        </a:rPr>
                        <a:t>Rule</a:t>
                      </a:r>
                      <a:r>
                        <a:rPr sz="900" spc="15" dirty="0">
                          <a:solidFill>
                            <a:srgbClr val="7F7F7F"/>
                          </a:solidFill>
                          <a:latin typeface="Montserrat"/>
                          <a:cs typeface="Montserrat"/>
                        </a:rPr>
                        <a:t> </a:t>
                      </a:r>
                      <a:r>
                        <a:rPr sz="900" spc="-20" dirty="0">
                          <a:solidFill>
                            <a:srgbClr val="7F7F7F"/>
                          </a:solidFill>
                          <a:latin typeface="Montserrat"/>
                          <a:cs typeface="Montserrat"/>
                        </a:rPr>
                        <a:t>Book</a:t>
                      </a:r>
                      <a:endParaRPr sz="900">
                        <a:latin typeface="Montserrat"/>
                        <a:cs typeface="Montserrat"/>
                      </a:endParaRPr>
                    </a:p>
                    <a:p>
                      <a:pPr marL="242570" indent="-99060">
                        <a:lnSpc>
                          <a:spcPct val="100000"/>
                        </a:lnSpc>
                        <a:spcBef>
                          <a:spcPts val="850"/>
                        </a:spcBef>
                        <a:buFont typeface="Arial"/>
                        <a:buChar char="•"/>
                        <a:tabLst>
                          <a:tab pos="242570" algn="l"/>
                        </a:tabLst>
                      </a:pPr>
                      <a:r>
                        <a:rPr sz="900" dirty="0">
                          <a:solidFill>
                            <a:srgbClr val="7F7F7F"/>
                          </a:solidFill>
                          <a:latin typeface="Montserrat"/>
                          <a:cs typeface="Montserrat"/>
                        </a:rPr>
                        <a:t>Business</a:t>
                      </a:r>
                      <a:r>
                        <a:rPr sz="900" spc="-40" dirty="0">
                          <a:solidFill>
                            <a:srgbClr val="7F7F7F"/>
                          </a:solidFill>
                          <a:latin typeface="Montserrat"/>
                          <a:cs typeface="Montserrat"/>
                        </a:rPr>
                        <a:t> </a:t>
                      </a:r>
                      <a:r>
                        <a:rPr sz="900" spc="-10" dirty="0">
                          <a:solidFill>
                            <a:srgbClr val="7F7F7F"/>
                          </a:solidFill>
                          <a:latin typeface="Montserrat"/>
                          <a:cs typeface="Montserrat"/>
                        </a:rPr>
                        <a:t>Succession</a:t>
                      </a:r>
                      <a:endParaRPr sz="900">
                        <a:latin typeface="Montserrat"/>
                        <a:cs typeface="Montserrat"/>
                      </a:endParaRPr>
                    </a:p>
                    <a:p>
                      <a:pPr marL="242570" indent="-99060">
                        <a:lnSpc>
                          <a:spcPct val="100000"/>
                        </a:lnSpc>
                        <a:spcBef>
                          <a:spcPts val="790"/>
                        </a:spcBef>
                        <a:buFont typeface="Arial"/>
                        <a:buChar char="•"/>
                        <a:tabLst>
                          <a:tab pos="242570" algn="l"/>
                        </a:tabLst>
                      </a:pPr>
                      <a:r>
                        <a:rPr sz="900" dirty="0">
                          <a:solidFill>
                            <a:srgbClr val="7F7F7F"/>
                          </a:solidFill>
                          <a:latin typeface="Montserrat"/>
                          <a:cs typeface="Montserrat"/>
                        </a:rPr>
                        <a:t>Asset</a:t>
                      </a:r>
                      <a:r>
                        <a:rPr sz="900" spc="-10" dirty="0">
                          <a:solidFill>
                            <a:srgbClr val="7F7F7F"/>
                          </a:solidFill>
                          <a:latin typeface="Montserrat"/>
                          <a:cs typeface="Montserrat"/>
                        </a:rPr>
                        <a:t> Protection</a:t>
                      </a:r>
                      <a:endParaRPr sz="900">
                        <a:latin typeface="Montserrat"/>
                        <a:cs typeface="Montserrat"/>
                      </a:endParaRPr>
                    </a:p>
                    <a:p>
                      <a:pPr marL="242570" indent="-99060">
                        <a:lnSpc>
                          <a:spcPct val="100000"/>
                        </a:lnSpc>
                        <a:spcBef>
                          <a:spcPts val="850"/>
                        </a:spcBef>
                        <a:buFont typeface="Arial"/>
                        <a:buChar char="•"/>
                        <a:tabLst>
                          <a:tab pos="242570" algn="l"/>
                        </a:tabLst>
                      </a:pPr>
                      <a:r>
                        <a:rPr sz="900" dirty="0">
                          <a:solidFill>
                            <a:srgbClr val="7F7F7F"/>
                          </a:solidFill>
                          <a:latin typeface="Montserrat"/>
                          <a:cs typeface="Montserrat"/>
                        </a:rPr>
                        <a:t>Family</a:t>
                      </a:r>
                      <a:r>
                        <a:rPr sz="900" spc="30" dirty="0">
                          <a:solidFill>
                            <a:srgbClr val="7F7F7F"/>
                          </a:solidFill>
                          <a:latin typeface="Montserrat"/>
                          <a:cs typeface="Montserrat"/>
                        </a:rPr>
                        <a:t> </a:t>
                      </a:r>
                      <a:r>
                        <a:rPr sz="900" dirty="0">
                          <a:solidFill>
                            <a:srgbClr val="7F7F7F"/>
                          </a:solidFill>
                          <a:latin typeface="Montserrat"/>
                          <a:cs typeface="Montserrat"/>
                        </a:rPr>
                        <a:t>Advisory</a:t>
                      </a:r>
                      <a:r>
                        <a:rPr sz="900" spc="30" dirty="0">
                          <a:solidFill>
                            <a:srgbClr val="7F7F7F"/>
                          </a:solidFill>
                          <a:latin typeface="Montserrat"/>
                          <a:cs typeface="Montserrat"/>
                        </a:rPr>
                        <a:t> </a:t>
                      </a:r>
                      <a:r>
                        <a:rPr sz="900" spc="-10" dirty="0">
                          <a:solidFill>
                            <a:srgbClr val="7F7F7F"/>
                          </a:solidFill>
                          <a:latin typeface="Montserrat"/>
                          <a:cs typeface="Montserrat"/>
                        </a:rPr>
                        <a:t>Board</a:t>
                      </a:r>
                      <a:endParaRPr sz="900">
                        <a:latin typeface="Montserrat"/>
                        <a:cs typeface="Montserrat"/>
                      </a:endParaRPr>
                    </a:p>
                    <a:p>
                      <a:pPr marL="242570" indent="-99060">
                        <a:lnSpc>
                          <a:spcPct val="100000"/>
                        </a:lnSpc>
                        <a:spcBef>
                          <a:spcPts val="790"/>
                        </a:spcBef>
                        <a:buFont typeface="Arial"/>
                        <a:buChar char="•"/>
                        <a:tabLst>
                          <a:tab pos="242570" algn="l"/>
                        </a:tabLst>
                      </a:pPr>
                      <a:r>
                        <a:rPr sz="900" spc="-10" dirty="0">
                          <a:solidFill>
                            <a:srgbClr val="7F7F7F"/>
                          </a:solidFill>
                          <a:latin typeface="Montserrat"/>
                          <a:cs typeface="Montserrat"/>
                        </a:rPr>
                        <a:t>Governance</a:t>
                      </a:r>
                      <a:endParaRPr sz="900">
                        <a:latin typeface="Montserrat"/>
                        <a:cs typeface="Montserrat"/>
                      </a:endParaRPr>
                    </a:p>
                    <a:p>
                      <a:pPr marL="242570" indent="-99060">
                        <a:lnSpc>
                          <a:spcPct val="100000"/>
                        </a:lnSpc>
                        <a:spcBef>
                          <a:spcPts val="720"/>
                        </a:spcBef>
                        <a:buFont typeface="Arial"/>
                        <a:buChar char="•"/>
                        <a:tabLst>
                          <a:tab pos="242570" algn="l"/>
                        </a:tabLst>
                      </a:pPr>
                      <a:r>
                        <a:rPr sz="900" dirty="0">
                          <a:solidFill>
                            <a:srgbClr val="7F7F7F"/>
                          </a:solidFill>
                          <a:latin typeface="Montserrat"/>
                          <a:cs typeface="Montserrat"/>
                        </a:rPr>
                        <a:t>Business</a:t>
                      </a:r>
                      <a:r>
                        <a:rPr sz="900" spc="-40" dirty="0">
                          <a:solidFill>
                            <a:srgbClr val="7F7F7F"/>
                          </a:solidFill>
                          <a:latin typeface="Montserrat"/>
                          <a:cs typeface="Montserrat"/>
                        </a:rPr>
                        <a:t> </a:t>
                      </a:r>
                      <a:r>
                        <a:rPr sz="900" dirty="0">
                          <a:solidFill>
                            <a:srgbClr val="7F7F7F"/>
                          </a:solidFill>
                          <a:latin typeface="Montserrat"/>
                          <a:cs typeface="Montserrat"/>
                        </a:rPr>
                        <a:t>Plan</a:t>
                      </a:r>
                      <a:r>
                        <a:rPr sz="900" spc="-20" dirty="0">
                          <a:solidFill>
                            <a:srgbClr val="7F7F7F"/>
                          </a:solidFill>
                          <a:latin typeface="Montserrat"/>
                          <a:cs typeface="Montserrat"/>
                        </a:rPr>
                        <a:t> </a:t>
                      </a:r>
                      <a:r>
                        <a:rPr sz="900" spc="-10" dirty="0">
                          <a:solidFill>
                            <a:srgbClr val="7F7F7F"/>
                          </a:solidFill>
                          <a:latin typeface="Montserrat"/>
                          <a:cs typeface="Montserrat"/>
                        </a:rPr>
                        <a:t>Complete</a:t>
                      </a:r>
                      <a:endParaRPr sz="900">
                        <a:latin typeface="Montserrat"/>
                        <a:cs typeface="Montserrat"/>
                      </a:endParaRPr>
                    </a:p>
                    <a:p>
                      <a:pPr marL="242570" indent="-99060">
                        <a:lnSpc>
                          <a:spcPct val="100000"/>
                        </a:lnSpc>
                        <a:spcBef>
                          <a:spcPts val="850"/>
                        </a:spcBef>
                        <a:buFont typeface="Arial"/>
                        <a:buChar char="•"/>
                        <a:tabLst>
                          <a:tab pos="242570" algn="l"/>
                        </a:tabLst>
                      </a:pPr>
                      <a:r>
                        <a:rPr sz="900" dirty="0">
                          <a:solidFill>
                            <a:srgbClr val="7F7F7F"/>
                          </a:solidFill>
                          <a:latin typeface="Montserrat"/>
                          <a:cs typeface="Montserrat"/>
                        </a:rPr>
                        <a:t>New </a:t>
                      </a:r>
                      <a:r>
                        <a:rPr sz="900" spc="-25" dirty="0">
                          <a:solidFill>
                            <a:srgbClr val="7F7F7F"/>
                          </a:solidFill>
                          <a:latin typeface="Montserrat"/>
                          <a:cs typeface="Montserrat"/>
                        </a:rPr>
                        <a:t>CEO</a:t>
                      </a:r>
                      <a:endParaRPr sz="900">
                        <a:latin typeface="Montserrat"/>
                        <a:cs typeface="Montserrat"/>
                      </a:endParaRPr>
                    </a:p>
                    <a:p>
                      <a:pPr marL="242570" indent="-99060">
                        <a:lnSpc>
                          <a:spcPct val="100000"/>
                        </a:lnSpc>
                        <a:spcBef>
                          <a:spcPts val="790"/>
                        </a:spcBef>
                        <a:buFont typeface="Arial"/>
                        <a:buChar char="•"/>
                        <a:tabLst>
                          <a:tab pos="242570" algn="l"/>
                        </a:tabLst>
                      </a:pPr>
                      <a:r>
                        <a:rPr sz="900" dirty="0">
                          <a:solidFill>
                            <a:srgbClr val="7F7F7F"/>
                          </a:solidFill>
                          <a:latin typeface="Montserrat"/>
                          <a:cs typeface="Montserrat"/>
                        </a:rPr>
                        <a:t>Long</a:t>
                      </a:r>
                      <a:r>
                        <a:rPr sz="900" spc="-35" dirty="0">
                          <a:solidFill>
                            <a:srgbClr val="7F7F7F"/>
                          </a:solidFill>
                          <a:latin typeface="Montserrat"/>
                          <a:cs typeface="Montserrat"/>
                        </a:rPr>
                        <a:t> </a:t>
                      </a:r>
                      <a:r>
                        <a:rPr sz="900" dirty="0">
                          <a:solidFill>
                            <a:srgbClr val="7F7F7F"/>
                          </a:solidFill>
                          <a:latin typeface="Montserrat"/>
                          <a:cs typeface="Montserrat"/>
                        </a:rPr>
                        <a:t>Term</a:t>
                      </a:r>
                      <a:r>
                        <a:rPr sz="900" spc="-30" dirty="0">
                          <a:solidFill>
                            <a:srgbClr val="7F7F7F"/>
                          </a:solidFill>
                          <a:latin typeface="Montserrat"/>
                          <a:cs typeface="Montserrat"/>
                        </a:rPr>
                        <a:t> </a:t>
                      </a:r>
                      <a:r>
                        <a:rPr sz="900" spc="-10" dirty="0">
                          <a:solidFill>
                            <a:srgbClr val="7F7F7F"/>
                          </a:solidFill>
                          <a:latin typeface="Montserrat"/>
                          <a:cs typeface="Montserrat"/>
                        </a:rPr>
                        <a:t>Incentive</a:t>
                      </a:r>
                      <a:r>
                        <a:rPr sz="900" spc="-35" dirty="0">
                          <a:solidFill>
                            <a:srgbClr val="7F7F7F"/>
                          </a:solidFill>
                          <a:latin typeface="Montserrat"/>
                          <a:cs typeface="Montserrat"/>
                        </a:rPr>
                        <a:t> </a:t>
                      </a:r>
                      <a:r>
                        <a:rPr sz="900" spc="-20" dirty="0">
                          <a:solidFill>
                            <a:srgbClr val="7F7F7F"/>
                          </a:solidFill>
                          <a:latin typeface="Montserrat"/>
                          <a:cs typeface="Montserrat"/>
                        </a:rPr>
                        <a:t>Plan</a:t>
                      </a:r>
                      <a:endParaRPr sz="900">
                        <a:latin typeface="Montserrat"/>
                        <a:cs typeface="Montserrat"/>
                      </a:endParaRPr>
                    </a:p>
                    <a:p>
                      <a:pPr marL="242570" indent="-99060">
                        <a:lnSpc>
                          <a:spcPct val="100000"/>
                        </a:lnSpc>
                        <a:spcBef>
                          <a:spcPts val="850"/>
                        </a:spcBef>
                        <a:buFont typeface="Arial"/>
                        <a:buChar char="•"/>
                        <a:tabLst>
                          <a:tab pos="242570" algn="l"/>
                        </a:tabLst>
                      </a:pPr>
                      <a:r>
                        <a:rPr sz="900" dirty="0">
                          <a:solidFill>
                            <a:srgbClr val="7F7F7F"/>
                          </a:solidFill>
                          <a:latin typeface="Montserrat"/>
                          <a:cs typeface="Montserrat"/>
                        </a:rPr>
                        <a:t>Finalise</a:t>
                      </a:r>
                      <a:r>
                        <a:rPr sz="900" spc="15" dirty="0">
                          <a:solidFill>
                            <a:srgbClr val="7F7F7F"/>
                          </a:solidFill>
                          <a:latin typeface="Montserrat"/>
                          <a:cs typeface="Montserrat"/>
                        </a:rPr>
                        <a:t> </a:t>
                      </a:r>
                      <a:r>
                        <a:rPr sz="900" dirty="0">
                          <a:solidFill>
                            <a:srgbClr val="7F7F7F"/>
                          </a:solidFill>
                          <a:latin typeface="Montserrat"/>
                          <a:cs typeface="Montserrat"/>
                        </a:rPr>
                        <a:t>Loans</a:t>
                      </a:r>
                      <a:r>
                        <a:rPr sz="900" spc="15" dirty="0">
                          <a:solidFill>
                            <a:srgbClr val="7F7F7F"/>
                          </a:solidFill>
                          <a:latin typeface="Montserrat"/>
                          <a:cs typeface="Montserrat"/>
                        </a:rPr>
                        <a:t> </a:t>
                      </a:r>
                      <a:r>
                        <a:rPr sz="900" dirty="0">
                          <a:solidFill>
                            <a:srgbClr val="7F7F7F"/>
                          </a:solidFill>
                          <a:latin typeface="Montserrat"/>
                          <a:cs typeface="Montserrat"/>
                        </a:rPr>
                        <a:t>to</a:t>
                      </a:r>
                      <a:r>
                        <a:rPr sz="900" spc="15" dirty="0">
                          <a:solidFill>
                            <a:srgbClr val="7F7F7F"/>
                          </a:solidFill>
                          <a:latin typeface="Montserrat"/>
                          <a:cs typeface="Montserrat"/>
                        </a:rPr>
                        <a:t> </a:t>
                      </a:r>
                      <a:r>
                        <a:rPr sz="900" spc="-20" dirty="0">
                          <a:solidFill>
                            <a:srgbClr val="7F7F7F"/>
                          </a:solidFill>
                          <a:latin typeface="Montserrat"/>
                          <a:cs typeface="Montserrat"/>
                        </a:rPr>
                        <a:t>Kids</a:t>
                      </a:r>
                      <a:endParaRPr sz="900">
                        <a:latin typeface="Montserrat"/>
                        <a:cs typeface="Montserrat"/>
                      </a:endParaRPr>
                    </a:p>
                    <a:p>
                      <a:pPr marL="243204" marR="447675" indent="-99695">
                        <a:lnSpc>
                          <a:spcPct val="119200"/>
                        </a:lnSpc>
                        <a:spcBef>
                          <a:spcPts val="384"/>
                        </a:spcBef>
                        <a:buFont typeface="Arial"/>
                        <a:buChar char="•"/>
                        <a:tabLst>
                          <a:tab pos="243204" algn="l"/>
                        </a:tabLst>
                      </a:pPr>
                      <a:r>
                        <a:rPr sz="900" dirty="0">
                          <a:solidFill>
                            <a:srgbClr val="7F7F7F"/>
                          </a:solidFill>
                          <a:latin typeface="Montserrat"/>
                          <a:cs typeface="Montserrat"/>
                        </a:rPr>
                        <a:t>Review</a:t>
                      </a:r>
                      <a:r>
                        <a:rPr sz="900" spc="-40" dirty="0">
                          <a:solidFill>
                            <a:srgbClr val="7F7F7F"/>
                          </a:solidFill>
                          <a:latin typeface="Montserrat"/>
                          <a:cs typeface="Montserrat"/>
                        </a:rPr>
                        <a:t> </a:t>
                      </a:r>
                      <a:r>
                        <a:rPr sz="900" dirty="0">
                          <a:solidFill>
                            <a:srgbClr val="7F7F7F"/>
                          </a:solidFill>
                          <a:latin typeface="Montserrat"/>
                          <a:cs typeface="Montserrat"/>
                        </a:rPr>
                        <a:t>Guarantees</a:t>
                      </a:r>
                      <a:r>
                        <a:rPr sz="900" spc="-40" dirty="0">
                          <a:solidFill>
                            <a:srgbClr val="7F7F7F"/>
                          </a:solidFill>
                          <a:latin typeface="Montserrat"/>
                          <a:cs typeface="Montserrat"/>
                        </a:rPr>
                        <a:t> </a:t>
                      </a:r>
                      <a:r>
                        <a:rPr sz="900" spc="-50" dirty="0">
                          <a:solidFill>
                            <a:srgbClr val="7F7F7F"/>
                          </a:solidFill>
                          <a:latin typeface="Montserrat"/>
                          <a:cs typeface="Montserrat"/>
                        </a:rPr>
                        <a:t>&amp;</a:t>
                      </a:r>
                      <a:r>
                        <a:rPr sz="900" spc="-10" dirty="0">
                          <a:solidFill>
                            <a:srgbClr val="7F7F7F"/>
                          </a:solidFill>
                          <a:latin typeface="Montserrat"/>
                          <a:cs typeface="Montserrat"/>
                        </a:rPr>
                        <a:t> Warrant</a:t>
                      </a:r>
                      <a:r>
                        <a:rPr sz="900" spc="-10" dirty="0">
                          <a:solidFill>
                            <a:srgbClr val="7D7D7D"/>
                          </a:solidFill>
                          <a:latin typeface="Montserrat"/>
                          <a:cs typeface="Montserrat"/>
                        </a:rPr>
                        <a:t>i</a:t>
                      </a:r>
                      <a:r>
                        <a:rPr sz="900" spc="-10" dirty="0">
                          <a:solidFill>
                            <a:srgbClr val="7F7F7F"/>
                          </a:solidFill>
                          <a:latin typeface="Montserrat"/>
                          <a:cs typeface="Montserrat"/>
                        </a:rPr>
                        <a:t>es</a:t>
                      </a:r>
                      <a:endParaRPr sz="900">
                        <a:latin typeface="Montserrat"/>
                        <a:cs typeface="Montserrat"/>
                      </a:endParaRPr>
                    </a:p>
                    <a:p>
                      <a:pPr marL="242570" indent="-99060">
                        <a:lnSpc>
                          <a:spcPct val="100000"/>
                        </a:lnSpc>
                        <a:spcBef>
                          <a:spcPts val="830"/>
                        </a:spcBef>
                        <a:buFont typeface="Arial"/>
                        <a:buChar char="•"/>
                        <a:tabLst>
                          <a:tab pos="242570" algn="l"/>
                        </a:tabLst>
                      </a:pPr>
                      <a:r>
                        <a:rPr sz="900" dirty="0">
                          <a:solidFill>
                            <a:srgbClr val="7F7F7F"/>
                          </a:solidFill>
                          <a:latin typeface="Montserrat"/>
                          <a:cs typeface="Montserrat"/>
                        </a:rPr>
                        <a:t>Review</a:t>
                      </a:r>
                      <a:r>
                        <a:rPr sz="900" spc="-20" dirty="0">
                          <a:solidFill>
                            <a:srgbClr val="7F7F7F"/>
                          </a:solidFill>
                          <a:latin typeface="Montserrat"/>
                          <a:cs typeface="Montserrat"/>
                        </a:rPr>
                        <a:t> </a:t>
                      </a:r>
                      <a:r>
                        <a:rPr sz="900" dirty="0">
                          <a:solidFill>
                            <a:srgbClr val="7F7F7F"/>
                          </a:solidFill>
                          <a:latin typeface="Montserrat"/>
                          <a:cs typeface="Montserrat"/>
                        </a:rPr>
                        <a:t>Debt</a:t>
                      </a:r>
                      <a:r>
                        <a:rPr sz="900" spc="-20" dirty="0">
                          <a:solidFill>
                            <a:srgbClr val="7F7F7F"/>
                          </a:solidFill>
                          <a:latin typeface="Montserrat"/>
                          <a:cs typeface="Montserrat"/>
                        </a:rPr>
                        <a:t> </a:t>
                      </a:r>
                      <a:r>
                        <a:rPr sz="900" dirty="0">
                          <a:solidFill>
                            <a:srgbClr val="7F7F7F"/>
                          </a:solidFill>
                          <a:latin typeface="Montserrat"/>
                          <a:cs typeface="Montserrat"/>
                        </a:rPr>
                        <a:t>&amp;</a:t>
                      </a:r>
                      <a:r>
                        <a:rPr sz="900" spc="-10" dirty="0">
                          <a:solidFill>
                            <a:srgbClr val="7F7F7F"/>
                          </a:solidFill>
                          <a:latin typeface="Montserrat"/>
                          <a:cs typeface="Montserrat"/>
                        </a:rPr>
                        <a:t> Liquidity</a:t>
                      </a:r>
                      <a:endParaRPr sz="900">
                        <a:latin typeface="Montserrat"/>
                        <a:cs typeface="Montserrat"/>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rowSpan="7">
                  <a:txBody>
                    <a:bodyPr/>
                    <a:lstStyle/>
                    <a:p>
                      <a:pPr marL="243840" indent="-99060">
                        <a:lnSpc>
                          <a:spcPct val="100000"/>
                        </a:lnSpc>
                        <a:spcBef>
                          <a:spcPts val="894"/>
                        </a:spcBef>
                        <a:buFont typeface="Arial"/>
                        <a:buChar char="•"/>
                        <a:tabLst>
                          <a:tab pos="243840" algn="l"/>
                        </a:tabLst>
                      </a:pPr>
                      <a:r>
                        <a:rPr sz="900" spc="-10" dirty="0">
                          <a:solidFill>
                            <a:srgbClr val="7F7F7F"/>
                          </a:solidFill>
                          <a:latin typeface="Montserrat"/>
                          <a:cs typeface="Montserrat"/>
                        </a:rPr>
                        <a:t>Succession</a:t>
                      </a:r>
                      <a:endParaRPr sz="900">
                        <a:latin typeface="Montserrat"/>
                        <a:cs typeface="Montserrat"/>
                      </a:endParaRPr>
                    </a:p>
                    <a:p>
                      <a:pPr marL="243840" indent="-99060">
                        <a:lnSpc>
                          <a:spcPct val="100000"/>
                        </a:lnSpc>
                        <a:spcBef>
                          <a:spcPts val="785"/>
                        </a:spcBef>
                        <a:buFont typeface="Arial"/>
                        <a:buChar char="•"/>
                        <a:tabLst>
                          <a:tab pos="243840" algn="l"/>
                        </a:tabLst>
                      </a:pPr>
                      <a:r>
                        <a:rPr sz="900" dirty="0">
                          <a:solidFill>
                            <a:srgbClr val="7F7F7F"/>
                          </a:solidFill>
                          <a:latin typeface="Montserrat"/>
                          <a:cs typeface="Montserrat"/>
                        </a:rPr>
                        <a:t>Estate</a:t>
                      </a:r>
                      <a:r>
                        <a:rPr sz="900" spc="-25" dirty="0">
                          <a:solidFill>
                            <a:srgbClr val="7F7F7F"/>
                          </a:solidFill>
                          <a:latin typeface="Montserrat"/>
                          <a:cs typeface="Montserrat"/>
                        </a:rPr>
                        <a:t> OK</a:t>
                      </a:r>
                      <a:endParaRPr sz="900">
                        <a:latin typeface="Montserrat"/>
                        <a:cs typeface="Montserrat"/>
                      </a:endParaRPr>
                    </a:p>
                    <a:p>
                      <a:pPr marL="243840" indent="-99060">
                        <a:lnSpc>
                          <a:spcPct val="100000"/>
                        </a:lnSpc>
                        <a:spcBef>
                          <a:spcPts val="855"/>
                        </a:spcBef>
                        <a:buFont typeface="Arial"/>
                        <a:buChar char="•"/>
                        <a:tabLst>
                          <a:tab pos="243840" algn="l"/>
                        </a:tabLst>
                      </a:pPr>
                      <a:r>
                        <a:rPr sz="900" dirty="0">
                          <a:solidFill>
                            <a:srgbClr val="7F7F7F"/>
                          </a:solidFill>
                          <a:latin typeface="Montserrat"/>
                          <a:cs typeface="Montserrat"/>
                        </a:rPr>
                        <a:t>Kids</a:t>
                      </a:r>
                      <a:r>
                        <a:rPr sz="900" spc="-20" dirty="0">
                          <a:solidFill>
                            <a:srgbClr val="7F7F7F"/>
                          </a:solidFill>
                          <a:latin typeface="Montserrat"/>
                          <a:cs typeface="Montserrat"/>
                        </a:rPr>
                        <a:t> </a:t>
                      </a:r>
                      <a:r>
                        <a:rPr sz="900" dirty="0">
                          <a:solidFill>
                            <a:srgbClr val="7F7F7F"/>
                          </a:solidFill>
                          <a:latin typeface="Montserrat"/>
                          <a:cs typeface="Montserrat"/>
                        </a:rPr>
                        <a:t>on</a:t>
                      </a:r>
                      <a:r>
                        <a:rPr sz="900" spc="-10" dirty="0">
                          <a:solidFill>
                            <a:srgbClr val="7F7F7F"/>
                          </a:solidFill>
                          <a:latin typeface="Montserrat"/>
                          <a:cs typeface="Montserrat"/>
                        </a:rPr>
                        <a:t> Track</a:t>
                      </a:r>
                      <a:endParaRPr sz="900">
                        <a:latin typeface="Montserrat"/>
                        <a:cs typeface="Montserrat"/>
                      </a:endParaRPr>
                    </a:p>
                    <a:p>
                      <a:pPr marL="243840" indent="-99060">
                        <a:lnSpc>
                          <a:spcPct val="100000"/>
                        </a:lnSpc>
                        <a:spcBef>
                          <a:spcPts val="785"/>
                        </a:spcBef>
                        <a:buFont typeface="Arial"/>
                        <a:buChar char="•"/>
                        <a:tabLst>
                          <a:tab pos="243840" algn="l"/>
                        </a:tabLst>
                      </a:pPr>
                      <a:r>
                        <a:rPr sz="900" spc="-10" dirty="0">
                          <a:solidFill>
                            <a:srgbClr val="7F7F7F"/>
                          </a:solidFill>
                          <a:latin typeface="Montserrat"/>
                          <a:cs typeface="Montserrat"/>
                        </a:rPr>
                        <a:t>Retired</a:t>
                      </a:r>
                      <a:endParaRPr sz="900">
                        <a:latin typeface="Montserrat"/>
                        <a:cs typeface="Montserrat"/>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rowSpan="7">
                  <a:txBody>
                    <a:bodyPr/>
                    <a:lstStyle/>
                    <a:p>
                      <a:pPr marL="244475" indent="-99060">
                        <a:lnSpc>
                          <a:spcPct val="100000"/>
                        </a:lnSpc>
                        <a:spcBef>
                          <a:spcPts val="894"/>
                        </a:spcBef>
                        <a:buFont typeface="Arial"/>
                        <a:buChar char="•"/>
                        <a:tabLst>
                          <a:tab pos="244475" algn="l"/>
                        </a:tabLst>
                      </a:pPr>
                      <a:r>
                        <a:rPr sz="900" spc="-10" dirty="0">
                          <a:solidFill>
                            <a:srgbClr val="7F7F7F"/>
                          </a:solidFill>
                          <a:latin typeface="Montserrat"/>
                          <a:cs typeface="Montserrat"/>
                        </a:rPr>
                        <a:t>Succession</a:t>
                      </a:r>
                      <a:endParaRPr sz="900">
                        <a:latin typeface="Montserrat"/>
                        <a:cs typeface="Montserrat"/>
                      </a:endParaRPr>
                    </a:p>
                    <a:p>
                      <a:pPr marL="244475" indent="-99060">
                        <a:lnSpc>
                          <a:spcPct val="100000"/>
                        </a:lnSpc>
                        <a:spcBef>
                          <a:spcPts val="785"/>
                        </a:spcBef>
                        <a:buFont typeface="Arial"/>
                        <a:buChar char="•"/>
                        <a:tabLst>
                          <a:tab pos="244475" algn="l"/>
                        </a:tabLst>
                      </a:pPr>
                      <a:r>
                        <a:rPr sz="900" dirty="0">
                          <a:solidFill>
                            <a:srgbClr val="7F7F7F"/>
                          </a:solidFill>
                          <a:latin typeface="Montserrat"/>
                          <a:cs typeface="Montserrat"/>
                        </a:rPr>
                        <a:t>Fair</a:t>
                      </a:r>
                      <a:r>
                        <a:rPr sz="900" spc="-10" dirty="0">
                          <a:solidFill>
                            <a:srgbClr val="7F7F7F"/>
                          </a:solidFill>
                          <a:latin typeface="Montserrat"/>
                          <a:cs typeface="Montserrat"/>
                        </a:rPr>
                        <a:t> </a:t>
                      </a:r>
                      <a:r>
                        <a:rPr sz="900" dirty="0">
                          <a:solidFill>
                            <a:srgbClr val="7F7F7F"/>
                          </a:solidFill>
                          <a:latin typeface="Montserrat"/>
                          <a:cs typeface="Montserrat"/>
                        </a:rPr>
                        <a:t>Not</a:t>
                      </a:r>
                      <a:r>
                        <a:rPr sz="900" spc="-15" dirty="0">
                          <a:solidFill>
                            <a:srgbClr val="7F7F7F"/>
                          </a:solidFill>
                          <a:latin typeface="Montserrat"/>
                          <a:cs typeface="Montserrat"/>
                        </a:rPr>
                        <a:t> </a:t>
                      </a:r>
                      <a:r>
                        <a:rPr sz="900" spc="-10" dirty="0">
                          <a:solidFill>
                            <a:srgbClr val="7F7F7F"/>
                          </a:solidFill>
                          <a:latin typeface="Montserrat"/>
                          <a:cs typeface="Montserrat"/>
                        </a:rPr>
                        <a:t>Equal</a:t>
                      </a:r>
                      <a:endParaRPr sz="900">
                        <a:latin typeface="Montserrat"/>
                        <a:cs typeface="Montserrat"/>
                      </a:endParaRPr>
                    </a:p>
                    <a:p>
                      <a:pPr marL="244475" indent="-99060">
                        <a:lnSpc>
                          <a:spcPct val="100000"/>
                        </a:lnSpc>
                        <a:spcBef>
                          <a:spcPts val="855"/>
                        </a:spcBef>
                        <a:buFont typeface="Arial"/>
                        <a:buChar char="•"/>
                        <a:tabLst>
                          <a:tab pos="244475" algn="l"/>
                        </a:tabLst>
                      </a:pPr>
                      <a:r>
                        <a:rPr sz="900" dirty="0">
                          <a:solidFill>
                            <a:srgbClr val="7F7F7F"/>
                          </a:solidFill>
                          <a:latin typeface="Montserrat"/>
                          <a:cs typeface="Montserrat"/>
                        </a:rPr>
                        <a:t>Deal</a:t>
                      </a:r>
                      <a:r>
                        <a:rPr sz="900" spc="-20" dirty="0">
                          <a:solidFill>
                            <a:srgbClr val="7F7F7F"/>
                          </a:solidFill>
                          <a:latin typeface="Montserrat"/>
                          <a:cs typeface="Montserrat"/>
                        </a:rPr>
                        <a:t> </a:t>
                      </a:r>
                      <a:r>
                        <a:rPr sz="900" dirty="0">
                          <a:solidFill>
                            <a:srgbClr val="7F7F7F"/>
                          </a:solidFill>
                          <a:latin typeface="Montserrat"/>
                          <a:cs typeface="Montserrat"/>
                        </a:rPr>
                        <a:t>with</a:t>
                      </a:r>
                      <a:r>
                        <a:rPr sz="900" spc="-10" dirty="0">
                          <a:solidFill>
                            <a:srgbClr val="7F7F7F"/>
                          </a:solidFill>
                          <a:latin typeface="Montserrat"/>
                          <a:cs typeface="Montserrat"/>
                        </a:rPr>
                        <a:t> </a:t>
                      </a:r>
                      <a:r>
                        <a:rPr sz="900" dirty="0">
                          <a:solidFill>
                            <a:srgbClr val="7F7F7F"/>
                          </a:solidFill>
                          <a:latin typeface="Montserrat"/>
                          <a:cs typeface="Montserrat"/>
                        </a:rPr>
                        <a:t>Son</a:t>
                      </a:r>
                      <a:r>
                        <a:rPr sz="900" spc="-5" dirty="0">
                          <a:solidFill>
                            <a:srgbClr val="7F7F7F"/>
                          </a:solidFill>
                          <a:latin typeface="Montserrat"/>
                          <a:cs typeface="Montserrat"/>
                        </a:rPr>
                        <a:t> </a:t>
                      </a:r>
                      <a:r>
                        <a:rPr sz="900" dirty="0">
                          <a:solidFill>
                            <a:srgbClr val="7F7F7F"/>
                          </a:solidFill>
                          <a:latin typeface="Montserrat"/>
                          <a:cs typeface="Montserrat"/>
                        </a:rPr>
                        <a:t>in</a:t>
                      </a:r>
                      <a:r>
                        <a:rPr sz="900" spc="-10" dirty="0">
                          <a:solidFill>
                            <a:srgbClr val="7F7F7F"/>
                          </a:solidFill>
                          <a:latin typeface="Montserrat"/>
                          <a:cs typeface="Montserrat"/>
                        </a:rPr>
                        <a:t> Business</a:t>
                      </a:r>
                      <a:endParaRPr sz="900">
                        <a:latin typeface="Montserrat"/>
                        <a:cs typeface="Montserrat"/>
                      </a:endParaRPr>
                    </a:p>
                    <a:p>
                      <a:pPr marL="244475" indent="-99060">
                        <a:lnSpc>
                          <a:spcPct val="100000"/>
                        </a:lnSpc>
                        <a:spcBef>
                          <a:spcPts val="785"/>
                        </a:spcBef>
                        <a:buFont typeface="Arial"/>
                        <a:buChar char="•"/>
                        <a:tabLst>
                          <a:tab pos="244475" algn="l"/>
                        </a:tabLst>
                      </a:pPr>
                      <a:r>
                        <a:rPr sz="900" dirty="0">
                          <a:solidFill>
                            <a:srgbClr val="7F7F7F"/>
                          </a:solidFill>
                          <a:latin typeface="Montserrat"/>
                          <a:cs typeface="Montserrat"/>
                        </a:rPr>
                        <a:t>Look</a:t>
                      </a:r>
                      <a:r>
                        <a:rPr sz="900" spc="-30" dirty="0">
                          <a:solidFill>
                            <a:srgbClr val="7F7F7F"/>
                          </a:solidFill>
                          <a:latin typeface="Montserrat"/>
                          <a:cs typeface="Montserrat"/>
                        </a:rPr>
                        <a:t> </a:t>
                      </a:r>
                      <a:r>
                        <a:rPr sz="900" dirty="0">
                          <a:solidFill>
                            <a:srgbClr val="7F7F7F"/>
                          </a:solidFill>
                          <a:latin typeface="Montserrat"/>
                          <a:cs typeface="Montserrat"/>
                        </a:rPr>
                        <a:t>After</a:t>
                      </a:r>
                      <a:r>
                        <a:rPr sz="900" spc="-20" dirty="0">
                          <a:solidFill>
                            <a:srgbClr val="7F7F7F"/>
                          </a:solidFill>
                          <a:latin typeface="Montserrat"/>
                          <a:cs typeface="Montserrat"/>
                        </a:rPr>
                        <a:t> Kids</a:t>
                      </a:r>
                      <a:endParaRPr sz="900">
                        <a:latin typeface="Montserrat"/>
                        <a:cs typeface="Montserrat"/>
                      </a:endParaRPr>
                    </a:p>
                    <a:p>
                      <a:pPr marL="244475" indent="-99060">
                        <a:lnSpc>
                          <a:spcPct val="100000"/>
                        </a:lnSpc>
                        <a:spcBef>
                          <a:spcPts val="855"/>
                        </a:spcBef>
                        <a:buFont typeface="Arial"/>
                        <a:buChar char="•"/>
                        <a:tabLst>
                          <a:tab pos="244475" algn="l"/>
                        </a:tabLst>
                      </a:pPr>
                      <a:r>
                        <a:rPr sz="900" dirty="0">
                          <a:solidFill>
                            <a:srgbClr val="7F7F7F"/>
                          </a:solidFill>
                          <a:latin typeface="Montserrat"/>
                          <a:cs typeface="Montserrat"/>
                        </a:rPr>
                        <a:t>Not</a:t>
                      </a:r>
                      <a:r>
                        <a:rPr sz="900" spc="-30" dirty="0">
                          <a:solidFill>
                            <a:srgbClr val="7F7F7F"/>
                          </a:solidFill>
                          <a:latin typeface="Montserrat"/>
                          <a:cs typeface="Montserrat"/>
                        </a:rPr>
                        <a:t> </a:t>
                      </a:r>
                      <a:r>
                        <a:rPr sz="900" dirty="0">
                          <a:solidFill>
                            <a:srgbClr val="7F7F7F"/>
                          </a:solidFill>
                          <a:latin typeface="Montserrat"/>
                          <a:cs typeface="Montserrat"/>
                        </a:rPr>
                        <a:t>Country</a:t>
                      </a:r>
                      <a:r>
                        <a:rPr sz="900" spc="-25" dirty="0">
                          <a:solidFill>
                            <a:srgbClr val="7F7F7F"/>
                          </a:solidFill>
                          <a:latin typeface="Montserrat"/>
                          <a:cs typeface="Montserrat"/>
                        </a:rPr>
                        <a:t> </a:t>
                      </a:r>
                      <a:r>
                        <a:rPr sz="900" dirty="0">
                          <a:solidFill>
                            <a:srgbClr val="7F7F7F"/>
                          </a:solidFill>
                          <a:latin typeface="Montserrat"/>
                          <a:cs typeface="Montserrat"/>
                        </a:rPr>
                        <a:t>Club</a:t>
                      </a:r>
                      <a:r>
                        <a:rPr sz="900" spc="-25" dirty="0">
                          <a:solidFill>
                            <a:srgbClr val="7F7F7F"/>
                          </a:solidFill>
                          <a:latin typeface="Montserrat"/>
                          <a:cs typeface="Montserrat"/>
                        </a:rPr>
                        <a:t> </a:t>
                      </a:r>
                      <a:r>
                        <a:rPr sz="900" spc="-20" dirty="0">
                          <a:solidFill>
                            <a:srgbClr val="7F7F7F"/>
                          </a:solidFill>
                          <a:latin typeface="Montserrat"/>
                          <a:cs typeface="Montserrat"/>
                        </a:rPr>
                        <a:t>Kids</a:t>
                      </a:r>
                      <a:endParaRPr sz="900">
                        <a:latin typeface="Montserrat"/>
                        <a:cs typeface="Montserrat"/>
                      </a:endParaRPr>
                    </a:p>
                    <a:p>
                      <a:pPr marL="244475" indent="-99060">
                        <a:lnSpc>
                          <a:spcPct val="100000"/>
                        </a:lnSpc>
                        <a:spcBef>
                          <a:spcPts val="785"/>
                        </a:spcBef>
                        <a:buFont typeface="Arial"/>
                        <a:buChar char="•"/>
                        <a:tabLst>
                          <a:tab pos="244475" algn="l"/>
                        </a:tabLst>
                      </a:pPr>
                      <a:r>
                        <a:rPr sz="900" dirty="0">
                          <a:solidFill>
                            <a:srgbClr val="7F7F7F"/>
                          </a:solidFill>
                          <a:latin typeface="Montserrat"/>
                          <a:cs typeface="Montserrat"/>
                        </a:rPr>
                        <a:t>Look</a:t>
                      </a:r>
                      <a:r>
                        <a:rPr sz="900" spc="-30" dirty="0">
                          <a:solidFill>
                            <a:srgbClr val="7F7F7F"/>
                          </a:solidFill>
                          <a:latin typeface="Montserrat"/>
                          <a:cs typeface="Montserrat"/>
                        </a:rPr>
                        <a:t> </a:t>
                      </a:r>
                      <a:r>
                        <a:rPr sz="900" dirty="0">
                          <a:solidFill>
                            <a:srgbClr val="7F7F7F"/>
                          </a:solidFill>
                          <a:latin typeface="Montserrat"/>
                          <a:cs typeface="Montserrat"/>
                        </a:rPr>
                        <a:t>After</a:t>
                      </a:r>
                      <a:r>
                        <a:rPr sz="900" spc="-20" dirty="0">
                          <a:solidFill>
                            <a:srgbClr val="7F7F7F"/>
                          </a:solidFill>
                          <a:latin typeface="Montserrat"/>
                          <a:cs typeface="Montserrat"/>
                        </a:rPr>
                        <a:t> </a:t>
                      </a:r>
                      <a:r>
                        <a:rPr sz="900" spc="-10" dirty="0">
                          <a:solidFill>
                            <a:srgbClr val="7F7F7F"/>
                          </a:solidFill>
                          <a:latin typeface="Montserrat"/>
                          <a:cs typeface="Montserrat"/>
                        </a:rPr>
                        <a:t>Grandkids</a:t>
                      </a:r>
                      <a:endParaRPr sz="900">
                        <a:latin typeface="Montserrat"/>
                        <a:cs typeface="Montserrat"/>
                      </a:endParaRPr>
                    </a:p>
                    <a:p>
                      <a:pPr marL="244475" indent="-99060">
                        <a:lnSpc>
                          <a:spcPct val="100000"/>
                        </a:lnSpc>
                        <a:spcBef>
                          <a:spcPts val="720"/>
                        </a:spcBef>
                        <a:buFont typeface="Arial"/>
                        <a:buChar char="•"/>
                        <a:tabLst>
                          <a:tab pos="244475" algn="l"/>
                        </a:tabLst>
                      </a:pPr>
                      <a:r>
                        <a:rPr sz="900" dirty="0">
                          <a:solidFill>
                            <a:srgbClr val="7F7F7F"/>
                          </a:solidFill>
                          <a:latin typeface="Montserrat"/>
                          <a:cs typeface="Montserrat"/>
                        </a:rPr>
                        <a:t>Retire</a:t>
                      </a:r>
                      <a:r>
                        <a:rPr sz="900" spc="-30" dirty="0">
                          <a:solidFill>
                            <a:srgbClr val="7F7F7F"/>
                          </a:solidFill>
                          <a:latin typeface="Montserrat"/>
                          <a:cs typeface="Montserrat"/>
                        </a:rPr>
                        <a:t> </a:t>
                      </a:r>
                      <a:r>
                        <a:rPr sz="900" spc="-10" dirty="0">
                          <a:solidFill>
                            <a:srgbClr val="7F7F7F"/>
                          </a:solidFill>
                          <a:latin typeface="Montserrat"/>
                          <a:cs typeface="Montserrat"/>
                        </a:rPr>
                        <a:t>Gracefully</a:t>
                      </a:r>
                      <a:endParaRPr sz="900">
                        <a:latin typeface="Montserrat"/>
                        <a:cs typeface="Montserrat"/>
                      </a:endParaRPr>
                    </a:p>
                    <a:p>
                      <a:pPr marL="245110" marR="636905" indent="-99695">
                        <a:lnSpc>
                          <a:spcPct val="117200"/>
                        </a:lnSpc>
                        <a:spcBef>
                          <a:spcPts val="670"/>
                        </a:spcBef>
                        <a:buFont typeface="Arial"/>
                        <a:buChar char="•"/>
                        <a:tabLst>
                          <a:tab pos="245110" algn="l"/>
                        </a:tabLst>
                      </a:pPr>
                      <a:r>
                        <a:rPr sz="900" dirty="0">
                          <a:solidFill>
                            <a:srgbClr val="7F7F7F"/>
                          </a:solidFill>
                          <a:latin typeface="Montserrat"/>
                          <a:cs typeface="Montserrat"/>
                        </a:rPr>
                        <a:t>Maybe</a:t>
                      </a:r>
                      <a:r>
                        <a:rPr sz="900" spc="-25" dirty="0">
                          <a:solidFill>
                            <a:srgbClr val="7F7F7F"/>
                          </a:solidFill>
                          <a:latin typeface="Montserrat"/>
                          <a:cs typeface="Montserrat"/>
                        </a:rPr>
                        <a:t> </a:t>
                      </a:r>
                      <a:r>
                        <a:rPr sz="900" spc="-10" dirty="0">
                          <a:solidFill>
                            <a:srgbClr val="7F7F7F"/>
                          </a:solidFill>
                          <a:latin typeface="Montserrat"/>
                          <a:cs typeface="Montserrat"/>
                        </a:rPr>
                        <a:t>Sell/Merge Business</a:t>
                      </a:r>
                      <a:endParaRPr sz="900">
                        <a:latin typeface="Montserrat"/>
                        <a:cs typeface="Montserrat"/>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extLst>
                  <a:ext uri="{0D108BD9-81ED-4DB2-BD59-A6C34878D82A}">
                    <a16:rowId xmlns:a16="http://schemas.microsoft.com/office/drawing/2014/main" val="10001"/>
                  </a:ext>
                </a:extLst>
              </a:tr>
              <a:tr h="539750">
                <a:tc>
                  <a:txBody>
                    <a:bodyPr/>
                    <a:lstStyle/>
                    <a:p>
                      <a:pPr marL="506095">
                        <a:lnSpc>
                          <a:spcPct val="100000"/>
                        </a:lnSpc>
                        <a:spcBef>
                          <a:spcPts val="1030"/>
                        </a:spcBef>
                      </a:pPr>
                      <a:r>
                        <a:rPr sz="900" b="0" spc="-10" dirty="0">
                          <a:solidFill>
                            <a:srgbClr val="2E3841"/>
                          </a:solidFill>
                          <a:latin typeface="Montserrat Medium"/>
                          <a:cs typeface="Montserrat Medium"/>
                        </a:rPr>
                        <a:t>Residence</a:t>
                      </a:r>
                      <a:endParaRPr sz="900">
                        <a:latin typeface="Montserrat Medium"/>
                        <a:cs typeface="Montserrat Medium"/>
                      </a:endParaRPr>
                    </a:p>
                  </a:txBody>
                  <a:tcPr marL="0" marR="0" marT="130810" marB="0">
                    <a:lnL w="12700">
                      <a:solidFill>
                        <a:srgbClr val="FFFFFF"/>
                      </a:solidFill>
                      <a:prstDash val="solid"/>
                    </a:lnL>
                    <a:lnT w="12700">
                      <a:solidFill>
                        <a:srgbClr val="FFFFFF"/>
                      </a:solidFill>
                      <a:prstDash val="solid"/>
                    </a:lnT>
                    <a:lnB w="12700">
                      <a:solidFill>
                        <a:srgbClr val="FFFFFF"/>
                      </a:solidFill>
                      <a:prstDash val="solid"/>
                    </a:lnB>
                  </a:tcPr>
                </a:tc>
                <a:tc>
                  <a:txBody>
                    <a:bodyPr/>
                    <a:lstStyle/>
                    <a:p>
                      <a:pPr marL="158750">
                        <a:lnSpc>
                          <a:spcPct val="100000"/>
                        </a:lnSpc>
                        <a:spcBef>
                          <a:spcPts val="1030"/>
                        </a:spcBef>
                      </a:pPr>
                      <a:r>
                        <a:rPr sz="900" dirty="0">
                          <a:solidFill>
                            <a:srgbClr val="7F7F7F"/>
                          </a:solidFill>
                          <a:latin typeface="Montserrat"/>
                          <a:cs typeface="Montserrat"/>
                        </a:rPr>
                        <a:t>Value:</a:t>
                      </a:r>
                      <a:r>
                        <a:rPr sz="900" spc="-25" dirty="0">
                          <a:solidFill>
                            <a:srgbClr val="7F7F7F"/>
                          </a:solidFill>
                          <a:latin typeface="Montserrat"/>
                          <a:cs typeface="Montserrat"/>
                        </a:rPr>
                        <a:t> </a:t>
                      </a:r>
                      <a:r>
                        <a:rPr sz="900" dirty="0">
                          <a:solidFill>
                            <a:srgbClr val="7F7F7F"/>
                          </a:solidFill>
                          <a:latin typeface="Montserrat"/>
                          <a:cs typeface="Montserrat"/>
                        </a:rPr>
                        <a:t>~$5</a:t>
                      </a:r>
                      <a:r>
                        <a:rPr sz="900" spc="-20" dirty="0">
                          <a:solidFill>
                            <a:srgbClr val="7F7F7F"/>
                          </a:solidFill>
                          <a:latin typeface="Montserrat"/>
                          <a:cs typeface="Montserrat"/>
                        </a:rPr>
                        <a:t> </a:t>
                      </a:r>
                      <a:r>
                        <a:rPr sz="900" spc="-10" dirty="0">
                          <a:solidFill>
                            <a:srgbClr val="7F7F7F"/>
                          </a:solidFill>
                          <a:latin typeface="Montserrat"/>
                          <a:cs typeface="Montserrat"/>
                        </a:rPr>
                        <a:t>million</a:t>
                      </a:r>
                      <a:endParaRPr sz="900">
                        <a:latin typeface="Montserrat"/>
                        <a:cs typeface="Montserrat"/>
                      </a:endParaRPr>
                    </a:p>
                  </a:txBody>
                  <a:tcPr marL="0" marR="0" marT="130810" marB="0">
                    <a:lnR w="12700">
                      <a:solidFill>
                        <a:srgbClr val="FFFFFF"/>
                      </a:solidFill>
                      <a:prstDash val="solid"/>
                    </a:lnR>
                    <a:lnT w="12700">
                      <a:solidFill>
                        <a:srgbClr val="FFFFFF"/>
                      </a:solidFill>
                      <a:prstDash val="solid"/>
                    </a:lnT>
                    <a:lnB w="12700">
                      <a:solidFill>
                        <a:srgbClr val="FFFFFF"/>
                      </a:solidFill>
                      <a:prstDash val="solid"/>
                    </a:lnB>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extLst>
                  <a:ext uri="{0D108BD9-81ED-4DB2-BD59-A6C34878D82A}">
                    <a16:rowId xmlns:a16="http://schemas.microsoft.com/office/drawing/2014/main" val="10002"/>
                  </a:ext>
                </a:extLst>
              </a:tr>
              <a:tr h="864235">
                <a:tc>
                  <a:txBody>
                    <a:bodyPr/>
                    <a:lstStyle/>
                    <a:p>
                      <a:pPr marL="506095" marR="429895">
                        <a:lnSpc>
                          <a:spcPct val="145100"/>
                        </a:lnSpc>
                        <a:spcBef>
                          <a:spcPts val="555"/>
                        </a:spcBef>
                      </a:pPr>
                      <a:r>
                        <a:rPr sz="900" b="0" spc="-10" dirty="0">
                          <a:solidFill>
                            <a:srgbClr val="2E3841"/>
                          </a:solidFill>
                          <a:latin typeface="Montserrat Medium"/>
                          <a:cs typeface="Montserrat Medium"/>
                        </a:rPr>
                        <a:t>Investment </a:t>
                      </a:r>
                      <a:r>
                        <a:rPr sz="900" b="0" dirty="0">
                          <a:solidFill>
                            <a:srgbClr val="2E3841"/>
                          </a:solidFill>
                          <a:latin typeface="Montserrat Medium"/>
                          <a:cs typeface="Montserrat Medium"/>
                        </a:rPr>
                        <a:t>Property</a:t>
                      </a:r>
                      <a:r>
                        <a:rPr sz="900" b="0" spc="-40" dirty="0">
                          <a:solidFill>
                            <a:srgbClr val="2E3841"/>
                          </a:solidFill>
                          <a:latin typeface="Montserrat Medium"/>
                          <a:cs typeface="Montserrat Medium"/>
                        </a:rPr>
                        <a:t> </a:t>
                      </a:r>
                      <a:r>
                        <a:rPr sz="900" b="0" spc="-50" dirty="0">
                          <a:solidFill>
                            <a:srgbClr val="2E3841"/>
                          </a:solidFill>
                          <a:latin typeface="Montserrat Medium"/>
                          <a:cs typeface="Montserrat Medium"/>
                        </a:rPr>
                        <a:t>+</a:t>
                      </a:r>
                      <a:r>
                        <a:rPr sz="900" b="0" spc="-10" dirty="0">
                          <a:solidFill>
                            <a:srgbClr val="2E3841"/>
                          </a:solidFill>
                          <a:latin typeface="Montserrat Medium"/>
                          <a:cs typeface="Montserrat Medium"/>
                        </a:rPr>
                        <a:t> Company</a:t>
                      </a:r>
                      <a:endParaRPr sz="900">
                        <a:latin typeface="Montserrat Medium"/>
                        <a:cs typeface="Montserrat Medium"/>
                      </a:endParaRPr>
                    </a:p>
                  </a:txBody>
                  <a:tcPr marL="0" marR="0" marT="70485" marB="0">
                    <a:lnL w="12700">
                      <a:solidFill>
                        <a:srgbClr val="FFFFFF"/>
                      </a:solidFill>
                      <a:prstDash val="solid"/>
                    </a:lnL>
                    <a:lnT w="12700">
                      <a:solidFill>
                        <a:srgbClr val="FFFFFF"/>
                      </a:solidFill>
                      <a:prstDash val="solid"/>
                    </a:lnT>
                    <a:lnB w="12700">
                      <a:solidFill>
                        <a:srgbClr val="FFFFFF"/>
                      </a:solidFill>
                      <a:prstDash val="solid"/>
                    </a:lnB>
                  </a:tcPr>
                </a:tc>
                <a:tc>
                  <a:txBody>
                    <a:bodyPr/>
                    <a:lstStyle/>
                    <a:p>
                      <a:pPr>
                        <a:lnSpc>
                          <a:spcPct val="100000"/>
                        </a:lnSpc>
                        <a:spcBef>
                          <a:spcPts val="5"/>
                        </a:spcBef>
                      </a:pPr>
                      <a:endParaRPr sz="900">
                        <a:latin typeface="Times New Roman"/>
                        <a:cs typeface="Times New Roman"/>
                      </a:endParaRPr>
                    </a:p>
                    <a:p>
                      <a:pPr marL="158750">
                        <a:lnSpc>
                          <a:spcPct val="100000"/>
                        </a:lnSpc>
                      </a:pPr>
                      <a:r>
                        <a:rPr sz="900" dirty="0">
                          <a:solidFill>
                            <a:srgbClr val="7F7F7F"/>
                          </a:solidFill>
                          <a:latin typeface="Montserrat"/>
                          <a:cs typeface="Montserrat"/>
                        </a:rPr>
                        <a:t>Value:</a:t>
                      </a:r>
                      <a:r>
                        <a:rPr sz="900" spc="-25" dirty="0">
                          <a:solidFill>
                            <a:srgbClr val="7F7F7F"/>
                          </a:solidFill>
                          <a:latin typeface="Montserrat"/>
                          <a:cs typeface="Montserrat"/>
                        </a:rPr>
                        <a:t> </a:t>
                      </a:r>
                      <a:r>
                        <a:rPr sz="900" dirty="0">
                          <a:solidFill>
                            <a:srgbClr val="7F7F7F"/>
                          </a:solidFill>
                          <a:latin typeface="Montserrat"/>
                          <a:cs typeface="Montserrat"/>
                        </a:rPr>
                        <a:t>~$5</a:t>
                      </a:r>
                      <a:r>
                        <a:rPr sz="900" spc="-20" dirty="0">
                          <a:solidFill>
                            <a:srgbClr val="7F7F7F"/>
                          </a:solidFill>
                          <a:latin typeface="Montserrat"/>
                          <a:cs typeface="Montserrat"/>
                        </a:rPr>
                        <a:t> </a:t>
                      </a:r>
                      <a:r>
                        <a:rPr sz="900" spc="-10" dirty="0">
                          <a:solidFill>
                            <a:srgbClr val="7F7F7F"/>
                          </a:solidFill>
                          <a:latin typeface="Montserrat"/>
                          <a:cs typeface="Montserrat"/>
                        </a:rPr>
                        <a:t>million</a:t>
                      </a:r>
                      <a:endParaRPr sz="900">
                        <a:latin typeface="Montserrat"/>
                        <a:cs typeface="Montserrat"/>
                      </a:endParaRPr>
                    </a:p>
                  </a:txBody>
                  <a:tcPr marL="0" marR="0" marT="635" marB="0">
                    <a:lnR w="12700">
                      <a:solidFill>
                        <a:srgbClr val="FFFFFF"/>
                      </a:solidFill>
                      <a:prstDash val="solid"/>
                    </a:lnR>
                    <a:lnT w="12700">
                      <a:solidFill>
                        <a:srgbClr val="FFFFFF"/>
                      </a:solidFill>
                      <a:prstDash val="solid"/>
                    </a:lnT>
                    <a:lnB w="12700">
                      <a:solidFill>
                        <a:srgbClr val="FFFFFF"/>
                      </a:solidFill>
                      <a:prstDash val="solid"/>
                    </a:lnB>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extLst>
                  <a:ext uri="{0D108BD9-81ED-4DB2-BD59-A6C34878D82A}">
                    <a16:rowId xmlns:a16="http://schemas.microsoft.com/office/drawing/2014/main" val="10003"/>
                  </a:ext>
                </a:extLst>
              </a:tr>
              <a:tr h="539750">
                <a:tc>
                  <a:txBody>
                    <a:bodyPr/>
                    <a:lstStyle/>
                    <a:p>
                      <a:pPr>
                        <a:lnSpc>
                          <a:spcPct val="100000"/>
                        </a:lnSpc>
                      </a:pPr>
                      <a:endParaRPr sz="900">
                        <a:latin typeface="Times New Roman"/>
                        <a:cs typeface="Times New Roman"/>
                      </a:endParaRPr>
                    </a:p>
                    <a:p>
                      <a:pPr marL="506095">
                        <a:lnSpc>
                          <a:spcPct val="100000"/>
                        </a:lnSpc>
                      </a:pPr>
                      <a:r>
                        <a:rPr sz="900" b="0" dirty="0">
                          <a:solidFill>
                            <a:srgbClr val="2E3841"/>
                          </a:solidFill>
                          <a:latin typeface="Montserrat Medium"/>
                          <a:cs typeface="Montserrat Medium"/>
                        </a:rPr>
                        <a:t>Trust</a:t>
                      </a:r>
                      <a:r>
                        <a:rPr sz="900" b="0" spc="-25" dirty="0">
                          <a:solidFill>
                            <a:srgbClr val="2E3841"/>
                          </a:solidFill>
                          <a:latin typeface="Montserrat Medium"/>
                          <a:cs typeface="Montserrat Medium"/>
                        </a:rPr>
                        <a:t> </a:t>
                      </a:r>
                      <a:r>
                        <a:rPr sz="900" b="0" dirty="0">
                          <a:solidFill>
                            <a:srgbClr val="2E3841"/>
                          </a:solidFill>
                          <a:latin typeface="Montserrat Medium"/>
                          <a:cs typeface="Montserrat Medium"/>
                        </a:rPr>
                        <a:t>1,</a:t>
                      </a:r>
                      <a:r>
                        <a:rPr sz="900" b="0" spc="-25" dirty="0">
                          <a:solidFill>
                            <a:srgbClr val="2E3841"/>
                          </a:solidFill>
                          <a:latin typeface="Montserrat Medium"/>
                          <a:cs typeface="Montserrat Medium"/>
                        </a:rPr>
                        <a:t> </a:t>
                      </a:r>
                      <a:r>
                        <a:rPr sz="900" b="0" dirty="0">
                          <a:solidFill>
                            <a:srgbClr val="2E3841"/>
                          </a:solidFill>
                          <a:latin typeface="Montserrat Medium"/>
                          <a:cs typeface="Montserrat Medium"/>
                        </a:rPr>
                        <a:t>Trust</a:t>
                      </a:r>
                      <a:r>
                        <a:rPr sz="900" b="0" spc="-25" dirty="0">
                          <a:solidFill>
                            <a:srgbClr val="2E3841"/>
                          </a:solidFill>
                          <a:latin typeface="Montserrat Medium"/>
                          <a:cs typeface="Montserrat Medium"/>
                        </a:rPr>
                        <a:t> </a:t>
                      </a:r>
                      <a:r>
                        <a:rPr sz="900" b="0" spc="-60" dirty="0">
                          <a:solidFill>
                            <a:srgbClr val="2E3841"/>
                          </a:solidFill>
                          <a:latin typeface="Montserrat Medium"/>
                          <a:cs typeface="Montserrat Medium"/>
                        </a:rPr>
                        <a:t>2</a:t>
                      </a:r>
                      <a:endParaRPr sz="900">
                        <a:latin typeface="Montserrat Medium"/>
                        <a:cs typeface="Montserrat Medium"/>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rgbClr val="EAE7E4"/>
                    </a:solidFill>
                  </a:tcPr>
                </a:tc>
                <a:tc>
                  <a:txBody>
                    <a:bodyPr/>
                    <a:lstStyle/>
                    <a:p>
                      <a:pPr>
                        <a:lnSpc>
                          <a:spcPct val="100000"/>
                        </a:lnSpc>
                      </a:pPr>
                      <a:endParaRPr sz="900">
                        <a:latin typeface="Times New Roman"/>
                        <a:cs typeface="Times New Roman"/>
                      </a:endParaRPr>
                    </a:p>
                    <a:p>
                      <a:pPr marL="158750">
                        <a:lnSpc>
                          <a:spcPct val="100000"/>
                        </a:lnSpc>
                      </a:pPr>
                      <a:r>
                        <a:rPr sz="900" dirty="0">
                          <a:solidFill>
                            <a:srgbClr val="7F7F7F"/>
                          </a:solidFill>
                          <a:latin typeface="Montserrat"/>
                          <a:cs typeface="Montserrat"/>
                        </a:rPr>
                        <a:t>~$10</a:t>
                      </a:r>
                      <a:r>
                        <a:rPr sz="900" spc="-15" dirty="0">
                          <a:solidFill>
                            <a:srgbClr val="7F7F7F"/>
                          </a:solidFill>
                          <a:latin typeface="Montserrat"/>
                          <a:cs typeface="Montserrat"/>
                        </a:rPr>
                        <a:t> </a:t>
                      </a:r>
                      <a:r>
                        <a:rPr sz="900" spc="-10" dirty="0">
                          <a:solidFill>
                            <a:srgbClr val="7F7F7F"/>
                          </a:solidFill>
                          <a:latin typeface="Montserrat"/>
                          <a:cs typeface="Montserrat"/>
                        </a:rPr>
                        <a:t>million</a:t>
                      </a:r>
                      <a:endParaRPr sz="900">
                        <a:latin typeface="Montserrat"/>
                        <a:cs typeface="Montserrat"/>
                      </a:endParaRPr>
                    </a:p>
                  </a:txBody>
                  <a:tcPr marL="0" marR="0" marT="0" marB="0">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extLst>
                  <a:ext uri="{0D108BD9-81ED-4DB2-BD59-A6C34878D82A}">
                    <a16:rowId xmlns:a16="http://schemas.microsoft.com/office/drawing/2014/main" val="10004"/>
                  </a:ext>
                </a:extLst>
              </a:tr>
              <a:tr h="539750">
                <a:tc>
                  <a:txBody>
                    <a:bodyPr/>
                    <a:lstStyle/>
                    <a:p>
                      <a:pPr>
                        <a:lnSpc>
                          <a:spcPct val="100000"/>
                        </a:lnSpc>
                        <a:spcBef>
                          <a:spcPts val="15"/>
                        </a:spcBef>
                      </a:pPr>
                      <a:endParaRPr sz="900">
                        <a:latin typeface="Times New Roman"/>
                        <a:cs typeface="Times New Roman"/>
                      </a:endParaRPr>
                    </a:p>
                    <a:p>
                      <a:pPr marL="506095">
                        <a:lnSpc>
                          <a:spcPct val="100000"/>
                        </a:lnSpc>
                      </a:pPr>
                      <a:r>
                        <a:rPr sz="900" b="0" spc="-20" dirty="0">
                          <a:solidFill>
                            <a:srgbClr val="2E3841"/>
                          </a:solidFill>
                          <a:latin typeface="Montserrat Medium"/>
                          <a:cs typeface="Montserrat Medium"/>
                        </a:rPr>
                        <a:t>Farm</a:t>
                      </a:r>
                      <a:endParaRPr sz="900">
                        <a:latin typeface="Montserrat Medium"/>
                        <a:cs typeface="Montserrat Medium"/>
                      </a:endParaRPr>
                    </a:p>
                  </a:txBody>
                  <a:tcPr marL="0" marR="0" marT="1905" marB="0">
                    <a:lnL w="12700">
                      <a:solidFill>
                        <a:srgbClr val="FFFFFF"/>
                      </a:solidFill>
                      <a:prstDash val="solid"/>
                    </a:lnL>
                    <a:lnT w="12700">
                      <a:solidFill>
                        <a:srgbClr val="FFFFFF"/>
                      </a:solidFill>
                      <a:prstDash val="solid"/>
                    </a:lnT>
                    <a:lnB w="12700">
                      <a:solidFill>
                        <a:srgbClr val="FFFFFF"/>
                      </a:solidFill>
                      <a:prstDash val="solid"/>
                    </a:lnB>
                    <a:solidFill>
                      <a:srgbClr val="EAE7E4"/>
                    </a:solidFill>
                  </a:tcPr>
                </a:tc>
                <a:tc>
                  <a:txBody>
                    <a:bodyPr/>
                    <a:lstStyle/>
                    <a:p>
                      <a:pPr>
                        <a:lnSpc>
                          <a:spcPct val="100000"/>
                        </a:lnSpc>
                        <a:spcBef>
                          <a:spcPts val="15"/>
                        </a:spcBef>
                      </a:pPr>
                      <a:endParaRPr sz="900">
                        <a:latin typeface="Times New Roman"/>
                        <a:cs typeface="Times New Roman"/>
                      </a:endParaRPr>
                    </a:p>
                    <a:p>
                      <a:pPr marL="158750">
                        <a:lnSpc>
                          <a:spcPct val="100000"/>
                        </a:lnSpc>
                      </a:pPr>
                      <a:r>
                        <a:rPr sz="900" dirty="0">
                          <a:solidFill>
                            <a:srgbClr val="7F7F7F"/>
                          </a:solidFill>
                          <a:latin typeface="Montserrat"/>
                          <a:cs typeface="Montserrat"/>
                        </a:rPr>
                        <a:t>~$20</a:t>
                      </a:r>
                      <a:r>
                        <a:rPr sz="900" spc="-20" dirty="0">
                          <a:solidFill>
                            <a:srgbClr val="7F7F7F"/>
                          </a:solidFill>
                          <a:latin typeface="Montserrat"/>
                          <a:cs typeface="Montserrat"/>
                        </a:rPr>
                        <a:t> </a:t>
                      </a:r>
                      <a:r>
                        <a:rPr sz="900" spc="-10" dirty="0">
                          <a:solidFill>
                            <a:srgbClr val="7F7F7F"/>
                          </a:solidFill>
                          <a:latin typeface="Montserrat"/>
                          <a:cs typeface="Montserrat"/>
                        </a:rPr>
                        <a:t>million</a:t>
                      </a:r>
                      <a:endParaRPr sz="900">
                        <a:latin typeface="Montserrat"/>
                        <a:cs typeface="Montserrat"/>
                      </a:endParaRPr>
                    </a:p>
                  </a:txBody>
                  <a:tcPr marL="0" marR="0" marT="1905" marB="0">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extLst>
                  <a:ext uri="{0D108BD9-81ED-4DB2-BD59-A6C34878D82A}">
                    <a16:rowId xmlns:a16="http://schemas.microsoft.com/office/drawing/2014/main" val="10005"/>
                  </a:ext>
                </a:extLst>
              </a:tr>
              <a:tr h="864235">
                <a:tc>
                  <a:txBody>
                    <a:bodyPr/>
                    <a:lstStyle/>
                    <a:p>
                      <a:pPr>
                        <a:lnSpc>
                          <a:spcPct val="100000"/>
                        </a:lnSpc>
                        <a:spcBef>
                          <a:spcPts val="30"/>
                        </a:spcBef>
                      </a:pPr>
                      <a:endParaRPr sz="900">
                        <a:latin typeface="Times New Roman"/>
                        <a:cs typeface="Times New Roman"/>
                      </a:endParaRPr>
                    </a:p>
                    <a:p>
                      <a:pPr marL="506095">
                        <a:lnSpc>
                          <a:spcPct val="100000"/>
                        </a:lnSpc>
                      </a:pPr>
                      <a:r>
                        <a:rPr sz="900" b="0" spc="-10" dirty="0">
                          <a:solidFill>
                            <a:srgbClr val="2E3841"/>
                          </a:solidFill>
                          <a:latin typeface="Montserrat Medium"/>
                          <a:cs typeface="Montserrat Medium"/>
                        </a:rPr>
                        <a:t>Business</a:t>
                      </a:r>
                      <a:endParaRPr sz="900">
                        <a:latin typeface="Montserrat Medium"/>
                        <a:cs typeface="Montserrat Medium"/>
                      </a:endParaRPr>
                    </a:p>
                  </a:txBody>
                  <a:tcPr marL="0" marR="0" marT="3810" marB="0">
                    <a:lnL w="12700">
                      <a:solidFill>
                        <a:srgbClr val="FFFFFF"/>
                      </a:solidFill>
                      <a:prstDash val="solid"/>
                    </a:lnL>
                    <a:lnT w="12700">
                      <a:solidFill>
                        <a:srgbClr val="FFFFFF"/>
                      </a:solidFill>
                      <a:prstDash val="solid"/>
                    </a:lnT>
                    <a:lnB w="12700">
                      <a:solidFill>
                        <a:srgbClr val="FFFFFF"/>
                      </a:solidFill>
                      <a:prstDash val="solid"/>
                    </a:lnB>
                    <a:solidFill>
                      <a:srgbClr val="EAE7E4"/>
                    </a:solidFill>
                  </a:tcPr>
                </a:tc>
                <a:tc>
                  <a:txBody>
                    <a:bodyPr/>
                    <a:lstStyle/>
                    <a:p>
                      <a:pPr marL="158750" marR="405130">
                        <a:lnSpc>
                          <a:spcPct val="135800"/>
                        </a:lnSpc>
                        <a:spcBef>
                          <a:spcPts val="680"/>
                        </a:spcBef>
                      </a:pPr>
                      <a:r>
                        <a:rPr sz="900" dirty="0">
                          <a:solidFill>
                            <a:srgbClr val="7F7F7F"/>
                          </a:solidFill>
                          <a:latin typeface="Montserrat"/>
                          <a:cs typeface="Montserrat"/>
                        </a:rPr>
                        <a:t>Value:</a:t>
                      </a:r>
                      <a:r>
                        <a:rPr sz="900" spc="-30" dirty="0">
                          <a:solidFill>
                            <a:srgbClr val="7F7F7F"/>
                          </a:solidFill>
                          <a:latin typeface="Montserrat"/>
                          <a:cs typeface="Montserrat"/>
                        </a:rPr>
                        <a:t> </a:t>
                      </a:r>
                      <a:r>
                        <a:rPr sz="900" dirty="0">
                          <a:solidFill>
                            <a:srgbClr val="7F7F7F"/>
                          </a:solidFill>
                          <a:latin typeface="Montserrat"/>
                          <a:cs typeface="Montserrat"/>
                        </a:rPr>
                        <a:t>~$20</a:t>
                      </a:r>
                      <a:r>
                        <a:rPr sz="900" spc="-20" dirty="0">
                          <a:solidFill>
                            <a:srgbClr val="7F7F7F"/>
                          </a:solidFill>
                          <a:latin typeface="Montserrat"/>
                          <a:cs typeface="Montserrat"/>
                        </a:rPr>
                        <a:t> </a:t>
                      </a:r>
                      <a:r>
                        <a:rPr sz="900" spc="-10" dirty="0">
                          <a:solidFill>
                            <a:srgbClr val="7F7F7F"/>
                          </a:solidFill>
                          <a:latin typeface="Montserrat"/>
                          <a:cs typeface="Montserrat"/>
                        </a:rPr>
                        <a:t>million </a:t>
                      </a:r>
                      <a:r>
                        <a:rPr sz="900" dirty="0">
                          <a:solidFill>
                            <a:srgbClr val="7F7F7F"/>
                          </a:solidFill>
                          <a:latin typeface="Montserrat"/>
                          <a:cs typeface="Montserrat"/>
                        </a:rPr>
                        <a:t>Staff:</a:t>
                      </a:r>
                      <a:r>
                        <a:rPr sz="900" spc="-35" dirty="0">
                          <a:solidFill>
                            <a:srgbClr val="7F7F7F"/>
                          </a:solidFill>
                          <a:latin typeface="Montserrat"/>
                          <a:cs typeface="Montserrat"/>
                        </a:rPr>
                        <a:t> </a:t>
                      </a:r>
                      <a:r>
                        <a:rPr sz="900" spc="-25" dirty="0">
                          <a:solidFill>
                            <a:srgbClr val="7F7F7F"/>
                          </a:solidFill>
                          <a:latin typeface="Montserrat"/>
                          <a:cs typeface="Montserrat"/>
                        </a:rPr>
                        <a:t>80</a:t>
                      </a:r>
                      <a:endParaRPr sz="900">
                        <a:latin typeface="Montserrat"/>
                        <a:cs typeface="Montserrat"/>
                      </a:endParaRPr>
                    </a:p>
                    <a:p>
                      <a:pPr marL="158750">
                        <a:lnSpc>
                          <a:spcPct val="100000"/>
                        </a:lnSpc>
                        <a:spcBef>
                          <a:spcPts val="520"/>
                        </a:spcBef>
                      </a:pPr>
                      <a:r>
                        <a:rPr sz="900" dirty="0">
                          <a:solidFill>
                            <a:srgbClr val="7F7F7F"/>
                          </a:solidFill>
                          <a:latin typeface="Montserrat"/>
                          <a:cs typeface="Montserrat"/>
                        </a:rPr>
                        <a:t>1</a:t>
                      </a:r>
                      <a:r>
                        <a:rPr sz="900" spc="-10" dirty="0">
                          <a:solidFill>
                            <a:srgbClr val="7F7F7F"/>
                          </a:solidFill>
                          <a:latin typeface="Montserrat"/>
                          <a:cs typeface="Montserrat"/>
                        </a:rPr>
                        <a:t> </a:t>
                      </a:r>
                      <a:r>
                        <a:rPr sz="900" dirty="0">
                          <a:solidFill>
                            <a:srgbClr val="7F7F7F"/>
                          </a:solidFill>
                          <a:latin typeface="Montserrat"/>
                          <a:cs typeface="Montserrat"/>
                        </a:rPr>
                        <a:t>son</a:t>
                      </a:r>
                      <a:r>
                        <a:rPr sz="900" spc="-5" dirty="0">
                          <a:solidFill>
                            <a:srgbClr val="7F7F7F"/>
                          </a:solidFill>
                          <a:latin typeface="Montserrat"/>
                          <a:cs typeface="Montserrat"/>
                        </a:rPr>
                        <a:t> </a:t>
                      </a:r>
                      <a:r>
                        <a:rPr sz="900" dirty="0">
                          <a:solidFill>
                            <a:srgbClr val="7F7F7F"/>
                          </a:solidFill>
                          <a:latin typeface="Montserrat"/>
                          <a:cs typeface="Montserrat"/>
                        </a:rPr>
                        <a:t>is</a:t>
                      </a:r>
                      <a:r>
                        <a:rPr sz="900" spc="-10" dirty="0">
                          <a:solidFill>
                            <a:srgbClr val="7F7F7F"/>
                          </a:solidFill>
                          <a:latin typeface="Montserrat"/>
                          <a:cs typeface="Montserrat"/>
                        </a:rPr>
                        <a:t> </a:t>
                      </a:r>
                      <a:r>
                        <a:rPr sz="900" dirty="0">
                          <a:solidFill>
                            <a:srgbClr val="7F7F7F"/>
                          </a:solidFill>
                          <a:latin typeface="Montserrat"/>
                          <a:cs typeface="Montserrat"/>
                        </a:rPr>
                        <a:t>in</a:t>
                      </a:r>
                      <a:r>
                        <a:rPr sz="900" spc="-5" dirty="0">
                          <a:solidFill>
                            <a:srgbClr val="7F7F7F"/>
                          </a:solidFill>
                          <a:latin typeface="Montserrat"/>
                          <a:cs typeface="Montserrat"/>
                        </a:rPr>
                        <a:t> </a:t>
                      </a:r>
                      <a:r>
                        <a:rPr sz="900" spc="-10" dirty="0">
                          <a:solidFill>
                            <a:srgbClr val="7F7F7F"/>
                          </a:solidFill>
                          <a:latin typeface="Montserrat"/>
                          <a:cs typeface="Montserrat"/>
                        </a:rPr>
                        <a:t>business</a:t>
                      </a:r>
                      <a:endParaRPr sz="900">
                        <a:latin typeface="Montserrat"/>
                        <a:cs typeface="Montserrat"/>
                      </a:endParaRPr>
                    </a:p>
                  </a:txBody>
                  <a:tcPr marL="0" marR="0" marT="86360" marB="0">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extLst>
                  <a:ext uri="{0D108BD9-81ED-4DB2-BD59-A6C34878D82A}">
                    <a16:rowId xmlns:a16="http://schemas.microsoft.com/office/drawing/2014/main" val="10006"/>
                  </a:ext>
                </a:extLst>
              </a:tr>
              <a:tr h="539750">
                <a:tc>
                  <a:txBody>
                    <a:bodyPr/>
                    <a:lstStyle/>
                    <a:p>
                      <a:pPr>
                        <a:lnSpc>
                          <a:spcPct val="100000"/>
                        </a:lnSpc>
                        <a:spcBef>
                          <a:spcPts val="25"/>
                        </a:spcBef>
                      </a:pPr>
                      <a:endParaRPr sz="900">
                        <a:latin typeface="Times New Roman"/>
                        <a:cs typeface="Times New Roman"/>
                      </a:endParaRPr>
                    </a:p>
                    <a:p>
                      <a:pPr marL="506095">
                        <a:lnSpc>
                          <a:spcPct val="100000"/>
                        </a:lnSpc>
                      </a:pPr>
                      <a:r>
                        <a:rPr sz="900" b="0" spc="-10" dirty="0">
                          <a:solidFill>
                            <a:srgbClr val="2E3841"/>
                          </a:solidFill>
                          <a:latin typeface="Montserrat Medium"/>
                          <a:cs typeface="Montserrat Medium"/>
                        </a:rPr>
                        <a:t>Superannuation</a:t>
                      </a:r>
                      <a:endParaRPr sz="900">
                        <a:latin typeface="Montserrat Medium"/>
                        <a:cs typeface="Montserrat Medium"/>
                      </a:endParaRPr>
                    </a:p>
                  </a:txBody>
                  <a:tcPr marL="0" marR="0" marT="3175" marB="0">
                    <a:lnL w="12700">
                      <a:solidFill>
                        <a:srgbClr val="FFFFFF"/>
                      </a:solidFill>
                      <a:prstDash val="solid"/>
                    </a:lnL>
                    <a:lnT w="12700">
                      <a:solidFill>
                        <a:srgbClr val="FFFFFF"/>
                      </a:solidFill>
                      <a:prstDash val="solid"/>
                    </a:lnT>
                    <a:lnB w="12700">
                      <a:solidFill>
                        <a:srgbClr val="FFFFFF"/>
                      </a:solidFill>
                      <a:prstDash val="solid"/>
                    </a:lnB>
                  </a:tcPr>
                </a:tc>
                <a:tc>
                  <a:txBody>
                    <a:bodyPr/>
                    <a:lstStyle/>
                    <a:p>
                      <a:pPr>
                        <a:lnSpc>
                          <a:spcPct val="100000"/>
                        </a:lnSpc>
                        <a:spcBef>
                          <a:spcPts val="25"/>
                        </a:spcBef>
                      </a:pPr>
                      <a:endParaRPr sz="900">
                        <a:latin typeface="Times New Roman"/>
                        <a:cs typeface="Times New Roman"/>
                      </a:endParaRPr>
                    </a:p>
                    <a:p>
                      <a:pPr marL="158750">
                        <a:lnSpc>
                          <a:spcPct val="100000"/>
                        </a:lnSpc>
                      </a:pPr>
                      <a:r>
                        <a:rPr sz="900" dirty="0">
                          <a:solidFill>
                            <a:srgbClr val="7F7F7F"/>
                          </a:solidFill>
                          <a:latin typeface="Montserrat"/>
                          <a:cs typeface="Montserrat"/>
                        </a:rPr>
                        <a:t>~$5</a:t>
                      </a:r>
                      <a:r>
                        <a:rPr sz="900" spc="-15" dirty="0">
                          <a:solidFill>
                            <a:srgbClr val="7F7F7F"/>
                          </a:solidFill>
                          <a:latin typeface="Montserrat"/>
                          <a:cs typeface="Montserrat"/>
                        </a:rPr>
                        <a:t> </a:t>
                      </a:r>
                      <a:r>
                        <a:rPr sz="900" spc="-10" dirty="0">
                          <a:solidFill>
                            <a:srgbClr val="7F7F7F"/>
                          </a:solidFill>
                          <a:latin typeface="Montserrat"/>
                          <a:cs typeface="Montserrat"/>
                        </a:rPr>
                        <a:t>million</a:t>
                      </a:r>
                      <a:endParaRPr sz="900">
                        <a:latin typeface="Montserrat"/>
                        <a:cs typeface="Montserrat"/>
                      </a:endParaRPr>
                    </a:p>
                  </a:txBody>
                  <a:tcPr marL="0" marR="0" marT="3175" marB="0">
                    <a:lnR w="12700">
                      <a:solidFill>
                        <a:srgbClr val="FFFFFF"/>
                      </a:solidFill>
                      <a:prstDash val="solid"/>
                    </a:lnR>
                    <a:lnT w="12700">
                      <a:solidFill>
                        <a:srgbClr val="FFFFFF"/>
                      </a:solidFill>
                      <a:prstDash val="solid"/>
                    </a:lnT>
                    <a:lnB w="12700">
                      <a:solidFill>
                        <a:srgbClr val="FFFFFF"/>
                      </a:solidFill>
                      <a:prstDash val="solid"/>
                    </a:lnB>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vMerge="1">
                  <a:txBody>
                    <a:bodyPr/>
                    <a:lstStyle/>
                    <a:p>
                      <a:endParaRPr/>
                    </a:p>
                  </a:txBody>
                  <a:tcPr marL="0" marR="0" marT="11366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extLst>
                  <a:ext uri="{0D108BD9-81ED-4DB2-BD59-A6C34878D82A}">
                    <a16:rowId xmlns:a16="http://schemas.microsoft.com/office/drawing/2014/main" val="10007"/>
                  </a:ext>
                </a:extLst>
              </a:tr>
            </a:tbl>
          </a:graphicData>
        </a:graphic>
      </p:graphicFrame>
      <p:pic>
        <p:nvPicPr>
          <p:cNvPr id="22" name="object 22"/>
          <p:cNvPicPr/>
          <p:nvPr/>
        </p:nvPicPr>
        <p:blipFill>
          <a:blip r:embed="rId7" cstate="print"/>
          <a:stretch>
            <a:fillRect/>
          </a:stretch>
        </p:blipFill>
        <p:spPr>
          <a:xfrm>
            <a:off x="1352610" y="5719524"/>
            <a:ext cx="142430" cy="125996"/>
          </a:xfrm>
          <a:prstGeom prst="rect">
            <a:avLst/>
          </a:prstGeom>
        </p:spPr>
      </p:pic>
      <p:pic>
        <p:nvPicPr>
          <p:cNvPr id="23" name="object 23"/>
          <p:cNvPicPr/>
          <p:nvPr/>
        </p:nvPicPr>
        <p:blipFill>
          <a:blip r:embed="rId8" cstate="print"/>
          <a:stretch>
            <a:fillRect/>
          </a:stretch>
        </p:blipFill>
        <p:spPr>
          <a:xfrm>
            <a:off x="1339108" y="5159245"/>
            <a:ext cx="180047" cy="179995"/>
          </a:xfrm>
          <a:prstGeom prst="rect">
            <a:avLst/>
          </a:prstGeom>
        </p:spPr>
      </p:pic>
      <p:pic>
        <p:nvPicPr>
          <p:cNvPr id="24" name="object 24"/>
          <p:cNvPicPr/>
          <p:nvPr/>
        </p:nvPicPr>
        <p:blipFill>
          <a:blip r:embed="rId9" cstate="print"/>
          <a:stretch>
            <a:fillRect/>
          </a:stretch>
        </p:blipFill>
        <p:spPr>
          <a:xfrm>
            <a:off x="1339112" y="4609739"/>
            <a:ext cx="163550" cy="180479"/>
          </a:xfrm>
          <a:prstGeom prst="rect">
            <a:avLst/>
          </a:prstGeom>
        </p:spPr>
      </p:pic>
    </p:spTree>
    <p:extLst>
      <p:ext uri="{BB962C8B-B14F-4D97-AF65-F5344CB8AC3E}">
        <p14:creationId xmlns:p14="http://schemas.microsoft.com/office/powerpoint/2010/main" val="336054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Risk</a:t>
            </a:r>
            <a:r>
              <a:rPr spc="-40" dirty="0"/>
              <a:t> </a:t>
            </a:r>
            <a:r>
              <a:rPr spc="-10" dirty="0"/>
              <a:t>Management</a:t>
            </a:r>
          </a:p>
        </p:txBody>
      </p:sp>
      <p:grpSp>
        <p:nvGrpSpPr>
          <p:cNvPr id="3" name="object 3"/>
          <p:cNvGrpSpPr/>
          <p:nvPr/>
        </p:nvGrpSpPr>
        <p:grpSpPr>
          <a:xfrm>
            <a:off x="1169354" y="1866168"/>
            <a:ext cx="6861175" cy="393065"/>
            <a:chOff x="1169354" y="1866168"/>
            <a:chExt cx="6861175" cy="393065"/>
          </a:xfrm>
        </p:grpSpPr>
        <p:sp>
          <p:nvSpPr>
            <p:cNvPr id="4" name="object 4"/>
            <p:cNvSpPr/>
            <p:nvPr/>
          </p:nvSpPr>
          <p:spPr>
            <a:xfrm>
              <a:off x="1435336" y="2062678"/>
              <a:ext cx="6588759" cy="0"/>
            </a:xfrm>
            <a:custGeom>
              <a:avLst/>
              <a:gdLst/>
              <a:ahLst/>
              <a:cxnLst/>
              <a:rect l="l" t="t" r="r" b="b"/>
              <a:pathLst>
                <a:path w="6588759">
                  <a:moveTo>
                    <a:pt x="0" y="0"/>
                  </a:moveTo>
                  <a:lnTo>
                    <a:pt x="100530" y="0"/>
                  </a:lnTo>
                </a:path>
                <a:path w="6588759">
                  <a:moveTo>
                    <a:pt x="976271" y="0"/>
                  </a:moveTo>
                  <a:lnTo>
                    <a:pt x="2301119" y="0"/>
                  </a:lnTo>
                </a:path>
                <a:path w="6588759">
                  <a:moveTo>
                    <a:pt x="2985941" y="0"/>
                  </a:moveTo>
                  <a:lnTo>
                    <a:pt x="4481612" y="0"/>
                  </a:lnTo>
                </a:path>
                <a:path w="6588759">
                  <a:moveTo>
                    <a:pt x="5477927" y="0"/>
                  </a:moveTo>
                  <a:lnTo>
                    <a:pt x="6588358" y="0"/>
                  </a:lnTo>
                </a:path>
              </a:pathLst>
            </a:custGeom>
            <a:ln w="12694">
              <a:solidFill>
                <a:srgbClr val="B68150"/>
              </a:solidFill>
            </a:ln>
          </p:spPr>
          <p:txBody>
            <a:bodyPr wrap="square" lIns="0" tIns="0" rIns="0" bIns="0" rtlCol="0"/>
            <a:lstStyle/>
            <a:p>
              <a:endParaRPr/>
            </a:p>
          </p:txBody>
        </p:sp>
        <p:sp>
          <p:nvSpPr>
            <p:cNvPr id="5" name="object 5"/>
            <p:cNvSpPr/>
            <p:nvPr/>
          </p:nvSpPr>
          <p:spPr>
            <a:xfrm>
              <a:off x="1185863" y="1882681"/>
              <a:ext cx="360045" cy="360045"/>
            </a:xfrm>
            <a:custGeom>
              <a:avLst/>
              <a:gdLst/>
              <a:ahLst/>
              <a:cxnLst/>
              <a:rect l="l" t="t" r="r" b="b"/>
              <a:pathLst>
                <a:path w="360044" h="360044">
                  <a:moveTo>
                    <a:pt x="179997" y="0"/>
                  </a:moveTo>
                  <a:lnTo>
                    <a:pt x="132149" y="6429"/>
                  </a:lnTo>
                  <a:lnTo>
                    <a:pt x="89152" y="24573"/>
                  </a:lnTo>
                  <a:lnTo>
                    <a:pt x="52722" y="52717"/>
                  </a:lnTo>
                  <a:lnTo>
                    <a:pt x="24576" y="89146"/>
                  </a:lnTo>
                  <a:lnTo>
                    <a:pt x="6430" y="132144"/>
                  </a:lnTo>
                  <a:lnTo>
                    <a:pt x="0" y="179997"/>
                  </a:lnTo>
                  <a:lnTo>
                    <a:pt x="6430" y="227849"/>
                  </a:lnTo>
                  <a:lnTo>
                    <a:pt x="24576" y="270847"/>
                  </a:lnTo>
                  <a:lnTo>
                    <a:pt x="52722" y="307276"/>
                  </a:lnTo>
                  <a:lnTo>
                    <a:pt x="89152" y="335420"/>
                  </a:lnTo>
                  <a:lnTo>
                    <a:pt x="132149" y="353564"/>
                  </a:lnTo>
                  <a:lnTo>
                    <a:pt x="179997" y="359994"/>
                  </a:lnTo>
                  <a:lnTo>
                    <a:pt x="227849" y="353564"/>
                  </a:lnTo>
                  <a:lnTo>
                    <a:pt x="270847" y="335420"/>
                  </a:lnTo>
                  <a:lnTo>
                    <a:pt x="307276" y="307276"/>
                  </a:lnTo>
                  <a:lnTo>
                    <a:pt x="335420" y="270847"/>
                  </a:lnTo>
                  <a:lnTo>
                    <a:pt x="353564" y="227849"/>
                  </a:lnTo>
                  <a:lnTo>
                    <a:pt x="359994" y="179997"/>
                  </a:lnTo>
                  <a:lnTo>
                    <a:pt x="353564" y="132144"/>
                  </a:lnTo>
                  <a:lnTo>
                    <a:pt x="335420" y="89146"/>
                  </a:lnTo>
                  <a:lnTo>
                    <a:pt x="307276" y="52717"/>
                  </a:lnTo>
                  <a:lnTo>
                    <a:pt x="270847" y="24573"/>
                  </a:lnTo>
                  <a:lnTo>
                    <a:pt x="227849" y="6429"/>
                  </a:lnTo>
                  <a:lnTo>
                    <a:pt x="179997" y="0"/>
                  </a:lnTo>
                  <a:close/>
                </a:path>
              </a:pathLst>
            </a:custGeom>
            <a:solidFill>
              <a:srgbClr val="B68150"/>
            </a:solidFill>
          </p:spPr>
          <p:txBody>
            <a:bodyPr wrap="square" lIns="0" tIns="0" rIns="0" bIns="0" rtlCol="0"/>
            <a:lstStyle/>
            <a:p>
              <a:endParaRPr/>
            </a:p>
          </p:txBody>
        </p:sp>
        <p:sp>
          <p:nvSpPr>
            <p:cNvPr id="6" name="object 6"/>
            <p:cNvSpPr/>
            <p:nvPr/>
          </p:nvSpPr>
          <p:spPr>
            <a:xfrm>
              <a:off x="1185864" y="1882678"/>
              <a:ext cx="360045" cy="360045"/>
            </a:xfrm>
            <a:custGeom>
              <a:avLst/>
              <a:gdLst/>
              <a:ahLst/>
              <a:cxnLst/>
              <a:rect l="l" t="t" r="r" b="b"/>
              <a:pathLst>
                <a:path w="360044" h="360044">
                  <a:moveTo>
                    <a:pt x="0" y="179908"/>
                  </a:moveTo>
                  <a:lnTo>
                    <a:pt x="6426" y="132081"/>
                  </a:lnTo>
                  <a:lnTo>
                    <a:pt x="24562" y="89105"/>
                  </a:lnTo>
                  <a:lnTo>
                    <a:pt x="52693" y="52693"/>
                  </a:lnTo>
                  <a:lnTo>
                    <a:pt x="89105" y="24562"/>
                  </a:lnTo>
                  <a:lnTo>
                    <a:pt x="132081" y="6426"/>
                  </a:lnTo>
                  <a:lnTo>
                    <a:pt x="179908" y="0"/>
                  </a:lnTo>
                  <a:lnTo>
                    <a:pt x="227734" y="6426"/>
                  </a:lnTo>
                  <a:lnTo>
                    <a:pt x="270711" y="24562"/>
                  </a:lnTo>
                  <a:lnTo>
                    <a:pt x="307122" y="52693"/>
                  </a:lnTo>
                  <a:lnTo>
                    <a:pt x="335253" y="89105"/>
                  </a:lnTo>
                  <a:lnTo>
                    <a:pt x="353389" y="132081"/>
                  </a:lnTo>
                  <a:lnTo>
                    <a:pt x="359816" y="179908"/>
                  </a:lnTo>
                  <a:lnTo>
                    <a:pt x="353389" y="227734"/>
                  </a:lnTo>
                  <a:lnTo>
                    <a:pt x="335253" y="270711"/>
                  </a:lnTo>
                  <a:lnTo>
                    <a:pt x="307122" y="307122"/>
                  </a:lnTo>
                  <a:lnTo>
                    <a:pt x="270711" y="335253"/>
                  </a:lnTo>
                  <a:lnTo>
                    <a:pt x="227734" y="353389"/>
                  </a:lnTo>
                  <a:lnTo>
                    <a:pt x="179908" y="359816"/>
                  </a:lnTo>
                  <a:lnTo>
                    <a:pt x="132081" y="353389"/>
                  </a:lnTo>
                  <a:lnTo>
                    <a:pt x="89105" y="335253"/>
                  </a:lnTo>
                  <a:lnTo>
                    <a:pt x="52693" y="307122"/>
                  </a:lnTo>
                  <a:lnTo>
                    <a:pt x="24562" y="270711"/>
                  </a:lnTo>
                  <a:lnTo>
                    <a:pt x="6426" y="227734"/>
                  </a:lnTo>
                  <a:lnTo>
                    <a:pt x="0" y="179908"/>
                  </a:lnTo>
                  <a:close/>
                </a:path>
              </a:pathLst>
            </a:custGeom>
            <a:ln w="32751">
              <a:solidFill>
                <a:srgbClr val="FFFFFF"/>
              </a:solidFill>
            </a:ln>
          </p:spPr>
          <p:txBody>
            <a:bodyPr wrap="square" lIns="0" tIns="0" rIns="0" bIns="0" rtlCol="0"/>
            <a:lstStyle/>
            <a:p>
              <a:endParaRPr/>
            </a:p>
          </p:txBody>
        </p:sp>
        <p:sp>
          <p:nvSpPr>
            <p:cNvPr id="7" name="object 7"/>
            <p:cNvSpPr/>
            <p:nvPr/>
          </p:nvSpPr>
          <p:spPr>
            <a:xfrm>
              <a:off x="1535866" y="1889184"/>
              <a:ext cx="876300" cy="330200"/>
            </a:xfrm>
            <a:custGeom>
              <a:avLst/>
              <a:gdLst/>
              <a:ahLst/>
              <a:cxnLst/>
              <a:rect l="l" t="t" r="r" b="b"/>
              <a:pathLst>
                <a:path w="876300" h="330200">
                  <a:moveTo>
                    <a:pt x="875741" y="0"/>
                  </a:moveTo>
                  <a:lnTo>
                    <a:pt x="0" y="0"/>
                  </a:lnTo>
                  <a:lnTo>
                    <a:pt x="0" y="330149"/>
                  </a:lnTo>
                  <a:lnTo>
                    <a:pt x="875741" y="330149"/>
                  </a:lnTo>
                  <a:lnTo>
                    <a:pt x="875741" y="0"/>
                  </a:lnTo>
                  <a:close/>
                </a:path>
              </a:pathLst>
            </a:custGeom>
            <a:solidFill>
              <a:srgbClr val="FFFFFF"/>
            </a:solidFill>
          </p:spPr>
          <p:txBody>
            <a:bodyPr wrap="square" lIns="0" tIns="0" rIns="0" bIns="0" rtlCol="0"/>
            <a:lstStyle/>
            <a:p>
              <a:endParaRPr/>
            </a:p>
          </p:txBody>
        </p:sp>
      </p:grpSp>
      <p:sp>
        <p:nvSpPr>
          <p:cNvPr id="8" name="object 8"/>
          <p:cNvSpPr txBox="1"/>
          <p:nvPr/>
        </p:nvSpPr>
        <p:spPr>
          <a:xfrm>
            <a:off x="1323794" y="1943100"/>
            <a:ext cx="979805" cy="208279"/>
          </a:xfrm>
          <a:prstGeom prst="rect">
            <a:avLst/>
          </a:prstGeom>
        </p:spPr>
        <p:txBody>
          <a:bodyPr vert="horz" wrap="square" lIns="0" tIns="12700" rIns="0" bIns="0" rtlCol="0">
            <a:spAutoFit/>
          </a:bodyPr>
          <a:lstStyle/>
          <a:p>
            <a:pPr marL="12700">
              <a:lnSpc>
                <a:spcPct val="100000"/>
              </a:lnSpc>
              <a:spcBef>
                <a:spcPts val="100"/>
              </a:spcBef>
              <a:tabLst>
                <a:tab pos="294005" algn="l"/>
              </a:tabLst>
            </a:pPr>
            <a:r>
              <a:rPr sz="1200" b="1" spc="-50" dirty="0">
                <a:solidFill>
                  <a:srgbClr val="FFFFFF"/>
                </a:solidFill>
                <a:latin typeface="Montserrat SemiBold"/>
                <a:cs typeface="Montserrat SemiBold"/>
              </a:rPr>
              <a:t>1</a:t>
            </a:r>
            <a:r>
              <a:rPr sz="1200" b="1" dirty="0">
                <a:solidFill>
                  <a:srgbClr val="FFFFFF"/>
                </a:solidFill>
                <a:latin typeface="Montserrat SemiBold"/>
                <a:cs typeface="Montserrat SemiBold"/>
              </a:rPr>
              <a:t>	</a:t>
            </a:r>
            <a:r>
              <a:rPr sz="1200" b="1" spc="-10" dirty="0">
                <a:solidFill>
                  <a:srgbClr val="B68150"/>
                </a:solidFill>
                <a:latin typeface="Montserrat SemiBold"/>
                <a:cs typeface="Montserrat SemiBold"/>
              </a:rPr>
              <a:t>REDUCE</a:t>
            </a:r>
            <a:endParaRPr sz="1200">
              <a:latin typeface="Montserrat SemiBold"/>
              <a:cs typeface="Montserrat SemiBold"/>
            </a:endParaRPr>
          </a:p>
        </p:txBody>
      </p:sp>
      <p:grpSp>
        <p:nvGrpSpPr>
          <p:cNvPr id="9" name="object 9"/>
          <p:cNvGrpSpPr/>
          <p:nvPr/>
        </p:nvGrpSpPr>
        <p:grpSpPr>
          <a:xfrm>
            <a:off x="3359895" y="1866168"/>
            <a:ext cx="1061720" cy="393065"/>
            <a:chOff x="3359895" y="1866168"/>
            <a:chExt cx="1061720" cy="393065"/>
          </a:xfrm>
        </p:grpSpPr>
        <p:sp>
          <p:nvSpPr>
            <p:cNvPr id="10" name="object 10"/>
            <p:cNvSpPr/>
            <p:nvPr/>
          </p:nvSpPr>
          <p:spPr>
            <a:xfrm>
              <a:off x="3376405" y="1882681"/>
              <a:ext cx="360045" cy="360045"/>
            </a:xfrm>
            <a:custGeom>
              <a:avLst/>
              <a:gdLst/>
              <a:ahLst/>
              <a:cxnLst/>
              <a:rect l="l" t="t" r="r" b="b"/>
              <a:pathLst>
                <a:path w="360045" h="360044">
                  <a:moveTo>
                    <a:pt x="179997" y="0"/>
                  </a:moveTo>
                  <a:lnTo>
                    <a:pt x="132144" y="6429"/>
                  </a:lnTo>
                  <a:lnTo>
                    <a:pt x="89146" y="24573"/>
                  </a:lnTo>
                  <a:lnTo>
                    <a:pt x="52717" y="52717"/>
                  </a:lnTo>
                  <a:lnTo>
                    <a:pt x="24573" y="89146"/>
                  </a:lnTo>
                  <a:lnTo>
                    <a:pt x="6429" y="132144"/>
                  </a:lnTo>
                  <a:lnTo>
                    <a:pt x="0" y="179997"/>
                  </a:lnTo>
                  <a:lnTo>
                    <a:pt x="6429" y="227849"/>
                  </a:lnTo>
                  <a:lnTo>
                    <a:pt x="24573" y="270847"/>
                  </a:lnTo>
                  <a:lnTo>
                    <a:pt x="52717" y="307276"/>
                  </a:lnTo>
                  <a:lnTo>
                    <a:pt x="89146" y="335420"/>
                  </a:lnTo>
                  <a:lnTo>
                    <a:pt x="132144" y="353564"/>
                  </a:lnTo>
                  <a:lnTo>
                    <a:pt x="179997" y="359994"/>
                  </a:lnTo>
                  <a:lnTo>
                    <a:pt x="227849" y="353564"/>
                  </a:lnTo>
                  <a:lnTo>
                    <a:pt x="270847" y="335420"/>
                  </a:lnTo>
                  <a:lnTo>
                    <a:pt x="307276" y="307276"/>
                  </a:lnTo>
                  <a:lnTo>
                    <a:pt x="335420" y="270847"/>
                  </a:lnTo>
                  <a:lnTo>
                    <a:pt x="353564" y="227849"/>
                  </a:lnTo>
                  <a:lnTo>
                    <a:pt x="359994" y="179997"/>
                  </a:lnTo>
                  <a:lnTo>
                    <a:pt x="353564" y="132144"/>
                  </a:lnTo>
                  <a:lnTo>
                    <a:pt x="335420" y="89146"/>
                  </a:lnTo>
                  <a:lnTo>
                    <a:pt x="307276" y="52717"/>
                  </a:lnTo>
                  <a:lnTo>
                    <a:pt x="270847" y="24573"/>
                  </a:lnTo>
                  <a:lnTo>
                    <a:pt x="227849" y="6429"/>
                  </a:lnTo>
                  <a:lnTo>
                    <a:pt x="179997" y="0"/>
                  </a:lnTo>
                  <a:close/>
                </a:path>
              </a:pathLst>
            </a:custGeom>
            <a:solidFill>
              <a:srgbClr val="B68150"/>
            </a:solidFill>
          </p:spPr>
          <p:txBody>
            <a:bodyPr wrap="square" lIns="0" tIns="0" rIns="0" bIns="0" rtlCol="0"/>
            <a:lstStyle/>
            <a:p>
              <a:endParaRPr/>
            </a:p>
          </p:txBody>
        </p:sp>
        <p:sp>
          <p:nvSpPr>
            <p:cNvPr id="11" name="object 11"/>
            <p:cNvSpPr/>
            <p:nvPr/>
          </p:nvSpPr>
          <p:spPr>
            <a:xfrm>
              <a:off x="3376405" y="1882678"/>
              <a:ext cx="360045" cy="360045"/>
            </a:xfrm>
            <a:custGeom>
              <a:avLst/>
              <a:gdLst/>
              <a:ahLst/>
              <a:cxnLst/>
              <a:rect l="l" t="t" r="r" b="b"/>
              <a:pathLst>
                <a:path w="360045" h="360044">
                  <a:moveTo>
                    <a:pt x="0" y="179908"/>
                  </a:moveTo>
                  <a:lnTo>
                    <a:pt x="6426" y="132081"/>
                  </a:lnTo>
                  <a:lnTo>
                    <a:pt x="24562" y="89105"/>
                  </a:lnTo>
                  <a:lnTo>
                    <a:pt x="52693" y="52693"/>
                  </a:lnTo>
                  <a:lnTo>
                    <a:pt x="89105" y="24562"/>
                  </a:lnTo>
                  <a:lnTo>
                    <a:pt x="132081" y="6426"/>
                  </a:lnTo>
                  <a:lnTo>
                    <a:pt x="179908" y="0"/>
                  </a:lnTo>
                  <a:lnTo>
                    <a:pt x="227734" y="6426"/>
                  </a:lnTo>
                  <a:lnTo>
                    <a:pt x="270711" y="24562"/>
                  </a:lnTo>
                  <a:lnTo>
                    <a:pt x="307122" y="52693"/>
                  </a:lnTo>
                  <a:lnTo>
                    <a:pt x="335253" y="89105"/>
                  </a:lnTo>
                  <a:lnTo>
                    <a:pt x="353389" y="132081"/>
                  </a:lnTo>
                  <a:lnTo>
                    <a:pt x="359816" y="179908"/>
                  </a:lnTo>
                  <a:lnTo>
                    <a:pt x="353389" y="227734"/>
                  </a:lnTo>
                  <a:lnTo>
                    <a:pt x="335253" y="270711"/>
                  </a:lnTo>
                  <a:lnTo>
                    <a:pt x="307122" y="307122"/>
                  </a:lnTo>
                  <a:lnTo>
                    <a:pt x="270711" y="335253"/>
                  </a:lnTo>
                  <a:lnTo>
                    <a:pt x="227734" y="353389"/>
                  </a:lnTo>
                  <a:lnTo>
                    <a:pt x="179908" y="359816"/>
                  </a:lnTo>
                  <a:lnTo>
                    <a:pt x="132081" y="353389"/>
                  </a:lnTo>
                  <a:lnTo>
                    <a:pt x="89105" y="335253"/>
                  </a:lnTo>
                  <a:lnTo>
                    <a:pt x="52693" y="307122"/>
                  </a:lnTo>
                  <a:lnTo>
                    <a:pt x="24562" y="270711"/>
                  </a:lnTo>
                  <a:lnTo>
                    <a:pt x="6426" y="227734"/>
                  </a:lnTo>
                  <a:lnTo>
                    <a:pt x="0" y="179908"/>
                  </a:lnTo>
                  <a:close/>
                </a:path>
              </a:pathLst>
            </a:custGeom>
            <a:ln w="32751">
              <a:solidFill>
                <a:srgbClr val="FFFFFF"/>
              </a:solidFill>
            </a:ln>
          </p:spPr>
          <p:txBody>
            <a:bodyPr wrap="square" lIns="0" tIns="0" rIns="0" bIns="0" rtlCol="0"/>
            <a:lstStyle/>
            <a:p>
              <a:endParaRPr/>
            </a:p>
          </p:txBody>
        </p:sp>
        <p:sp>
          <p:nvSpPr>
            <p:cNvPr id="12" name="object 12"/>
            <p:cNvSpPr/>
            <p:nvPr/>
          </p:nvSpPr>
          <p:spPr>
            <a:xfrm>
              <a:off x="3736455" y="1889184"/>
              <a:ext cx="685165" cy="330200"/>
            </a:xfrm>
            <a:custGeom>
              <a:avLst/>
              <a:gdLst/>
              <a:ahLst/>
              <a:cxnLst/>
              <a:rect l="l" t="t" r="r" b="b"/>
              <a:pathLst>
                <a:path w="685164" h="330200">
                  <a:moveTo>
                    <a:pt x="684822" y="0"/>
                  </a:moveTo>
                  <a:lnTo>
                    <a:pt x="0" y="0"/>
                  </a:lnTo>
                  <a:lnTo>
                    <a:pt x="0" y="330149"/>
                  </a:lnTo>
                  <a:lnTo>
                    <a:pt x="684822" y="330149"/>
                  </a:lnTo>
                  <a:lnTo>
                    <a:pt x="684822" y="0"/>
                  </a:lnTo>
                  <a:close/>
                </a:path>
              </a:pathLst>
            </a:custGeom>
            <a:solidFill>
              <a:srgbClr val="FFFFFF"/>
            </a:solidFill>
          </p:spPr>
          <p:txBody>
            <a:bodyPr wrap="square" lIns="0" tIns="0" rIns="0" bIns="0" rtlCol="0"/>
            <a:lstStyle/>
            <a:p>
              <a:endParaRPr/>
            </a:p>
          </p:txBody>
        </p:sp>
      </p:grpSp>
      <p:sp>
        <p:nvSpPr>
          <p:cNvPr id="13" name="object 13"/>
          <p:cNvSpPr txBox="1"/>
          <p:nvPr/>
        </p:nvSpPr>
        <p:spPr>
          <a:xfrm>
            <a:off x="3499255" y="1943100"/>
            <a:ext cx="861694" cy="208279"/>
          </a:xfrm>
          <a:prstGeom prst="rect">
            <a:avLst/>
          </a:prstGeom>
        </p:spPr>
        <p:txBody>
          <a:bodyPr vert="horz" wrap="square" lIns="0" tIns="12700" rIns="0" bIns="0" rtlCol="0">
            <a:spAutoFit/>
          </a:bodyPr>
          <a:lstStyle/>
          <a:p>
            <a:pPr marL="12700">
              <a:lnSpc>
                <a:spcPct val="100000"/>
              </a:lnSpc>
              <a:spcBef>
                <a:spcPts val="100"/>
              </a:spcBef>
              <a:tabLst>
                <a:tab pos="319405" algn="l"/>
              </a:tabLst>
            </a:pPr>
            <a:r>
              <a:rPr sz="1200" b="1" spc="-50" dirty="0">
                <a:solidFill>
                  <a:srgbClr val="FFFFFF"/>
                </a:solidFill>
                <a:latin typeface="Montserrat SemiBold"/>
                <a:cs typeface="Montserrat SemiBold"/>
              </a:rPr>
              <a:t>2</a:t>
            </a:r>
            <a:r>
              <a:rPr sz="1200" b="1" dirty="0">
                <a:solidFill>
                  <a:srgbClr val="FFFFFF"/>
                </a:solidFill>
                <a:latin typeface="Montserrat SemiBold"/>
                <a:cs typeface="Montserrat SemiBold"/>
              </a:rPr>
              <a:t>	</a:t>
            </a:r>
            <a:r>
              <a:rPr sz="1200" b="1" spc="-10" dirty="0">
                <a:solidFill>
                  <a:srgbClr val="B68150"/>
                </a:solidFill>
                <a:latin typeface="Montserrat SemiBold"/>
                <a:cs typeface="Montserrat SemiBold"/>
              </a:rPr>
              <a:t>AVOID</a:t>
            </a:r>
            <a:endParaRPr sz="1200">
              <a:latin typeface="Montserrat SemiBold"/>
              <a:cs typeface="Montserrat SemiBold"/>
            </a:endParaRPr>
          </a:p>
        </p:txBody>
      </p:sp>
      <p:grpSp>
        <p:nvGrpSpPr>
          <p:cNvPr id="14" name="object 14"/>
          <p:cNvGrpSpPr/>
          <p:nvPr/>
        </p:nvGrpSpPr>
        <p:grpSpPr>
          <a:xfrm>
            <a:off x="5540387" y="1866168"/>
            <a:ext cx="1372870" cy="393065"/>
            <a:chOff x="5540387" y="1866168"/>
            <a:chExt cx="1372870" cy="393065"/>
          </a:xfrm>
        </p:grpSpPr>
        <p:sp>
          <p:nvSpPr>
            <p:cNvPr id="15" name="object 15"/>
            <p:cNvSpPr/>
            <p:nvPr/>
          </p:nvSpPr>
          <p:spPr>
            <a:xfrm>
              <a:off x="5556897" y="1882681"/>
              <a:ext cx="360045" cy="360045"/>
            </a:xfrm>
            <a:custGeom>
              <a:avLst/>
              <a:gdLst/>
              <a:ahLst/>
              <a:cxnLst/>
              <a:rect l="l" t="t" r="r" b="b"/>
              <a:pathLst>
                <a:path w="360045" h="360044">
                  <a:moveTo>
                    <a:pt x="179997" y="0"/>
                  </a:moveTo>
                  <a:lnTo>
                    <a:pt x="132149" y="6429"/>
                  </a:lnTo>
                  <a:lnTo>
                    <a:pt x="89152" y="24573"/>
                  </a:lnTo>
                  <a:lnTo>
                    <a:pt x="52722" y="52717"/>
                  </a:lnTo>
                  <a:lnTo>
                    <a:pt x="24576" y="89146"/>
                  </a:lnTo>
                  <a:lnTo>
                    <a:pt x="6430" y="132144"/>
                  </a:lnTo>
                  <a:lnTo>
                    <a:pt x="0" y="179997"/>
                  </a:lnTo>
                  <a:lnTo>
                    <a:pt x="6430" y="227849"/>
                  </a:lnTo>
                  <a:lnTo>
                    <a:pt x="24576" y="270847"/>
                  </a:lnTo>
                  <a:lnTo>
                    <a:pt x="52722" y="307276"/>
                  </a:lnTo>
                  <a:lnTo>
                    <a:pt x="89152" y="335420"/>
                  </a:lnTo>
                  <a:lnTo>
                    <a:pt x="132149" y="353564"/>
                  </a:lnTo>
                  <a:lnTo>
                    <a:pt x="179997" y="359994"/>
                  </a:lnTo>
                  <a:lnTo>
                    <a:pt x="227849" y="353564"/>
                  </a:lnTo>
                  <a:lnTo>
                    <a:pt x="270847" y="335420"/>
                  </a:lnTo>
                  <a:lnTo>
                    <a:pt x="307276" y="307276"/>
                  </a:lnTo>
                  <a:lnTo>
                    <a:pt x="335420" y="270847"/>
                  </a:lnTo>
                  <a:lnTo>
                    <a:pt x="353564" y="227849"/>
                  </a:lnTo>
                  <a:lnTo>
                    <a:pt x="359994" y="179997"/>
                  </a:lnTo>
                  <a:lnTo>
                    <a:pt x="353564" y="132144"/>
                  </a:lnTo>
                  <a:lnTo>
                    <a:pt x="335420" y="89146"/>
                  </a:lnTo>
                  <a:lnTo>
                    <a:pt x="307276" y="52717"/>
                  </a:lnTo>
                  <a:lnTo>
                    <a:pt x="270847" y="24573"/>
                  </a:lnTo>
                  <a:lnTo>
                    <a:pt x="227849" y="6429"/>
                  </a:lnTo>
                  <a:lnTo>
                    <a:pt x="179997" y="0"/>
                  </a:lnTo>
                  <a:close/>
                </a:path>
              </a:pathLst>
            </a:custGeom>
            <a:solidFill>
              <a:srgbClr val="B68150"/>
            </a:solidFill>
          </p:spPr>
          <p:txBody>
            <a:bodyPr wrap="square" lIns="0" tIns="0" rIns="0" bIns="0" rtlCol="0"/>
            <a:lstStyle/>
            <a:p>
              <a:endParaRPr/>
            </a:p>
          </p:txBody>
        </p:sp>
        <p:sp>
          <p:nvSpPr>
            <p:cNvPr id="16" name="object 16"/>
            <p:cNvSpPr/>
            <p:nvPr/>
          </p:nvSpPr>
          <p:spPr>
            <a:xfrm>
              <a:off x="5556897" y="1882678"/>
              <a:ext cx="360045" cy="360045"/>
            </a:xfrm>
            <a:custGeom>
              <a:avLst/>
              <a:gdLst/>
              <a:ahLst/>
              <a:cxnLst/>
              <a:rect l="l" t="t" r="r" b="b"/>
              <a:pathLst>
                <a:path w="360045" h="360044">
                  <a:moveTo>
                    <a:pt x="0" y="179908"/>
                  </a:moveTo>
                  <a:lnTo>
                    <a:pt x="6426" y="132081"/>
                  </a:lnTo>
                  <a:lnTo>
                    <a:pt x="24562" y="89105"/>
                  </a:lnTo>
                  <a:lnTo>
                    <a:pt x="52693" y="52693"/>
                  </a:lnTo>
                  <a:lnTo>
                    <a:pt x="89105" y="24562"/>
                  </a:lnTo>
                  <a:lnTo>
                    <a:pt x="132081" y="6426"/>
                  </a:lnTo>
                  <a:lnTo>
                    <a:pt x="179908" y="0"/>
                  </a:lnTo>
                  <a:lnTo>
                    <a:pt x="227734" y="6426"/>
                  </a:lnTo>
                  <a:lnTo>
                    <a:pt x="270711" y="24562"/>
                  </a:lnTo>
                  <a:lnTo>
                    <a:pt x="307122" y="52693"/>
                  </a:lnTo>
                  <a:lnTo>
                    <a:pt x="335253" y="89105"/>
                  </a:lnTo>
                  <a:lnTo>
                    <a:pt x="353389" y="132081"/>
                  </a:lnTo>
                  <a:lnTo>
                    <a:pt x="359816" y="179908"/>
                  </a:lnTo>
                  <a:lnTo>
                    <a:pt x="353389" y="227734"/>
                  </a:lnTo>
                  <a:lnTo>
                    <a:pt x="335253" y="270711"/>
                  </a:lnTo>
                  <a:lnTo>
                    <a:pt x="307122" y="307122"/>
                  </a:lnTo>
                  <a:lnTo>
                    <a:pt x="270711" y="335253"/>
                  </a:lnTo>
                  <a:lnTo>
                    <a:pt x="227734" y="353389"/>
                  </a:lnTo>
                  <a:lnTo>
                    <a:pt x="179908" y="359816"/>
                  </a:lnTo>
                  <a:lnTo>
                    <a:pt x="132081" y="353389"/>
                  </a:lnTo>
                  <a:lnTo>
                    <a:pt x="89105" y="335253"/>
                  </a:lnTo>
                  <a:lnTo>
                    <a:pt x="52693" y="307122"/>
                  </a:lnTo>
                  <a:lnTo>
                    <a:pt x="24562" y="270711"/>
                  </a:lnTo>
                  <a:lnTo>
                    <a:pt x="6426" y="227734"/>
                  </a:lnTo>
                  <a:lnTo>
                    <a:pt x="0" y="179908"/>
                  </a:lnTo>
                  <a:close/>
                </a:path>
              </a:pathLst>
            </a:custGeom>
            <a:ln w="32751">
              <a:solidFill>
                <a:srgbClr val="FFFFFF"/>
              </a:solidFill>
            </a:ln>
          </p:spPr>
          <p:txBody>
            <a:bodyPr wrap="square" lIns="0" tIns="0" rIns="0" bIns="0" rtlCol="0"/>
            <a:lstStyle/>
            <a:p>
              <a:endParaRPr/>
            </a:p>
          </p:txBody>
        </p:sp>
        <p:sp>
          <p:nvSpPr>
            <p:cNvPr id="17" name="object 17"/>
            <p:cNvSpPr/>
            <p:nvPr/>
          </p:nvSpPr>
          <p:spPr>
            <a:xfrm>
              <a:off x="5916949" y="1889184"/>
              <a:ext cx="996315" cy="330200"/>
            </a:xfrm>
            <a:custGeom>
              <a:avLst/>
              <a:gdLst/>
              <a:ahLst/>
              <a:cxnLst/>
              <a:rect l="l" t="t" r="r" b="b"/>
              <a:pathLst>
                <a:path w="996315" h="330200">
                  <a:moveTo>
                    <a:pt x="996315" y="0"/>
                  </a:moveTo>
                  <a:lnTo>
                    <a:pt x="0" y="0"/>
                  </a:lnTo>
                  <a:lnTo>
                    <a:pt x="0" y="330149"/>
                  </a:lnTo>
                  <a:lnTo>
                    <a:pt x="996315" y="330149"/>
                  </a:lnTo>
                  <a:lnTo>
                    <a:pt x="996315" y="0"/>
                  </a:lnTo>
                  <a:close/>
                </a:path>
              </a:pathLst>
            </a:custGeom>
            <a:solidFill>
              <a:srgbClr val="FFFFFF"/>
            </a:solidFill>
          </p:spPr>
          <p:txBody>
            <a:bodyPr wrap="square" lIns="0" tIns="0" rIns="0" bIns="0" rtlCol="0"/>
            <a:lstStyle/>
            <a:p>
              <a:endParaRPr/>
            </a:p>
          </p:txBody>
        </p:sp>
      </p:grpSp>
      <p:sp>
        <p:nvSpPr>
          <p:cNvPr id="18" name="object 18"/>
          <p:cNvSpPr txBox="1"/>
          <p:nvPr/>
        </p:nvSpPr>
        <p:spPr>
          <a:xfrm>
            <a:off x="5679748" y="1943100"/>
            <a:ext cx="1179195" cy="208279"/>
          </a:xfrm>
          <a:prstGeom prst="rect">
            <a:avLst/>
          </a:prstGeom>
        </p:spPr>
        <p:txBody>
          <a:bodyPr vert="horz" wrap="square" lIns="0" tIns="12700" rIns="0" bIns="0" rtlCol="0">
            <a:spAutoFit/>
          </a:bodyPr>
          <a:lstStyle/>
          <a:p>
            <a:pPr marL="12700">
              <a:lnSpc>
                <a:spcPct val="100000"/>
              </a:lnSpc>
              <a:spcBef>
                <a:spcPts val="100"/>
              </a:spcBef>
              <a:tabLst>
                <a:tab pos="319405" algn="l"/>
              </a:tabLst>
            </a:pPr>
            <a:r>
              <a:rPr sz="1200" b="1" spc="-50" dirty="0">
                <a:solidFill>
                  <a:srgbClr val="FFFFFF"/>
                </a:solidFill>
                <a:latin typeface="Montserrat SemiBold"/>
                <a:cs typeface="Montserrat SemiBold"/>
              </a:rPr>
              <a:t>3</a:t>
            </a:r>
            <a:r>
              <a:rPr sz="1200" b="1" dirty="0">
                <a:solidFill>
                  <a:srgbClr val="FFFFFF"/>
                </a:solidFill>
                <a:latin typeface="Montserrat SemiBold"/>
                <a:cs typeface="Montserrat SemiBold"/>
              </a:rPr>
              <a:t>	</a:t>
            </a:r>
            <a:r>
              <a:rPr sz="1200" b="1" spc="-10" dirty="0">
                <a:solidFill>
                  <a:srgbClr val="B68150"/>
                </a:solidFill>
                <a:latin typeface="Montserrat SemiBold"/>
                <a:cs typeface="Montserrat SemiBold"/>
              </a:rPr>
              <a:t>TRANSFER</a:t>
            </a:r>
            <a:endParaRPr sz="1200">
              <a:latin typeface="Montserrat SemiBold"/>
              <a:cs typeface="Montserrat SemiBold"/>
            </a:endParaRPr>
          </a:p>
        </p:txBody>
      </p:sp>
      <p:grpSp>
        <p:nvGrpSpPr>
          <p:cNvPr id="19" name="object 19"/>
          <p:cNvGrpSpPr/>
          <p:nvPr/>
        </p:nvGrpSpPr>
        <p:grpSpPr>
          <a:xfrm>
            <a:off x="7761208" y="1866302"/>
            <a:ext cx="1130300" cy="393065"/>
            <a:chOff x="7761208" y="1866302"/>
            <a:chExt cx="1130300" cy="393065"/>
          </a:xfrm>
        </p:grpSpPr>
        <p:sp>
          <p:nvSpPr>
            <p:cNvPr id="20" name="object 20"/>
            <p:cNvSpPr/>
            <p:nvPr/>
          </p:nvSpPr>
          <p:spPr>
            <a:xfrm>
              <a:off x="7777584" y="1882680"/>
              <a:ext cx="360045" cy="360045"/>
            </a:xfrm>
            <a:custGeom>
              <a:avLst/>
              <a:gdLst/>
              <a:ahLst/>
              <a:cxnLst/>
              <a:rect l="l" t="t" r="r" b="b"/>
              <a:pathLst>
                <a:path w="360045" h="360044">
                  <a:moveTo>
                    <a:pt x="179997" y="0"/>
                  </a:moveTo>
                  <a:lnTo>
                    <a:pt x="132149" y="6429"/>
                  </a:lnTo>
                  <a:lnTo>
                    <a:pt x="89152" y="24573"/>
                  </a:lnTo>
                  <a:lnTo>
                    <a:pt x="52722" y="52717"/>
                  </a:lnTo>
                  <a:lnTo>
                    <a:pt x="24576" y="89146"/>
                  </a:lnTo>
                  <a:lnTo>
                    <a:pt x="6430" y="132144"/>
                  </a:lnTo>
                  <a:lnTo>
                    <a:pt x="0" y="179997"/>
                  </a:lnTo>
                  <a:lnTo>
                    <a:pt x="6430" y="227849"/>
                  </a:lnTo>
                  <a:lnTo>
                    <a:pt x="24576" y="270847"/>
                  </a:lnTo>
                  <a:lnTo>
                    <a:pt x="52722" y="307276"/>
                  </a:lnTo>
                  <a:lnTo>
                    <a:pt x="89152" y="335420"/>
                  </a:lnTo>
                  <a:lnTo>
                    <a:pt x="132149" y="353564"/>
                  </a:lnTo>
                  <a:lnTo>
                    <a:pt x="179997" y="359994"/>
                  </a:lnTo>
                  <a:lnTo>
                    <a:pt x="227849" y="353564"/>
                  </a:lnTo>
                  <a:lnTo>
                    <a:pt x="270847" y="335420"/>
                  </a:lnTo>
                  <a:lnTo>
                    <a:pt x="307276" y="307276"/>
                  </a:lnTo>
                  <a:lnTo>
                    <a:pt x="335420" y="270847"/>
                  </a:lnTo>
                  <a:lnTo>
                    <a:pt x="353564" y="227849"/>
                  </a:lnTo>
                  <a:lnTo>
                    <a:pt x="359994" y="179997"/>
                  </a:lnTo>
                  <a:lnTo>
                    <a:pt x="353564" y="132144"/>
                  </a:lnTo>
                  <a:lnTo>
                    <a:pt x="335420" y="89146"/>
                  </a:lnTo>
                  <a:lnTo>
                    <a:pt x="307276" y="52717"/>
                  </a:lnTo>
                  <a:lnTo>
                    <a:pt x="270847" y="24573"/>
                  </a:lnTo>
                  <a:lnTo>
                    <a:pt x="227849" y="6429"/>
                  </a:lnTo>
                  <a:lnTo>
                    <a:pt x="179997" y="0"/>
                  </a:lnTo>
                  <a:close/>
                </a:path>
              </a:pathLst>
            </a:custGeom>
            <a:solidFill>
              <a:srgbClr val="B68150"/>
            </a:solidFill>
          </p:spPr>
          <p:txBody>
            <a:bodyPr wrap="square" lIns="0" tIns="0" rIns="0" bIns="0" rtlCol="0"/>
            <a:lstStyle/>
            <a:p>
              <a:endParaRPr/>
            </a:p>
          </p:txBody>
        </p:sp>
        <p:sp>
          <p:nvSpPr>
            <p:cNvPr id="21" name="object 21"/>
            <p:cNvSpPr/>
            <p:nvPr/>
          </p:nvSpPr>
          <p:spPr>
            <a:xfrm>
              <a:off x="7777584" y="1882678"/>
              <a:ext cx="360045" cy="360045"/>
            </a:xfrm>
            <a:custGeom>
              <a:avLst/>
              <a:gdLst/>
              <a:ahLst/>
              <a:cxnLst/>
              <a:rect l="l" t="t" r="r" b="b"/>
              <a:pathLst>
                <a:path w="360045" h="360044">
                  <a:moveTo>
                    <a:pt x="0" y="179908"/>
                  </a:moveTo>
                  <a:lnTo>
                    <a:pt x="6426" y="132081"/>
                  </a:lnTo>
                  <a:lnTo>
                    <a:pt x="24562" y="89105"/>
                  </a:lnTo>
                  <a:lnTo>
                    <a:pt x="52693" y="52693"/>
                  </a:lnTo>
                  <a:lnTo>
                    <a:pt x="89105" y="24562"/>
                  </a:lnTo>
                  <a:lnTo>
                    <a:pt x="132081" y="6426"/>
                  </a:lnTo>
                  <a:lnTo>
                    <a:pt x="179908" y="0"/>
                  </a:lnTo>
                  <a:lnTo>
                    <a:pt x="227734" y="6426"/>
                  </a:lnTo>
                  <a:lnTo>
                    <a:pt x="270711" y="24562"/>
                  </a:lnTo>
                  <a:lnTo>
                    <a:pt x="307122" y="52693"/>
                  </a:lnTo>
                  <a:lnTo>
                    <a:pt x="335253" y="89105"/>
                  </a:lnTo>
                  <a:lnTo>
                    <a:pt x="353389" y="132081"/>
                  </a:lnTo>
                  <a:lnTo>
                    <a:pt x="359816" y="179908"/>
                  </a:lnTo>
                  <a:lnTo>
                    <a:pt x="353389" y="227734"/>
                  </a:lnTo>
                  <a:lnTo>
                    <a:pt x="335253" y="270711"/>
                  </a:lnTo>
                  <a:lnTo>
                    <a:pt x="307122" y="307122"/>
                  </a:lnTo>
                  <a:lnTo>
                    <a:pt x="270711" y="335253"/>
                  </a:lnTo>
                  <a:lnTo>
                    <a:pt x="227734" y="353389"/>
                  </a:lnTo>
                  <a:lnTo>
                    <a:pt x="179908" y="359816"/>
                  </a:lnTo>
                  <a:lnTo>
                    <a:pt x="132081" y="353389"/>
                  </a:lnTo>
                  <a:lnTo>
                    <a:pt x="89105" y="335253"/>
                  </a:lnTo>
                  <a:lnTo>
                    <a:pt x="52693" y="307122"/>
                  </a:lnTo>
                  <a:lnTo>
                    <a:pt x="24562" y="270711"/>
                  </a:lnTo>
                  <a:lnTo>
                    <a:pt x="6426" y="227734"/>
                  </a:lnTo>
                  <a:lnTo>
                    <a:pt x="0" y="179908"/>
                  </a:lnTo>
                  <a:close/>
                </a:path>
              </a:pathLst>
            </a:custGeom>
            <a:ln w="32751">
              <a:solidFill>
                <a:srgbClr val="FFFFFF"/>
              </a:solidFill>
            </a:ln>
          </p:spPr>
          <p:txBody>
            <a:bodyPr wrap="square" lIns="0" tIns="0" rIns="0" bIns="0" rtlCol="0"/>
            <a:lstStyle/>
            <a:p>
              <a:endParaRPr/>
            </a:p>
          </p:txBody>
        </p:sp>
        <p:sp>
          <p:nvSpPr>
            <p:cNvPr id="22" name="object 22"/>
            <p:cNvSpPr/>
            <p:nvPr/>
          </p:nvSpPr>
          <p:spPr>
            <a:xfrm>
              <a:off x="8137635" y="1889184"/>
              <a:ext cx="753745" cy="330200"/>
            </a:xfrm>
            <a:custGeom>
              <a:avLst/>
              <a:gdLst/>
              <a:ahLst/>
              <a:cxnLst/>
              <a:rect l="l" t="t" r="r" b="b"/>
              <a:pathLst>
                <a:path w="753745" h="330200">
                  <a:moveTo>
                    <a:pt x="753732" y="0"/>
                  </a:moveTo>
                  <a:lnTo>
                    <a:pt x="0" y="0"/>
                  </a:lnTo>
                  <a:lnTo>
                    <a:pt x="0" y="330149"/>
                  </a:lnTo>
                  <a:lnTo>
                    <a:pt x="753732" y="330149"/>
                  </a:lnTo>
                  <a:lnTo>
                    <a:pt x="753732" y="0"/>
                  </a:lnTo>
                  <a:close/>
                </a:path>
              </a:pathLst>
            </a:custGeom>
            <a:solidFill>
              <a:srgbClr val="FFFFFF"/>
            </a:solidFill>
          </p:spPr>
          <p:txBody>
            <a:bodyPr wrap="square" lIns="0" tIns="0" rIns="0" bIns="0" rtlCol="0"/>
            <a:lstStyle/>
            <a:p>
              <a:endParaRPr/>
            </a:p>
          </p:txBody>
        </p:sp>
      </p:grpSp>
      <p:sp>
        <p:nvSpPr>
          <p:cNvPr id="23" name="object 23"/>
          <p:cNvSpPr txBox="1"/>
          <p:nvPr/>
        </p:nvSpPr>
        <p:spPr>
          <a:xfrm>
            <a:off x="7893290" y="1943100"/>
            <a:ext cx="931544" cy="208279"/>
          </a:xfrm>
          <a:prstGeom prst="rect">
            <a:avLst/>
          </a:prstGeom>
        </p:spPr>
        <p:txBody>
          <a:bodyPr vert="horz" wrap="square" lIns="0" tIns="12700" rIns="0" bIns="0" rtlCol="0">
            <a:spAutoFit/>
          </a:bodyPr>
          <a:lstStyle/>
          <a:p>
            <a:pPr marL="12700">
              <a:lnSpc>
                <a:spcPct val="100000"/>
              </a:lnSpc>
              <a:spcBef>
                <a:spcPts val="100"/>
              </a:spcBef>
              <a:tabLst>
                <a:tab pos="326390" algn="l"/>
              </a:tabLst>
            </a:pPr>
            <a:r>
              <a:rPr sz="1200" b="1" spc="-50" dirty="0">
                <a:solidFill>
                  <a:srgbClr val="FFFFFF"/>
                </a:solidFill>
                <a:latin typeface="Montserrat SemiBold"/>
                <a:cs typeface="Montserrat SemiBold"/>
              </a:rPr>
              <a:t>4</a:t>
            </a:r>
            <a:r>
              <a:rPr sz="1200" b="1" dirty="0">
                <a:solidFill>
                  <a:srgbClr val="FFFFFF"/>
                </a:solidFill>
                <a:latin typeface="Montserrat SemiBold"/>
                <a:cs typeface="Montserrat SemiBold"/>
              </a:rPr>
              <a:t>	</a:t>
            </a:r>
            <a:r>
              <a:rPr sz="1200" b="1" spc="-10" dirty="0">
                <a:solidFill>
                  <a:srgbClr val="B68150"/>
                </a:solidFill>
                <a:latin typeface="Montserrat SemiBold"/>
                <a:cs typeface="Montserrat SemiBold"/>
              </a:rPr>
              <a:t>RETAIN</a:t>
            </a:r>
            <a:endParaRPr sz="1200">
              <a:latin typeface="Montserrat SemiBold"/>
              <a:cs typeface="Montserrat SemiBold"/>
            </a:endParaRPr>
          </a:p>
        </p:txBody>
      </p:sp>
      <p:graphicFrame>
        <p:nvGraphicFramePr>
          <p:cNvPr id="24" name="object 24"/>
          <p:cNvGraphicFramePr>
            <a:graphicFrameLocks noGrp="1"/>
          </p:cNvGraphicFramePr>
          <p:nvPr/>
        </p:nvGraphicFramePr>
        <p:xfrm>
          <a:off x="1179517" y="2555111"/>
          <a:ext cx="8828405" cy="3700779"/>
        </p:xfrm>
        <a:graphic>
          <a:graphicData uri="http://schemas.openxmlformats.org/drawingml/2006/table">
            <a:tbl>
              <a:tblPr firstRow="1" bandRow="1">
                <a:tableStyleId>{2D5ABB26-0587-4C30-8999-92F81FD0307C}</a:tableStyleId>
              </a:tblPr>
              <a:tblGrid>
                <a:gridCol w="1456690">
                  <a:extLst>
                    <a:ext uri="{9D8B030D-6E8A-4147-A177-3AD203B41FA5}">
                      <a16:colId xmlns:a16="http://schemas.microsoft.com/office/drawing/2014/main" val="20000"/>
                    </a:ext>
                  </a:extLst>
                </a:gridCol>
                <a:gridCol w="1456690">
                  <a:extLst>
                    <a:ext uri="{9D8B030D-6E8A-4147-A177-3AD203B41FA5}">
                      <a16:colId xmlns:a16="http://schemas.microsoft.com/office/drawing/2014/main" val="20001"/>
                    </a:ext>
                  </a:extLst>
                </a:gridCol>
                <a:gridCol w="1456690">
                  <a:extLst>
                    <a:ext uri="{9D8B030D-6E8A-4147-A177-3AD203B41FA5}">
                      <a16:colId xmlns:a16="http://schemas.microsoft.com/office/drawing/2014/main" val="20002"/>
                    </a:ext>
                  </a:extLst>
                </a:gridCol>
                <a:gridCol w="1456689">
                  <a:extLst>
                    <a:ext uri="{9D8B030D-6E8A-4147-A177-3AD203B41FA5}">
                      <a16:colId xmlns:a16="http://schemas.microsoft.com/office/drawing/2014/main" val="20003"/>
                    </a:ext>
                  </a:extLst>
                </a:gridCol>
                <a:gridCol w="1456689">
                  <a:extLst>
                    <a:ext uri="{9D8B030D-6E8A-4147-A177-3AD203B41FA5}">
                      <a16:colId xmlns:a16="http://schemas.microsoft.com/office/drawing/2014/main" val="20004"/>
                    </a:ext>
                  </a:extLst>
                </a:gridCol>
                <a:gridCol w="1456690">
                  <a:extLst>
                    <a:ext uri="{9D8B030D-6E8A-4147-A177-3AD203B41FA5}">
                      <a16:colId xmlns:a16="http://schemas.microsoft.com/office/drawing/2014/main" val="20005"/>
                    </a:ext>
                  </a:extLst>
                </a:gridCol>
              </a:tblGrid>
              <a:tr h="460375">
                <a:tc>
                  <a:txBody>
                    <a:bodyPr/>
                    <a:lstStyle/>
                    <a:p>
                      <a:pPr>
                        <a:lnSpc>
                          <a:spcPct val="100000"/>
                        </a:lnSpc>
                        <a:spcBef>
                          <a:spcPts val="225"/>
                        </a:spcBef>
                      </a:pPr>
                      <a:endParaRPr sz="900">
                        <a:latin typeface="Times New Roman"/>
                        <a:cs typeface="Times New Roman"/>
                      </a:endParaRPr>
                    </a:p>
                    <a:p>
                      <a:pPr marL="133985">
                        <a:lnSpc>
                          <a:spcPct val="100000"/>
                        </a:lnSpc>
                        <a:spcBef>
                          <a:spcPts val="5"/>
                        </a:spcBef>
                      </a:pPr>
                      <a:r>
                        <a:rPr sz="900" b="1" spc="10" dirty="0">
                          <a:solidFill>
                            <a:srgbClr val="FFFFFF"/>
                          </a:solidFill>
                          <a:latin typeface="Montserrat"/>
                          <a:cs typeface="Montserrat"/>
                        </a:rPr>
                        <a:t>INVESTMENT</a:t>
                      </a:r>
                      <a:r>
                        <a:rPr sz="900" b="1" spc="380" dirty="0">
                          <a:solidFill>
                            <a:srgbClr val="FFFFFF"/>
                          </a:solidFill>
                          <a:latin typeface="Montserrat"/>
                          <a:cs typeface="Montserrat"/>
                        </a:rPr>
                        <a:t> </a:t>
                      </a:r>
                      <a:r>
                        <a:rPr sz="900" b="1" spc="-20" dirty="0">
                          <a:solidFill>
                            <a:srgbClr val="FFFFFF"/>
                          </a:solidFill>
                          <a:latin typeface="Montserrat"/>
                          <a:cs typeface="Montserrat"/>
                        </a:rPr>
                        <a:t>RISK</a:t>
                      </a:r>
                      <a:endParaRPr sz="900">
                        <a:latin typeface="Montserrat"/>
                        <a:cs typeface="Montserrat"/>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E3841"/>
                    </a:solidFill>
                  </a:tcPr>
                </a:tc>
                <a:tc>
                  <a:txBody>
                    <a:bodyPr/>
                    <a:lstStyle/>
                    <a:p>
                      <a:pPr>
                        <a:lnSpc>
                          <a:spcPct val="100000"/>
                        </a:lnSpc>
                        <a:spcBef>
                          <a:spcPts val="225"/>
                        </a:spcBef>
                      </a:pPr>
                      <a:endParaRPr sz="900">
                        <a:latin typeface="Times New Roman"/>
                        <a:cs typeface="Times New Roman"/>
                      </a:endParaRPr>
                    </a:p>
                    <a:p>
                      <a:pPr marL="220979">
                        <a:lnSpc>
                          <a:spcPct val="100000"/>
                        </a:lnSpc>
                        <a:spcBef>
                          <a:spcPts val="5"/>
                        </a:spcBef>
                      </a:pPr>
                      <a:r>
                        <a:rPr sz="900" b="1" dirty="0">
                          <a:solidFill>
                            <a:srgbClr val="FFFFFF"/>
                          </a:solidFill>
                          <a:latin typeface="Montserrat"/>
                          <a:cs typeface="Montserrat"/>
                        </a:rPr>
                        <a:t>TAXATION</a:t>
                      </a:r>
                      <a:r>
                        <a:rPr sz="900" b="1" spc="390" dirty="0">
                          <a:solidFill>
                            <a:srgbClr val="FFFFFF"/>
                          </a:solidFill>
                          <a:latin typeface="Montserrat"/>
                          <a:cs typeface="Montserrat"/>
                        </a:rPr>
                        <a:t> </a:t>
                      </a:r>
                      <a:r>
                        <a:rPr sz="900" b="1" spc="-20" dirty="0">
                          <a:solidFill>
                            <a:srgbClr val="FFFFFF"/>
                          </a:solidFill>
                          <a:latin typeface="Montserrat"/>
                          <a:cs typeface="Montserrat"/>
                        </a:rPr>
                        <a:t>RISK</a:t>
                      </a:r>
                      <a:endParaRPr sz="900">
                        <a:latin typeface="Montserrat"/>
                        <a:cs typeface="Montserrat"/>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E3841"/>
                    </a:solidFill>
                  </a:tcPr>
                </a:tc>
                <a:tc>
                  <a:txBody>
                    <a:bodyPr/>
                    <a:lstStyle/>
                    <a:p>
                      <a:pPr>
                        <a:lnSpc>
                          <a:spcPct val="100000"/>
                        </a:lnSpc>
                        <a:spcBef>
                          <a:spcPts val="225"/>
                        </a:spcBef>
                      </a:pPr>
                      <a:endParaRPr sz="900">
                        <a:latin typeface="Times New Roman"/>
                        <a:cs typeface="Times New Roman"/>
                      </a:endParaRPr>
                    </a:p>
                    <a:p>
                      <a:pPr marL="313055">
                        <a:lnSpc>
                          <a:spcPct val="100000"/>
                        </a:lnSpc>
                        <a:spcBef>
                          <a:spcPts val="5"/>
                        </a:spcBef>
                      </a:pPr>
                      <a:r>
                        <a:rPr sz="900" b="1" dirty="0">
                          <a:solidFill>
                            <a:srgbClr val="FFFFFF"/>
                          </a:solidFill>
                          <a:latin typeface="Montserrat"/>
                          <a:cs typeface="Montserrat"/>
                        </a:rPr>
                        <a:t>ESTATE</a:t>
                      </a:r>
                      <a:r>
                        <a:rPr sz="900" b="1" spc="320" dirty="0">
                          <a:solidFill>
                            <a:srgbClr val="FFFFFF"/>
                          </a:solidFill>
                          <a:latin typeface="Montserrat"/>
                          <a:cs typeface="Montserrat"/>
                        </a:rPr>
                        <a:t> </a:t>
                      </a:r>
                      <a:r>
                        <a:rPr sz="900" b="1" spc="-20" dirty="0">
                          <a:solidFill>
                            <a:srgbClr val="FFFFFF"/>
                          </a:solidFill>
                          <a:latin typeface="Montserrat"/>
                          <a:cs typeface="Montserrat"/>
                        </a:rPr>
                        <a:t>RISK</a:t>
                      </a:r>
                      <a:endParaRPr sz="900">
                        <a:latin typeface="Montserrat"/>
                        <a:cs typeface="Montserrat"/>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E3841"/>
                    </a:solidFill>
                  </a:tcPr>
                </a:tc>
                <a:tc>
                  <a:txBody>
                    <a:bodyPr/>
                    <a:lstStyle/>
                    <a:p>
                      <a:pPr>
                        <a:lnSpc>
                          <a:spcPct val="100000"/>
                        </a:lnSpc>
                        <a:spcBef>
                          <a:spcPts val="225"/>
                        </a:spcBef>
                      </a:pPr>
                      <a:endParaRPr sz="900">
                        <a:latin typeface="Times New Roman"/>
                        <a:cs typeface="Times New Roman"/>
                      </a:endParaRPr>
                    </a:p>
                    <a:p>
                      <a:pPr marL="183515">
                        <a:lnSpc>
                          <a:spcPct val="100000"/>
                        </a:lnSpc>
                        <a:spcBef>
                          <a:spcPts val="5"/>
                        </a:spcBef>
                      </a:pPr>
                      <a:r>
                        <a:rPr sz="900" b="1" spc="10" dirty="0">
                          <a:solidFill>
                            <a:srgbClr val="FFFFFF"/>
                          </a:solidFill>
                          <a:latin typeface="Montserrat"/>
                          <a:cs typeface="Montserrat"/>
                        </a:rPr>
                        <a:t>LITIGATION</a:t>
                      </a:r>
                      <a:r>
                        <a:rPr sz="900" b="1" spc="395" dirty="0">
                          <a:solidFill>
                            <a:srgbClr val="FFFFFF"/>
                          </a:solidFill>
                          <a:latin typeface="Montserrat"/>
                          <a:cs typeface="Montserrat"/>
                        </a:rPr>
                        <a:t> </a:t>
                      </a:r>
                      <a:r>
                        <a:rPr sz="900" b="1" spc="-20" dirty="0">
                          <a:solidFill>
                            <a:srgbClr val="FFFFFF"/>
                          </a:solidFill>
                          <a:latin typeface="Montserrat"/>
                          <a:cs typeface="Montserrat"/>
                        </a:rPr>
                        <a:t>RISK</a:t>
                      </a:r>
                      <a:endParaRPr sz="900">
                        <a:latin typeface="Montserrat"/>
                        <a:cs typeface="Montserrat"/>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E3841"/>
                    </a:solidFill>
                  </a:tcPr>
                </a:tc>
                <a:tc>
                  <a:txBody>
                    <a:bodyPr/>
                    <a:lstStyle/>
                    <a:p>
                      <a:pPr>
                        <a:lnSpc>
                          <a:spcPct val="100000"/>
                        </a:lnSpc>
                        <a:spcBef>
                          <a:spcPts val="225"/>
                        </a:spcBef>
                      </a:pPr>
                      <a:endParaRPr sz="900">
                        <a:latin typeface="Times New Roman"/>
                        <a:cs typeface="Times New Roman"/>
                      </a:endParaRPr>
                    </a:p>
                    <a:p>
                      <a:pPr marL="233045">
                        <a:lnSpc>
                          <a:spcPct val="100000"/>
                        </a:lnSpc>
                        <a:spcBef>
                          <a:spcPts val="5"/>
                        </a:spcBef>
                      </a:pPr>
                      <a:r>
                        <a:rPr sz="900" b="1" dirty="0">
                          <a:solidFill>
                            <a:srgbClr val="FFFFFF"/>
                          </a:solidFill>
                          <a:latin typeface="Montserrat"/>
                          <a:cs typeface="Montserrat"/>
                        </a:rPr>
                        <a:t>BUSINESS</a:t>
                      </a:r>
                      <a:r>
                        <a:rPr sz="900" b="1" spc="395" dirty="0">
                          <a:solidFill>
                            <a:srgbClr val="FFFFFF"/>
                          </a:solidFill>
                          <a:latin typeface="Montserrat"/>
                          <a:cs typeface="Montserrat"/>
                        </a:rPr>
                        <a:t> </a:t>
                      </a:r>
                      <a:r>
                        <a:rPr sz="900" b="1" spc="-20" dirty="0">
                          <a:solidFill>
                            <a:srgbClr val="FFFFFF"/>
                          </a:solidFill>
                          <a:latin typeface="Montserrat"/>
                          <a:cs typeface="Montserrat"/>
                        </a:rPr>
                        <a:t>RISK</a:t>
                      </a:r>
                      <a:endParaRPr sz="900">
                        <a:latin typeface="Montserrat"/>
                        <a:cs typeface="Montserrat"/>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E3841"/>
                    </a:solidFill>
                  </a:tcPr>
                </a:tc>
                <a:tc>
                  <a:txBody>
                    <a:bodyPr/>
                    <a:lstStyle/>
                    <a:p>
                      <a:pPr>
                        <a:lnSpc>
                          <a:spcPct val="100000"/>
                        </a:lnSpc>
                        <a:spcBef>
                          <a:spcPts val="225"/>
                        </a:spcBef>
                      </a:pPr>
                      <a:endParaRPr sz="900">
                        <a:latin typeface="Times New Roman"/>
                        <a:cs typeface="Times New Roman"/>
                      </a:endParaRPr>
                    </a:p>
                    <a:p>
                      <a:pPr marL="295910">
                        <a:lnSpc>
                          <a:spcPct val="100000"/>
                        </a:lnSpc>
                        <a:spcBef>
                          <a:spcPts val="5"/>
                        </a:spcBef>
                      </a:pPr>
                      <a:r>
                        <a:rPr sz="900" b="1" dirty="0">
                          <a:solidFill>
                            <a:srgbClr val="FFFFFF"/>
                          </a:solidFill>
                          <a:latin typeface="Montserrat"/>
                          <a:cs typeface="Montserrat"/>
                        </a:rPr>
                        <a:t>OTHER</a:t>
                      </a:r>
                      <a:r>
                        <a:rPr sz="900" b="1" spc="265" dirty="0">
                          <a:solidFill>
                            <a:srgbClr val="FFFFFF"/>
                          </a:solidFill>
                          <a:latin typeface="Montserrat"/>
                          <a:cs typeface="Montserrat"/>
                        </a:rPr>
                        <a:t> </a:t>
                      </a:r>
                      <a:r>
                        <a:rPr sz="900" b="1" spc="-10" dirty="0">
                          <a:solidFill>
                            <a:srgbClr val="FFFFFF"/>
                          </a:solidFill>
                          <a:latin typeface="Montserrat"/>
                          <a:cs typeface="Montserrat"/>
                        </a:rPr>
                        <a:t>RISKS</a:t>
                      </a:r>
                      <a:endParaRPr sz="900">
                        <a:latin typeface="Montserrat"/>
                        <a:cs typeface="Montserrat"/>
                      </a:endParaRPr>
                    </a:p>
                  </a:txBody>
                  <a:tcPr marL="0" marR="0" marT="285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2E3841"/>
                    </a:solidFill>
                  </a:tcPr>
                </a:tc>
                <a:extLst>
                  <a:ext uri="{0D108BD9-81ED-4DB2-BD59-A6C34878D82A}">
                    <a16:rowId xmlns:a16="http://schemas.microsoft.com/office/drawing/2014/main" val="10000"/>
                  </a:ext>
                </a:extLst>
              </a:tr>
              <a:tr h="3240405">
                <a:tc>
                  <a:txBody>
                    <a:bodyPr/>
                    <a:lstStyle/>
                    <a:p>
                      <a:pPr marL="200660" marR="300355" indent="-99695">
                        <a:lnSpc>
                          <a:spcPct val="117200"/>
                        </a:lnSpc>
                        <a:spcBef>
                          <a:spcPts val="720"/>
                        </a:spcBef>
                        <a:buFont typeface="Arial"/>
                        <a:buChar char="•"/>
                        <a:tabLst>
                          <a:tab pos="200660" algn="l"/>
                        </a:tabLst>
                      </a:pPr>
                      <a:r>
                        <a:rPr sz="900" dirty="0">
                          <a:solidFill>
                            <a:srgbClr val="7F7F7F"/>
                          </a:solidFill>
                          <a:latin typeface="Montserrat"/>
                          <a:cs typeface="Montserrat"/>
                        </a:rPr>
                        <a:t>How</a:t>
                      </a:r>
                      <a:r>
                        <a:rPr sz="900" spc="-20" dirty="0">
                          <a:solidFill>
                            <a:srgbClr val="7F7F7F"/>
                          </a:solidFill>
                          <a:latin typeface="Montserrat"/>
                          <a:cs typeface="Montserrat"/>
                        </a:rPr>
                        <a:t> much </a:t>
                      </a:r>
                      <a:r>
                        <a:rPr sz="900" dirty="0">
                          <a:solidFill>
                            <a:srgbClr val="7F7F7F"/>
                          </a:solidFill>
                          <a:latin typeface="Montserrat"/>
                          <a:cs typeface="Montserrat"/>
                        </a:rPr>
                        <a:t>investment</a:t>
                      </a:r>
                      <a:r>
                        <a:rPr sz="900" spc="-55" dirty="0">
                          <a:solidFill>
                            <a:srgbClr val="7F7F7F"/>
                          </a:solidFill>
                          <a:latin typeface="Montserrat"/>
                          <a:cs typeface="Montserrat"/>
                        </a:rPr>
                        <a:t> </a:t>
                      </a:r>
                      <a:r>
                        <a:rPr sz="900" spc="-10" dirty="0">
                          <a:solidFill>
                            <a:srgbClr val="7F7F7F"/>
                          </a:solidFill>
                          <a:latin typeface="Montserrat"/>
                          <a:cs typeface="Montserrat"/>
                        </a:rPr>
                        <a:t>risk?</a:t>
                      </a:r>
                      <a:endParaRPr sz="900">
                        <a:latin typeface="Montserrat"/>
                        <a:cs typeface="Montserrat"/>
                      </a:endParaRPr>
                    </a:p>
                    <a:p>
                      <a:pPr marL="200025" indent="-99060">
                        <a:lnSpc>
                          <a:spcPct val="100000"/>
                        </a:lnSpc>
                        <a:spcBef>
                          <a:spcPts val="850"/>
                        </a:spcBef>
                        <a:buFont typeface="Arial"/>
                        <a:buChar char="•"/>
                        <a:tabLst>
                          <a:tab pos="200025" algn="l"/>
                        </a:tabLst>
                      </a:pPr>
                      <a:r>
                        <a:rPr sz="900" dirty="0">
                          <a:solidFill>
                            <a:srgbClr val="7F7F7F"/>
                          </a:solidFill>
                          <a:latin typeface="Montserrat"/>
                          <a:cs typeface="Montserrat"/>
                        </a:rPr>
                        <a:t>End</a:t>
                      </a:r>
                      <a:r>
                        <a:rPr sz="900" spc="-25" dirty="0">
                          <a:solidFill>
                            <a:srgbClr val="7F7F7F"/>
                          </a:solidFill>
                          <a:latin typeface="Montserrat"/>
                          <a:cs typeface="Montserrat"/>
                        </a:rPr>
                        <a:t> </a:t>
                      </a:r>
                      <a:r>
                        <a:rPr sz="900" spc="-20" dirty="0">
                          <a:solidFill>
                            <a:srgbClr val="7F7F7F"/>
                          </a:solidFill>
                          <a:latin typeface="Montserrat"/>
                          <a:cs typeface="Montserrat"/>
                        </a:rPr>
                        <a:t>goal</a:t>
                      </a:r>
                      <a:endParaRPr sz="900">
                        <a:latin typeface="Montserrat"/>
                        <a:cs typeface="Montserrat"/>
                      </a:endParaRPr>
                    </a:p>
                    <a:p>
                      <a:pPr marL="200025" indent="-99060">
                        <a:lnSpc>
                          <a:spcPct val="100000"/>
                        </a:lnSpc>
                        <a:spcBef>
                          <a:spcPts val="790"/>
                        </a:spcBef>
                        <a:buFont typeface="Arial"/>
                        <a:buChar char="•"/>
                        <a:tabLst>
                          <a:tab pos="200025" algn="l"/>
                        </a:tabLst>
                      </a:pPr>
                      <a:r>
                        <a:rPr sz="900" dirty="0">
                          <a:solidFill>
                            <a:srgbClr val="7F7F7F"/>
                          </a:solidFill>
                          <a:latin typeface="Montserrat"/>
                          <a:cs typeface="Montserrat"/>
                        </a:rPr>
                        <a:t>Live</a:t>
                      </a:r>
                      <a:r>
                        <a:rPr sz="900" spc="-15" dirty="0">
                          <a:solidFill>
                            <a:srgbClr val="7F7F7F"/>
                          </a:solidFill>
                          <a:latin typeface="Montserrat"/>
                          <a:cs typeface="Montserrat"/>
                        </a:rPr>
                        <a:t> </a:t>
                      </a:r>
                      <a:r>
                        <a:rPr sz="900" dirty="0">
                          <a:solidFill>
                            <a:srgbClr val="7F7F7F"/>
                          </a:solidFill>
                          <a:latin typeface="Montserrat"/>
                          <a:cs typeface="Montserrat"/>
                        </a:rPr>
                        <a:t>too</a:t>
                      </a:r>
                      <a:r>
                        <a:rPr sz="900" spc="-10" dirty="0">
                          <a:solidFill>
                            <a:srgbClr val="7F7F7F"/>
                          </a:solidFill>
                          <a:latin typeface="Montserrat"/>
                          <a:cs typeface="Montserrat"/>
                        </a:rPr>
                        <a:t> </a:t>
                      </a:r>
                      <a:r>
                        <a:rPr sz="900" spc="-20" dirty="0">
                          <a:solidFill>
                            <a:srgbClr val="7F7F7F"/>
                          </a:solidFill>
                          <a:latin typeface="Montserrat"/>
                          <a:cs typeface="Montserrat"/>
                        </a:rPr>
                        <a:t>long</a:t>
                      </a:r>
                      <a:endParaRPr sz="900">
                        <a:latin typeface="Montserrat"/>
                        <a:cs typeface="Montserrat"/>
                      </a:endParaRPr>
                    </a:p>
                    <a:p>
                      <a:pPr marL="200025" indent="-99060">
                        <a:lnSpc>
                          <a:spcPct val="100000"/>
                        </a:lnSpc>
                        <a:spcBef>
                          <a:spcPts val="850"/>
                        </a:spcBef>
                        <a:buFont typeface="Arial"/>
                        <a:buChar char="•"/>
                        <a:tabLst>
                          <a:tab pos="200025" algn="l"/>
                        </a:tabLst>
                      </a:pPr>
                      <a:r>
                        <a:rPr sz="900" dirty="0">
                          <a:solidFill>
                            <a:srgbClr val="7F7F7F"/>
                          </a:solidFill>
                          <a:latin typeface="Montserrat"/>
                          <a:cs typeface="Montserrat"/>
                        </a:rPr>
                        <a:t>Spend</a:t>
                      </a:r>
                      <a:r>
                        <a:rPr sz="900" spc="-20" dirty="0">
                          <a:solidFill>
                            <a:srgbClr val="7F7F7F"/>
                          </a:solidFill>
                          <a:latin typeface="Montserrat"/>
                          <a:cs typeface="Montserrat"/>
                        </a:rPr>
                        <a:t> </a:t>
                      </a:r>
                      <a:r>
                        <a:rPr sz="900" dirty="0">
                          <a:solidFill>
                            <a:srgbClr val="7F7F7F"/>
                          </a:solidFill>
                          <a:latin typeface="Montserrat"/>
                          <a:cs typeface="Montserrat"/>
                        </a:rPr>
                        <a:t>too</a:t>
                      </a:r>
                      <a:r>
                        <a:rPr sz="900" spc="-15" dirty="0">
                          <a:solidFill>
                            <a:srgbClr val="7F7F7F"/>
                          </a:solidFill>
                          <a:latin typeface="Montserrat"/>
                          <a:cs typeface="Montserrat"/>
                        </a:rPr>
                        <a:t> </a:t>
                      </a:r>
                      <a:r>
                        <a:rPr sz="900" spc="-20" dirty="0">
                          <a:solidFill>
                            <a:srgbClr val="7F7F7F"/>
                          </a:solidFill>
                          <a:latin typeface="Montserrat"/>
                          <a:cs typeface="Montserrat"/>
                        </a:rPr>
                        <a:t>much</a:t>
                      </a:r>
                      <a:endParaRPr sz="900">
                        <a:latin typeface="Montserrat"/>
                        <a:cs typeface="Montserrat"/>
                      </a:endParaRPr>
                    </a:p>
                    <a:p>
                      <a:pPr marL="200025" indent="-99060">
                        <a:lnSpc>
                          <a:spcPct val="100000"/>
                        </a:lnSpc>
                        <a:spcBef>
                          <a:spcPts val="790"/>
                        </a:spcBef>
                        <a:buFont typeface="Arial"/>
                        <a:buChar char="•"/>
                        <a:tabLst>
                          <a:tab pos="200025" algn="l"/>
                        </a:tabLst>
                      </a:pPr>
                      <a:r>
                        <a:rPr sz="900" dirty="0">
                          <a:solidFill>
                            <a:srgbClr val="7F7F7F"/>
                          </a:solidFill>
                          <a:latin typeface="Montserrat"/>
                          <a:cs typeface="Montserrat"/>
                        </a:rPr>
                        <a:t>Market</a:t>
                      </a:r>
                      <a:r>
                        <a:rPr sz="900" spc="-30" dirty="0">
                          <a:solidFill>
                            <a:srgbClr val="7F7F7F"/>
                          </a:solidFill>
                          <a:latin typeface="Montserrat"/>
                          <a:cs typeface="Montserrat"/>
                        </a:rPr>
                        <a:t> </a:t>
                      </a:r>
                      <a:r>
                        <a:rPr sz="900" spc="-20" dirty="0">
                          <a:solidFill>
                            <a:srgbClr val="7F7F7F"/>
                          </a:solidFill>
                          <a:latin typeface="Montserrat"/>
                          <a:cs typeface="Montserrat"/>
                        </a:rPr>
                        <a:t>risk</a:t>
                      </a:r>
                      <a:endParaRPr sz="900">
                        <a:latin typeface="Montserrat"/>
                        <a:cs typeface="Montserrat"/>
                      </a:endParaRPr>
                    </a:p>
                    <a:p>
                      <a:pPr marL="200025" indent="-99060">
                        <a:lnSpc>
                          <a:spcPct val="100000"/>
                        </a:lnSpc>
                        <a:spcBef>
                          <a:spcPts val="720"/>
                        </a:spcBef>
                        <a:buFont typeface="Arial"/>
                        <a:buChar char="•"/>
                        <a:tabLst>
                          <a:tab pos="200025" algn="l"/>
                        </a:tabLst>
                      </a:pPr>
                      <a:r>
                        <a:rPr sz="900" dirty="0">
                          <a:solidFill>
                            <a:srgbClr val="7F7F7F"/>
                          </a:solidFill>
                          <a:latin typeface="Montserrat"/>
                          <a:cs typeface="Montserrat"/>
                        </a:rPr>
                        <a:t>Income</a:t>
                      </a:r>
                      <a:r>
                        <a:rPr sz="900" spc="-20" dirty="0">
                          <a:solidFill>
                            <a:srgbClr val="7F7F7F"/>
                          </a:solidFill>
                          <a:latin typeface="Montserrat"/>
                          <a:cs typeface="Montserrat"/>
                        </a:rPr>
                        <a:t> </a:t>
                      </a:r>
                      <a:r>
                        <a:rPr sz="900" spc="-10" dirty="0">
                          <a:solidFill>
                            <a:srgbClr val="7F7F7F"/>
                          </a:solidFill>
                          <a:latin typeface="Montserrat"/>
                          <a:cs typeface="Montserrat"/>
                        </a:rPr>
                        <a:t>required</a:t>
                      </a:r>
                      <a:endParaRPr sz="900">
                        <a:latin typeface="Montserrat"/>
                        <a:cs typeface="Montserrat"/>
                      </a:endParaRPr>
                    </a:p>
                    <a:p>
                      <a:pPr marL="200025" indent="-99060">
                        <a:lnSpc>
                          <a:spcPct val="100000"/>
                        </a:lnSpc>
                        <a:spcBef>
                          <a:spcPts val="850"/>
                        </a:spcBef>
                        <a:buFont typeface="Arial"/>
                        <a:buChar char="•"/>
                        <a:tabLst>
                          <a:tab pos="200025" algn="l"/>
                        </a:tabLst>
                      </a:pPr>
                      <a:r>
                        <a:rPr sz="900" spc="-10" dirty="0">
                          <a:solidFill>
                            <a:srgbClr val="7F7F7F"/>
                          </a:solidFill>
                          <a:latin typeface="Montserrat"/>
                          <a:cs typeface="Montserrat"/>
                        </a:rPr>
                        <a:t>Diversification</a:t>
                      </a:r>
                      <a:endParaRPr sz="900">
                        <a:latin typeface="Montserrat"/>
                        <a:cs typeface="Montserrat"/>
                      </a:endParaRPr>
                    </a:p>
                    <a:p>
                      <a:pPr marL="200025" indent="-99060">
                        <a:lnSpc>
                          <a:spcPct val="100000"/>
                        </a:lnSpc>
                        <a:spcBef>
                          <a:spcPts val="790"/>
                        </a:spcBef>
                        <a:buFont typeface="Arial"/>
                        <a:buChar char="•"/>
                        <a:tabLst>
                          <a:tab pos="200025" algn="l"/>
                        </a:tabLst>
                      </a:pPr>
                      <a:r>
                        <a:rPr sz="900" dirty="0">
                          <a:solidFill>
                            <a:srgbClr val="7F7F7F"/>
                          </a:solidFill>
                          <a:latin typeface="Montserrat"/>
                          <a:cs typeface="Montserrat"/>
                        </a:rPr>
                        <a:t>Specific</a:t>
                      </a:r>
                      <a:r>
                        <a:rPr sz="900" spc="-35" dirty="0">
                          <a:solidFill>
                            <a:srgbClr val="7F7F7F"/>
                          </a:solidFill>
                          <a:latin typeface="Montserrat"/>
                          <a:cs typeface="Montserrat"/>
                        </a:rPr>
                        <a:t> </a:t>
                      </a:r>
                      <a:r>
                        <a:rPr sz="900" spc="-20" dirty="0">
                          <a:solidFill>
                            <a:srgbClr val="7F7F7F"/>
                          </a:solidFill>
                          <a:latin typeface="Montserrat"/>
                          <a:cs typeface="Montserrat"/>
                        </a:rPr>
                        <a:t>risk</a:t>
                      </a:r>
                      <a:endParaRPr sz="900">
                        <a:latin typeface="Montserrat"/>
                        <a:cs typeface="Montserrat"/>
                      </a:endParaRPr>
                    </a:p>
                    <a:p>
                      <a:pPr marL="200025" indent="-99060">
                        <a:lnSpc>
                          <a:spcPct val="100000"/>
                        </a:lnSpc>
                        <a:spcBef>
                          <a:spcPts val="850"/>
                        </a:spcBef>
                        <a:buFont typeface="Arial"/>
                        <a:buChar char="•"/>
                        <a:tabLst>
                          <a:tab pos="200025" algn="l"/>
                        </a:tabLst>
                      </a:pPr>
                      <a:r>
                        <a:rPr sz="900" spc="-10" dirty="0">
                          <a:solidFill>
                            <a:srgbClr val="7F7F7F"/>
                          </a:solidFill>
                          <a:latin typeface="Montserrat"/>
                          <a:cs typeface="Montserrat"/>
                        </a:rPr>
                        <a:t>Liquidity</a:t>
                      </a:r>
                      <a:endParaRPr sz="900">
                        <a:latin typeface="Montserrat"/>
                        <a:cs typeface="Montserrat"/>
                      </a:endParaRPr>
                    </a:p>
                  </a:txBody>
                  <a:tcPr marL="0" marR="0" marT="914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a:txBody>
                    <a:bodyPr/>
                    <a:lstStyle/>
                    <a:p>
                      <a:pPr marL="200660" indent="-99060">
                        <a:lnSpc>
                          <a:spcPct val="100000"/>
                        </a:lnSpc>
                        <a:spcBef>
                          <a:spcPts val="905"/>
                        </a:spcBef>
                        <a:buFont typeface="Arial"/>
                        <a:buChar char="•"/>
                        <a:tabLst>
                          <a:tab pos="200660" algn="l"/>
                        </a:tabLst>
                      </a:pPr>
                      <a:r>
                        <a:rPr sz="900" dirty="0">
                          <a:solidFill>
                            <a:srgbClr val="7F7F7F"/>
                          </a:solidFill>
                          <a:latin typeface="Montserrat"/>
                          <a:cs typeface="Montserrat"/>
                        </a:rPr>
                        <a:t>Risk</a:t>
                      </a:r>
                      <a:r>
                        <a:rPr sz="900" spc="-30" dirty="0">
                          <a:solidFill>
                            <a:srgbClr val="7F7F7F"/>
                          </a:solidFill>
                          <a:latin typeface="Montserrat"/>
                          <a:cs typeface="Montserrat"/>
                        </a:rPr>
                        <a:t> </a:t>
                      </a:r>
                      <a:r>
                        <a:rPr sz="900" spc="-10" dirty="0">
                          <a:solidFill>
                            <a:srgbClr val="7F7F7F"/>
                          </a:solidFill>
                          <a:latin typeface="Montserrat"/>
                          <a:cs typeface="Montserrat"/>
                        </a:rPr>
                        <a:t>profile</a:t>
                      </a:r>
                      <a:endParaRPr sz="900">
                        <a:latin typeface="Montserrat"/>
                        <a:cs typeface="Montserrat"/>
                      </a:endParaRPr>
                    </a:p>
                    <a:p>
                      <a:pPr marL="200660" indent="-99060">
                        <a:lnSpc>
                          <a:spcPct val="100000"/>
                        </a:lnSpc>
                        <a:spcBef>
                          <a:spcPts val="785"/>
                        </a:spcBef>
                        <a:buFont typeface="Arial"/>
                        <a:buChar char="•"/>
                        <a:tabLst>
                          <a:tab pos="200660" algn="l"/>
                        </a:tabLst>
                      </a:pPr>
                      <a:r>
                        <a:rPr sz="900" spc="-10" dirty="0">
                          <a:solidFill>
                            <a:srgbClr val="7F7F7F"/>
                          </a:solidFill>
                          <a:latin typeface="Montserrat"/>
                          <a:cs typeface="Montserrat"/>
                        </a:rPr>
                        <a:t>Governance</a:t>
                      </a:r>
                      <a:endParaRPr sz="900">
                        <a:latin typeface="Montserrat"/>
                        <a:cs typeface="Montserrat"/>
                      </a:endParaRPr>
                    </a:p>
                    <a:p>
                      <a:pPr marL="200660" indent="-99060">
                        <a:lnSpc>
                          <a:spcPct val="100000"/>
                        </a:lnSpc>
                        <a:spcBef>
                          <a:spcPts val="855"/>
                        </a:spcBef>
                        <a:buFont typeface="Arial"/>
                        <a:buChar char="•"/>
                        <a:tabLst>
                          <a:tab pos="200660" algn="l"/>
                        </a:tabLst>
                      </a:pPr>
                      <a:r>
                        <a:rPr sz="900" dirty="0">
                          <a:solidFill>
                            <a:srgbClr val="7F7F7F"/>
                          </a:solidFill>
                          <a:latin typeface="Montserrat"/>
                          <a:cs typeface="Montserrat"/>
                        </a:rPr>
                        <a:t>Tax</a:t>
                      </a:r>
                      <a:r>
                        <a:rPr sz="900" spc="-20" dirty="0">
                          <a:solidFill>
                            <a:srgbClr val="7F7F7F"/>
                          </a:solidFill>
                          <a:latin typeface="Montserrat"/>
                          <a:cs typeface="Montserrat"/>
                        </a:rPr>
                        <a:t> </a:t>
                      </a:r>
                      <a:r>
                        <a:rPr sz="900" spc="-10" dirty="0">
                          <a:solidFill>
                            <a:srgbClr val="7F7F7F"/>
                          </a:solidFill>
                          <a:latin typeface="Montserrat"/>
                          <a:cs typeface="Montserrat"/>
                        </a:rPr>
                        <a:t>structures</a:t>
                      </a:r>
                      <a:endParaRPr sz="900">
                        <a:latin typeface="Montserrat"/>
                        <a:cs typeface="Montserrat"/>
                      </a:endParaRPr>
                    </a:p>
                    <a:p>
                      <a:pPr marL="200660" indent="-99060">
                        <a:lnSpc>
                          <a:spcPct val="100000"/>
                        </a:lnSpc>
                        <a:spcBef>
                          <a:spcPts val="785"/>
                        </a:spcBef>
                        <a:buFont typeface="Arial"/>
                        <a:buChar char="•"/>
                        <a:tabLst>
                          <a:tab pos="200660" algn="l"/>
                        </a:tabLst>
                      </a:pPr>
                      <a:r>
                        <a:rPr sz="900" dirty="0">
                          <a:solidFill>
                            <a:srgbClr val="7F7F7F"/>
                          </a:solidFill>
                          <a:latin typeface="Montserrat"/>
                          <a:cs typeface="Montserrat"/>
                        </a:rPr>
                        <a:t>Tax</a:t>
                      </a:r>
                      <a:r>
                        <a:rPr sz="900" spc="-20" dirty="0">
                          <a:solidFill>
                            <a:srgbClr val="7F7F7F"/>
                          </a:solidFill>
                          <a:latin typeface="Montserrat"/>
                          <a:cs typeface="Montserrat"/>
                        </a:rPr>
                        <a:t> </a:t>
                      </a:r>
                      <a:r>
                        <a:rPr sz="900" spc="-10" dirty="0">
                          <a:solidFill>
                            <a:srgbClr val="7F7F7F"/>
                          </a:solidFill>
                          <a:latin typeface="Montserrat"/>
                          <a:cs typeface="Montserrat"/>
                        </a:rPr>
                        <a:t>plans</a:t>
                      </a:r>
                      <a:endParaRPr sz="900">
                        <a:latin typeface="Montserrat"/>
                        <a:cs typeface="Montserrat"/>
                      </a:endParaRPr>
                    </a:p>
                  </a:txBody>
                  <a:tcPr marL="0" marR="0" marT="1149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a:txBody>
                    <a:bodyPr/>
                    <a:lstStyle/>
                    <a:p>
                      <a:pPr marL="201930" marR="516255" indent="-99695">
                        <a:lnSpc>
                          <a:spcPct val="112100"/>
                        </a:lnSpc>
                        <a:spcBef>
                          <a:spcPts val="785"/>
                        </a:spcBef>
                        <a:buFont typeface="Arial"/>
                        <a:buChar char="•"/>
                        <a:tabLst>
                          <a:tab pos="201930" algn="l"/>
                        </a:tabLst>
                      </a:pPr>
                      <a:r>
                        <a:rPr sz="900" spc="-10" dirty="0">
                          <a:solidFill>
                            <a:srgbClr val="7F7F7F"/>
                          </a:solidFill>
                          <a:latin typeface="Montserrat"/>
                          <a:cs typeface="Montserrat"/>
                        </a:rPr>
                        <a:t>Protect beneficiaries</a:t>
                      </a:r>
                      <a:endParaRPr sz="900">
                        <a:latin typeface="Montserrat"/>
                        <a:cs typeface="Montserrat"/>
                      </a:endParaRPr>
                    </a:p>
                    <a:p>
                      <a:pPr marL="201295" indent="-99060">
                        <a:lnSpc>
                          <a:spcPct val="100000"/>
                        </a:lnSpc>
                        <a:spcBef>
                          <a:spcPts val="850"/>
                        </a:spcBef>
                        <a:buFont typeface="Arial"/>
                        <a:buChar char="•"/>
                        <a:tabLst>
                          <a:tab pos="201295" algn="l"/>
                        </a:tabLst>
                      </a:pPr>
                      <a:r>
                        <a:rPr sz="900" dirty="0">
                          <a:solidFill>
                            <a:srgbClr val="7F7F7F"/>
                          </a:solidFill>
                          <a:latin typeface="Montserrat"/>
                          <a:cs typeface="Montserrat"/>
                        </a:rPr>
                        <a:t>Fund the</a:t>
                      </a:r>
                      <a:r>
                        <a:rPr sz="900" spc="-5" dirty="0">
                          <a:solidFill>
                            <a:srgbClr val="7F7F7F"/>
                          </a:solidFill>
                          <a:latin typeface="Montserrat"/>
                          <a:cs typeface="Montserrat"/>
                        </a:rPr>
                        <a:t> </a:t>
                      </a:r>
                      <a:r>
                        <a:rPr sz="900" spc="-10" dirty="0">
                          <a:solidFill>
                            <a:srgbClr val="7F7F7F"/>
                          </a:solidFill>
                          <a:latin typeface="Montserrat"/>
                          <a:cs typeface="Montserrat"/>
                        </a:rPr>
                        <a:t>estate</a:t>
                      </a:r>
                      <a:endParaRPr sz="900">
                        <a:latin typeface="Montserrat"/>
                        <a:cs typeface="Montserrat"/>
                      </a:endParaRPr>
                    </a:p>
                    <a:p>
                      <a:pPr marL="201295" indent="-99060">
                        <a:lnSpc>
                          <a:spcPct val="100000"/>
                        </a:lnSpc>
                        <a:spcBef>
                          <a:spcPts val="790"/>
                        </a:spcBef>
                        <a:buFont typeface="Arial"/>
                        <a:buChar char="•"/>
                        <a:tabLst>
                          <a:tab pos="201295" algn="l"/>
                        </a:tabLst>
                      </a:pPr>
                      <a:r>
                        <a:rPr sz="900" dirty="0">
                          <a:solidFill>
                            <a:srgbClr val="7F7F7F"/>
                          </a:solidFill>
                          <a:latin typeface="Montserrat"/>
                          <a:cs typeface="Montserrat"/>
                        </a:rPr>
                        <a:t>Insurance</a:t>
                      </a:r>
                      <a:r>
                        <a:rPr sz="900" spc="-20" dirty="0">
                          <a:solidFill>
                            <a:srgbClr val="7F7F7F"/>
                          </a:solidFill>
                          <a:latin typeface="Montserrat"/>
                          <a:cs typeface="Montserrat"/>
                        </a:rPr>
                        <a:t> </a:t>
                      </a:r>
                      <a:r>
                        <a:rPr sz="900" spc="-10" dirty="0">
                          <a:solidFill>
                            <a:srgbClr val="7F7F7F"/>
                          </a:solidFill>
                          <a:latin typeface="Montserrat"/>
                          <a:cs typeface="Montserrat"/>
                        </a:rPr>
                        <a:t>issues</a:t>
                      </a:r>
                      <a:endParaRPr sz="900">
                        <a:latin typeface="Montserrat"/>
                        <a:cs typeface="Montserrat"/>
                      </a:endParaRPr>
                    </a:p>
                    <a:p>
                      <a:pPr marL="201295" indent="-99060">
                        <a:lnSpc>
                          <a:spcPct val="100000"/>
                        </a:lnSpc>
                        <a:spcBef>
                          <a:spcPts val="850"/>
                        </a:spcBef>
                        <a:buFont typeface="Arial"/>
                        <a:buChar char="•"/>
                        <a:tabLst>
                          <a:tab pos="201295" algn="l"/>
                        </a:tabLst>
                      </a:pPr>
                      <a:r>
                        <a:rPr sz="900" spc="-10" dirty="0">
                          <a:solidFill>
                            <a:srgbClr val="7F7F7F"/>
                          </a:solidFill>
                          <a:latin typeface="Montserrat"/>
                          <a:cs typeface="Montserrat"/>
                        </a:rPr>
                        <a:t>Wills</a:t>
                      </a:r>
                      <a:endParaRPr sz="900">
                        <a:latin typeface="Montserrat"/>
                        <a:cs typeface="Montserrat"/>
                      </a:endParaRPr>
                    </a:p>
                    <a:p>
                      <a:pPr marL="201930" marR="677545" indent="-99695">
                        <a:lnSpc>
                          <a:spcPct val="100000"/>
                        </a:lnSpc>
                        <a:spcBef>
                          <a:spcPts val="790"/>
                        </a:spcBef>
                        <a:buFont typeface="Arial"/>
                        <a:buChar char="•"/>
                        <a:tabLst>
                          <a:tab pos="201930" algn="l"/>
                        </a:tabLst>
                      </a:pPr>
                      <a:r>
                        <a:rPr sz="900" dirty="0">
                          <a:solidFill>
                            <a:srgbClr val="7F7F7F"/>
                          </a:solidFill>
                          <a:latin typeface="Montserrat"/>
                          <a:cs typeface="Montserrat"/>
                        </a:rPr>
                        <a:t>Powers</a:t>
                      </a:r>
                      <a:r>
                        <a:rPr sz="900" spc="-5" dirty="0">
                          <a:solidFill>
                            <a:srgbClr val="7F7F7F"/>
                          </a:solidFill>
                          <a:latin typeface="Montserrat"/>
                          <a:cs typeface="Montserrat"/>
                        </a:rPr>
                        <a:t> </a:t>
                      </a:r>
                      <a:r>
                        <a:rPr sz="900" spc="-25" dirty="0">
                          <a:solidFill>
                            <a:srgbClr val="7F7F7F"/>
                          </a:solidFill>
                          <a:latin typeface="Montserrat"/>
                          <a:cs typeface="Montserrat"/>
                        </a:rPr>
                        <a:t>of </a:t>
                      </a:r>
                      <a:r>
                        <a:rPr sz="900" spc="-10" dirty="0">
                          <a:solidFill>
                            <a:srgbClr val="7F7F7F"/>
                          </a:solidFill>
                          <a:latin typeface="Montserrat"/>
                          <a:cs typeface="Montserrat"/>
                        </a:rPr>
                        <a:t>Attorneys</a:t>
                      </a:r>
                      <a:endParaRPr sz="900">
                        <a:latin typeface="Montserrat"/>
                        <a:cs typeface="Montserrat"/>
                      </a:endParaRPr>
                    </a:p>
                    <a:p>
                      <a:pPr marL="201295" indent="-99060">
                        <a:lnSpc>
                          <a:spcPct val="100000"/>
                        </a:lnSpc>
                        <a:spcBef>
                          <a:spcPts val="720"/>
                        </a:spcBef>
                        <a:buFont typeface="Arial"/>
                        <a:buChar char="•"/>
                        <a:tabLst>
                          <a:tab pos="201295" algn="l"/>
                        </a:tabLst>
                      </a:pPr>
                      <a:r>
                        <a:rPr sz="900" spc="-10" dirty="0">
                          <a:solidFill>
                            <a:srgbClr val="7F7F7F"/>
                          </a:solidFill>
                          <a:latin typeface="Montserrat"/>
                          <a:cs typeface="Montserrat"/>
                        </a:rPr>
                        <a:t>Agreements</a:t>
                      </a:r>
                      <a:endParaRPr sz="900">
                        <a:latin typeface="Montserrat"/>
                        <a:cs typeface="Montserrat"/>
                      </a:endParaRPr>
                    </a:p>
                    <a:p>
                      <a:pPr marL="201930" marR="460375" indent="-99695">
                        <a:lnSpc>
                          <a:spcPct val="112100"/>
                        </a:lnSpc>
                        <a:spcBef>
                          <a:spcPts val="580"/>
                        </a:spcBef>
                        <a:buFont typeface="Arial"/>
                        <a:buChar char="•"/>
                        <a:tabLst>
                          <a:tab pos="201930" algn="l"/>
                        </a:tabLst>
                      </a:pPr>
                      <a:r>
                        <a:rPr sz="900" dirty="0">
                          <a:solidFill>
                            <a:srgbClr val="7F7F7F"/>
                          </a:solidFill>
                          <a:latin typeface="Montserrat"/>
                          <a:cs typeface="Montserrat"/>
                        </a:rPr>
                        <a:t>Death</a:t>
                      </a:r>
                      <a:r>
                        <a:rPr sz="900" spc="-35" dirty="0">
                          <a:solidFill>
                            <a:srgbClr val="7F7F7F"/>
                          </a:solidFill>
                          <a:latin typeface="Montserrat"/>
                          <a:cs typeface="Montserrat"/>
                        </a:rPr>
                        <a:t> </a:t>
                      </a:r>
                      <a:r>
                        <a:rPr sz="900" spc="-10" dirty="0">
                          <a:solidFill>
                            <a:srgbClr val="7F7F7F"/>
                          </a:solidFill>
                          <a:latin typeface="Montserrat"/>
                          <a:cs typeface="Montserrat"/>
                        </a:rPr>
                        <a:t>benefit nominations</a:t>
                      </a:r>
                      <a:endParaRPr sz="900">
                        <a:latin typeface="Montserrat"/>
                        <a:cs typeface="Montserrat"/>
                      </a:endParaRPr>
                    </a:p>
                    <a:p>
                      <a:pPr marL="201295" indent="-99060">
                        <a:lnSpc>
                          <a:spcPct val="100000"/>
                        </a:lnSpc>
                        <a:spcBef>
                          <a:spcPts val="710"/>
                        </a:spcBef>
                        <a:buFont typeface="Arial"/>
                        <a:buChar char="•"/>
                        <a:tabLst>
                          <a:tab pos="201295" algn="l"/>
                        </a:tabLst>
                      </a:pPr>
                      <a:r>
                        <a:rPr sz="900" spc="-10" dirty="0">
                          <a:solidFill>
                            <a:srgbClr val="7F7F7F"/>
                          </a:solidFill>
                          <a:latin typeface="Montserrat"/>
                          <a:cs typeface="Montserrat"/>
                        </a:rPr>
                        <a:t>Legacy</a:t>
                      </a:r>
                      <a:endParaRPr sz="900">
                        <a:latin typeface="Montserrat"/>
                        <a:cs typeface="Montserrat"/>
                      </a:endParaRPr>
                    </a:p>
                    <a:p>
                      <a:pPr marL="201295" indent="-99060">
                        <a:lnSpc>
                          <a:spcPct val="100000"/>
                        </a:lnSpc>
                        <a:spcBef>
                          <a:spcPts val="705"/>
                        </a:spcBef>
                        <a:buFont typeface="Arial"/>
                        <a:buChar char="•"/>
                        <a:tabLst>
                          <a:tab pos="201295" algn="l"/>
                        </a:tabLst>
                      </a:pPr>
                      <a:r>
                        <a:rPr sz="900" dirty="0">
                          <a:solidFill>
                            <a:srgbClr val="7F7F7F"/>
                          </a:solidFill>
                          <a:latin typeface="Montserrat"/>
                          <a:cs typeface="Montserrat"/>
                        </a:rPr>
                        <a:t>Fair</a:t>
                      </a:r>
                      <a:r>
                        <a:rPr sz="900" spc="-5" dirty="0">
                          <a:solidFill>
                            <a:srgbClr val="7F7F7F"/>
                          </a:solidFill>
                          <a:latin typeface="Montserrat"/>
                          <a:cs typeface="Montserrat"/>
                        </a:rPr>
                        <a:t> </a:t>
                      </a:r>
                      <a:r>
                        <a:rPr sz="900" dirty="0">
                          <a:solidFill>
                            <a:srgbClr val="7F7F7F"/>
                          </a:solidFill>
                          <a:latin typeface="Montserrat"/>
                          <a:cs typeface="Montserrat"/>
                        </a:rPr>
                        <a:t>V</a:t>
                      </a:r>
                      <a:r>
                        <a:rPr sz="900" spc="5" dirty="0">
                          <a:solidFill>
                            <a:srgbClr val="7F7F7F"/>
                          </a:solidFill>
                          <a:latin typeface="Montserrat"/>
                          <a:cs typeface="Montserrat"/>
                        </a:rPr>
                        <a:t> </a:t>
                      </a:r>
                      <a:r>
                        <a:rPr sz="900" spc="-10" dirty="0">
                          <a:solidFill>
                            <a:srgbClr val="7F7F7F"/>
                          </a:solidFill>
                          <a:latin typeface="Montserrat"/>
                          <a:cs typeface="Montserrat"/>
                        </a:rPr>
                        <a:t>equal</a:t>
                      </a:r>
                      <a:endParaRPr sz="900">
                        <a:latin typeface="Montserrat"/>
                        <a:cs typeface="Montserrat"/>
                      </a:endParaRPr>
                    </a:p>
                    <a:p>
                      <a:pPr marL="201295" indent="-99060">
                        <a:lnSpc>
                          <a:spcPct val="100000"/>
                        </a:lnSpc>
                        <a:spcBef>
                          <a:spcPts val="700"/>
                        </a:spcBef>
                        <a:buFont typeface="Arial"/>
                        <a:buChar char="•"/>
                        <a:tabLst>
                          <a:tab pos="201295" algn="l"/>
                        </a:tabLst>
                      </a:pPr>
                      <a:r>
                        <a:rPr sz="900" spc="-10" dirty="0">
                          <a:solidFill>
                            <a:srgbClr val="7F7F7F"/>
                          </a:solidFill>
                          <a:latin typeface="Montserrat"/>
                          <a:cs typeface="Montserrat"/>
                        </a:rPr>
                        <a:t>Challenges</a:t>
                      </a:r>
                      <a:endParaRPr sz="900">
                        <a:latin typeface="Montserrat"/>
                        <a:cs typeface="Montserrat"/>
                      </a:endParaRPr>
                    </a:p>
                  </a:txBody>
                  <a:tcPr marL="0" marR="0" marT="996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a:txBody>
                    <a:bodyPr/>
                    <a:lstStyle/>
                    <a:p>
                      <a:pPr marL="201930" indent="-99060">
                        <a:lnSpc>
                          <a:spcPct val="100000"/>
                        </a:lnSpc>
                        <a:spcBef>
                          <a:spcPts val="905"/>
                        </a:spcBef>
                        <a:buFont typeface="Arial"/>
                        <a:buChar char="•"/>
                        <a:tabLst>
                          <a:tab pos="201930" algn="l"/>
                        </a:tabLst>
                      </a:pPr>
                      <a:r>
                        <a:rPr sz="900" spc="-10" dirty="0">
                          <a:solidFill>
                            <a:srgbClr val="7F7F7F"/>
                          </a:solidFill>
                          <a:latin typeface="Montserrat"/>
                          <a:cs typeface="Montserrat"/>
                        </a:rPr>
                        <a:t>Structures</a:t>
                      </a:r>
                      <a:endParaRPr sz="900">
                        <a:latin typeface="Montserrat"/>
                        <a:cs typeface="Montserrat"/>
                      </a:endParaRPr>
                    </a:p>
                    <a:p>
                      <a:pPr marL="201930" indent="-99060">
                        <a:lnSpc>
                          <a:spcPct val="100000"/>
                        </a:lnSpc>
                        <a:spcBef>
                          <a:spcPts val="785"/>
                        </a:spcBef>
                        <a:buFont typeface="Arial"/>
                        <a:buChar char="•"/>
                        <a:tabLst>
                          <a:tab pos="201930" algn="l"/>
                        </a:tabLst>
                      </a:pPr>
                      <a:r>
                        <a:rPr sz="900" spc="-10" dirty="0">
                          <a:solidFill>
                            <a:srgbClr val="7F7F7F"/>
                          </a:solidFill>
                          <a:latin typeface="Montserrat"/>
                          <a:cs typeface="Montserrat"/>
                        </a:rPr>
                        <a:t>Warranties</a:t>
                      </a:r>
                      <a:endParaRPr sz="900">
                        <a:latin typeface="Montserrat"/>
                        <a:cs typeface="Montserrat"/>
                      </a:endParaRPr>
                    </a:p>
                    <a:p>
                      <a:pPr marL="201930" indent="-99060">
                        <a:lnSpc>
                          <a:spcPct val="100000"/>
                        </a:lnSpc>
                        <a:spcBef>
                          <a:spcPts val="855"/>
                        </a:spcBef>
                        <a:buFont typeface="Arial"/>
                        <a:buChar char="•"/>
                        <a:tabLst>
                          <a:tab pos="201930" algn="l"/>
                        </a:tabLst>
                      </a:pPr>
                      <a:r>
                        <a:rPr sz="900" spc="-10" dirty="0">
                          <a:solidFill>
                            <a:srgbClr val="7F7F7F"/>
                          </a:solidFill>
                          <a:latin typeface="Montserrat"/>
                          <a:cs typeface="Montserrat"/>
                        </a:rPr>
                        <a:t>Directorships</a:t>
                      </a:r>
                      <a:endParaRPr sz="900">
                        <a:latin typeface="Montserrat"/>
                        <a:cs typeface="Montserrat"/>
                      </a:endParaRPr>
                    </a:p>
                    <a:p>
                      <a:pPr marL="201930" indent="-99060">
                        <a:lnSpc>
                          <a:spcPct val="100000"/>
                        </a:lnSpc>
                        <a:spcBef>
                          <a:spcPts val="785"/>
                        </a:spcBef>
                        <a:buFont typeface="Arial"/>
                        <a:buChar char="•"/>
                        <a:tabLst>
                          <a:tab pos="201930" algn="l"/>
                        </a:tabLst>
                      </a:pPr>
                      <a:r>
                        <a:rPr sz="900" spc="-10" dirty="0">
                          <a:solidFill>
                            <a:srgbClr val="7F7F7F"/>
                          </a:solidFill>
                          <a:latin typeface="Montserrat"/>
                          <a:cs typeface="Montserrat"/>
                        </a:rPr>
                        <a:t>Entities</a:t>
                      </a:r>
                      <a:endParaRPr sz="900">
                        <a:latin typeface="Montserrat"/>
                        <a:cs typeface="Montserrat"/>
                      </a:endParaRPr>
                    </a:p>
                    <a:p>
                      <a:pPr marL="201930" indent="-99060">
                        <a:lnSpc>
                          <a:spcPct val="100000"/>
                        </a:lnSpc>
                        <a:spcBef>
                          <a:spcPts val="940"/>
                        </a:spcBef>
                        <a:buFont typeface="Arial"/>
                        <a:buChar char="•"/>
                        <a:tabLst>
                          <a:tab pos="201930" algn="l"/>
                        </a:tabLst>
                      </a:pPr>
                      <a:r>
                        <a:rPr sz="900" spc="-10" dirty="0">
                          <a:solidFill>
                            <a:srgbClr val="7F7F7F"/>
                          </a:solidFill>
                          <a:latin typeface="Montserrat"/>
                          <a:cs typeface="Montserrat"/>
                        </a:rPr>
                        <a:t>Guarantees</a:t>
                      </a:r>
                      <a:endParaRPr sz="900">
                        <a:latin typeface="Montserrat"/>
                        <a:cs typeface="Montserrat"/>
                      </a:endParaRPr>
                    </a:p>
                    <a:p>
                      <a:pPr marL="201930" indent="-99060">
                        <a:lnSpc>
                          <a:spcPct val="100000"/>
                        </a:lnSpc>
                        <a:spcBef>
                          <a:spcPts val="785"/>
                        </a:spcBef>
                        <a:buFont typeface="Arial"/>
                        <a:buChar char="•"/>
                        <a:tabLst>
                          <a:tab pos="201930" algn="l"/>
                        </a:tabLst>
                      </a:pPr>
                      <a:r>
                        <a:rPr sz="900" spc="-10" dirty="0">
                          <a:solidFill>
                            <a:srgbClr val="7F7F7F"/>
                          </a:solidFill>
                          <a:latin typeface="Montserrat"/>
                          <a:cs typeface="Montserrat"/>
                        </a:rPr>
                        <a:t>Staff</a:t>
                      </a:r>
                      <a:endParaRPr sz="900">
                        <a:latin typeface="Montserrat"/>
                        <a:cs typeface="Montserrat"/>
                      </a:endParaRPr>
                    </a:p>
                    <a:p>
                      <a:pPr marL="201930" indent="-99060">
                        <a:lnSpc>
                          <a:spcPct val="100000"/>
                        </a:lnSpc>
                        <a:spcBef>
                          <a:spcPts val="790"/>
                        </a:spcBef>
                        <a:buFont typeface="Arial"/>
                        <a:buChar char="•"/>
                        <a:tabLst>
                          <a:tab pos="201930" algn="l"/>
                        </a:tabLst>
                      </a:pPr>
                      <a:r>
                        <a:rPr sz="900" spc="-10" dirty="0">
                          <a:solidFill>
                            <a:srgbClr val="7F7F7F"/>
                          </a:solidFill>
                          <a:latin typeface="Montserrat"/>
                          <a:cs typeface="Montserrat"/>
                        </a:rPr>
                        <a:t>Compliance</a:t>
                      </a:r>
                      <a:endParaRPr sz="900">
                        <a:latin typeface="Montserrat"/>
                        <a:cs typeface="Montserrat"/>
                      </a:endParaRPr>
                    </a:p>
                  </a:txBody>
                  <a:tcPr marL="0" marR="0" marT="1149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a:txBody>
                    <a:bodyPr/>
                    <a:lstStyle/>
                    <a:p>
                      <a:pPr marL="202565" indent="-99060">
                        <a:lnSpc>
                          <a:spcPct val="100000"/>
                        </a:lnSpc>
                        <a:spcBef>
                          <a:spcPts val="905"/>
                        </a:spcBef>
                        <a:buFont typeface="Arial"/>
                        <a:buChar char="•"/>
                        <a:tabLst>
                          <a:tab pos="202565" algn="l"/>
                        </a:tabLst>
                      </a:pPr>
                      <a:r>
                        <a:rPr sz="900" spc="-10" dirty="0">
                          <a:solidFill>
                            <a:srgbClr val="7F7F7F"/>
                          </a:solidFill>
                          <a:latin typeface="Montserrat"/>
                          <a:cs typeface="Montserrat"/>
                        </a:rPr>
                        <a:t>Covenants</a:t>
                      </a:r>
                      <a:endParaRPr sz="900">
                        <a:latin typeface="Montserrat"/>
                        <a:cs typeface="Montserrat"/>
                      </a:endParaRPr>
                    </a:p>
                    <a:p>
                      <a:pPr marL="202565" indent="-99060">
                        <a:lnSpc>
                          <a:spcPct val="100000"/>
                        </a:lnSpc>
                        <a:spcBef>
                          <a:spcPts val="785"/>
                        </a:spcBef>
                        <a:buFont typeface="Arial"/>
                        <a:buChar char="•"/>
                        <a:tabLst>
                          <a:tab pos="202565" algn="l"/>
                        </a:tabLst>
                      </a:pPr>
                      <a:r>
                        <a:rPr sz="900" spc="-10" dirty="0">
                          <a:solidFill>
                            <a:srgbClr val="7F7F7F"/>
                          </a:solidFill>
                          <a:latin typeface="Montserrat"/>
                          <a:cs typeface="Montserrat"/>
                        </a:rPr>
                        <a:t>Directorship</a:t>
                      </a:r>
                      <a:endParaRPr sz="900">
                        <a:latin typeface="Montserrat"/>
                        <a:cs typeface="Montserrat"/>
                      </a:endParaRPr>
                    </a:p>
                    <a:p>
                      <a:pPr marL="202565" indent="-99060">
                        <a:lnSpc>
                          <a:spcPct val="100000"/>
                        </a:lnSpc>
                        <a:spcBef>
                          <a:spcPts val="855"/>
                        </a:spcBef>
                        <a:buFont typeface="Arial"/>
                        <a:buChar char="•"/>
                        <a:tabLst>
                          <a:tab pos="202565" algn="l"/>
                        </a:tabLst>
                      </a:pPr>
                      <a:r>
                        <a:rPr sz="900" spc="-10" dirty="0">
                          <a:solidFill>
                            <a:srgbClr val="7F7F7F"/>
                          </a:solidFill>
                          <a:latin typeface="Montserrat"/>
                          <a:cs typeface="Montserrat"/>
                        </a:rPr>
                        <a:t>Staff</a:t>
                      </a:r>
                      <a:endParaRPr sz="900">
                        <a:latin typeface="Montserrat"/>
                        <a:cs typeface="Montserrat"/>
                      </a:endParaRPr>
                    </a:p>
                    <a:p>
                      <a:pPr marL="202565" indent="-99060">
                        <a:lnSpc>
                          <a:spcPct val="100000"/>
                        </a:lnSpc>
                        <a:spcBef>
                          <a:spcPts val="785"/>
                        </a:spcBef>
                        <a:buFont typeface="Arial"/>
                        <a:buChar char="•"/>
                        <a:tabLst>
                          <a:tab pos="202565" algn="l"/>
                        </a:tabLst>
                      </a:pPr>
                      <a:r>
                        <a:rPr sz="900" spc="-10" dirty="0">
                          <a:solidFill>
                            <a:srgbClr val="7F7F7F"/>
                          </a:solidFill>
                          <a:latin typeface="Montserrat"/>
                          <a:cs typeface="Montserrat"/>
                        </a:rPr>
                        <a:t>Succession</a:t>
                      </a:r>
                      <a:endParaRPr sz="900">
                        <a:latin typeface="Montserrat"/>
                        <a:cs typeface="Montserrat"/>
                      </a:endParaRPr>
                    </a:p>
                    <a:p>
                      <a:pPr marL="202565" indent="-99060">
                        <a:lnSpc>
                          <a:spcPct val="100000"/>
                        </a:lnSpc>
                        <a:spcBef>
                          <a:spcPts val="855"/>
                        </a:spcBef>
                        <a:buFont typeface="Arial"/>
                        <a:buChar char="•"/>
                        <a:tabLst>
                          <a:tab pos="202565" algn="l"/>
                        </a:tabLst>
                      </a:pPr>
                      <a:r>
                        <a:rPr sz="900" dirty="0">
                          <a:solidFill>
                            <a:srgbClr val="7F7F7F"/>
                          </a:solidFill>
                          <a:latin typeface="Montserrat"/>
                          <a:cs typeface="Montserrat"/>
                        </a:rPr>
                        <a:t>Key</a:t>
                      </a:r>
                      <a:r>
                        <a:rPr sz="900" spc="-25" dirty="0">
                          <a:solidFill>
                            <a:srgbClr val="7F7F7F"/>
                          </a:solidFill>
                          <a:latin typeface="Montserrat"/>
                          <a:cs typeface="Montserrat"/>
                        </a:rPr>
                        <a:t> </a:t>
                      </a:r>
                      <a:r>
                        <a:rPr sz="900" dirty="0">
                          <a:solidFill>
                            <a:srgbClr val="7F7F7F"/>
                          </a:solidFill>
                          <a:latin typeface="Montserrat"/>
                          <a:cs typeface="Montserrat"/>
                        </a:rPr>
                        <a:t>Person</a:t>
                      </a:r>
                      <a:r>
                        <a:rPr sz="900" spc="-20" dirty="0">
                          <a:solidFill>
                            <a:srgbClr val="7F7F7F"/>
                          </a:solidFill>
                          <a:latin typeface="Montserrat"/>
                          <a:cs typeface="Montserrat"/>
                        </a:rPr>
                        <a:t> risk</a:t>
                      </a:r>
                      <a:endParaRPr sz="900">
                        <a:latin typeface="Montserrat"/>
                        <a:cs typeface="Montserrat"/>
                      </a:endParaRPr>
                    </a:p>
                    <a:p>
                      <a:pPr marL="202565" indent="-99060">
                        <a:lnSpc>
                          <a:spcPct val="100000"/>
                        </a:lnSpc>
                        <a:spcBef>
                          <a:spcPts val="785"/>
                        </a:spcBef>
                        <a:buFont typeface="Arial"/>
                        <a:buChar char="•"/>
                        <a:tabLst>
                          <a:tab pos="202565" algn="l"/>
                        </a:tabLst>
                      </a:pPr>
                      <a:r>
                        <a:rPr sz="900" dirty="0">
                          <a:solidFill>
                            <a:srgbClr val="7F7F7F"/>
                          </a:solidFill>
                          <a:latin typeface="Montserrat"/>
                          <a:cs typeface="Montserrat"/>
                        </a:rPr>
                        <a:t>Advisory</a:t>
                      </a:r>
                      <a:r>
                        <a:rPr sz="900" spc="-35" dirty="0">
                          <a:solidFill>
                            <a:srgbClr val="7F7F7F"/>
                          </a:solidFill>
                          <a:latin typeface="Montserrat"/>
                          <a:cs typeface="Montserrat"/>
                        </a:rPr>
                        <a:t> </a:t>
                      </a:r>
                      <a:r>
                        <a:rPr sz="900" spc="-10" dirty="0">
                          <a:solidFill>
                            <a:srgbClr val="7F7F7F"/>
                          </a:solidFill>
                          <a:latin typeface="Montserrat"/>
                          <a:cs typeface="Montserrat"/>
                        </a:rPr>
                        <a:t>board</a:t>
                      </a:r>
                      <a:endParaRPr sz="900">
                        <a:latin typeface="Montserrat"/>
                        <a:cs typeface="Montserrat"/>
                      </a:endParaRPr>
                    </a:p>
                    <a:p>
                      <a:pPr marL="203200" marR="520700" indent="-99695">
                        <a:lnSpc>
                          <a:spcPct val="123400"/>
                        </a:lnSpc>
                        <a:spcBef>
                          <a:spcPts val="470"/>
                        </a:spcBef>
                        <a:buFont typeface="Arial"/>
                        <a:buChar char="•"/>
                        <a:tabLst>
                          <a:tab pos="203200" algn="l"/>
                        </a:tabLst>
                      </a:pPr>
                      <a:r>
                        <a:rPr sz="900" dirty="0">
                          <a:solidFill>
                            <a:srgbClr val="7F7F7F"/>
                          </a:solidFill>
                          <a:latin typeface="Montserrat"/>
                          <a:cs typeface="Montserrat"/>
                        </a:rPr>
                        <a:t>Mergers</a:t>
                      </a:r>
                      <a:r>
                        <a:rPr sz="900" spc="-40" dirty="0">
                          <a:solidFill>
                            <a:srgbClr val="7F7F7F"/>
                          </a:solidFill>
                          <a:latin typeface="Montserrat"/>
                          <a:cs typeface="Montserrat"/>
                        </a:rPr>
                        <a:t> </a:t>
                      </a:r>
                      <a:r>
                        <a:rPr sz="900" spc="-25" dirty="0">
                          <a:solidFill>
                            <a:srgbClr val="7F7F7F"/>
                          </a:solidFill>
                          <a:latin typeface="Montserrat"/>
                          <a:cs typeface="Montserrat"/>
                        </a:rPr>
                        <a:t>and </a:t>
                      </a:r>
                      <a:r>
                        <a:rPr sz="900" spc="-10" dirty="0">
                          <a:solidFill>
                            <a:srgbClr val="7F7F7F"/>
                          </a:solidFill>
                          <a:latin typeface="Montserrat"/>
                          <a:cs typeface="Montserrat"/>
                        </a:rPr>
                        <a:t>acquisitions</a:t>
                      </a:r>
                      <a:endParaRPr sz="900">
                        <a:latin typeface="Montserrat"/>
                        <a:cs typeface="Montserrat"/>
                      </a:endParaRPr>
                    </a:p>
                  </a:txBody>
                  <a:tcPr marL="0" marR="0" marT="11493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tc>
                  <a:txBody>
                    <a:bodyPr/>
                    <a:lstStyle/>
                    <a:p>
                      <a:pPr marL="207645" indent="-99060">
                        <a:lnSpc>
                          <a:spcPct val="100000"/>
                        </a:lnSpc>
                        <a:spcBef>
                          <a:spcPts val="915"/>
                        </a:spcBef>
                        <a:buFont typeface="Arial"/>
                        <a:buChar char="•"/>
                        <a:tabLst>
                          <a:tab pos="207645" algn="l"/>
                        </a:tabLst>
                      </a:pPr>
                      <a:r>
                        <a:rPr sz="900" spc="-10" dirty="0">
                          <a:solidFill>
                            <a:srgbClr val="7F7F7F"/>
                          </a:solidFill>
                          <a:latin typeface="Montserrat"/>
                          <a:cs typeface="Montserrat"/>
                        </a:rPr>
                        <a:t>Family</a:t>
                      </a:r>
                      <a:endParaRPr sz="900">
                        <a:latin typeface="Montserrat"/>
                        <a:cs typeface="Montserrat"/>
                      </a:endParaRPr>
                    </a:p>
                    <a:p>
                      <a:pPr marL="207645" indent="-99060">
                        <a:lnSpc>
                          <a:spcPct val="100000"/>
                        </a:lnSpc>
                        <a:spcBef>
                          <a:spcPts val="790"/>
                        </a:spcBef>
                        <a:buFont typeface="Arial"/>
                        <a:buChar char="•"/>
                        <a:tabLst>
                          <a:tab pos="207645" algn="l"/>
                        </a:tabLst>
                      </a:pPr>
                      <a:r>
                        <a:rPr sz="900" spc="-10" dirty="0">
                          <a:solidFill>
                            <a:srgbClr val="7F7F7F"/>
                          </a:solidFill>
                          <a:latin typeface="Montserrat"/>
                          <a:cs typeface="Montserrat"/>
                        </a:rPr>
                        <a:t>Relationships</a:t>
                      </a:r>
                      <a:endParaRPr sz="900">
                        <a:latin typeface="Montserrat"/>
                        <a:cs typeface="Montserrat"/>
                      </a:endParaRPr>
                    </a:p>
                    <a:p>
                      <a:pPr marL="207645" indent="-99060">
                        <a:lnSpc>
                          <a:spcPct val="100000"/>
                        </a:lnSpc>
                        <a:spcBef>
                          <a:spcPts val="850"/>
                        </a:spcBef>
                        <a:buFont typeface="Arial"/>
                        <a:buChar char="•"/>
                        <a:tabLst>
                          <a:tab pos="207645" algn="l"/>
                        </a:tabLst>
                      </a:pPr>
                      <a:r>
                        <a:rPr sz="900" spc="-10" dirty="0">
                          <a:solidFill>
                            <a:srgbClr val="7F7F7F"/>
                          </a:solidFill>
                          <a:latin typeface="Montserrat"/>
                          <a:cs typeface="Montserrat"/>
                        </a:rPr>
                        <a:t>Divorce</a:t>
                      </a:r>
                      <a:endParaRPr sz="900">
                        <a:latin typeface="Montserrat"/>
                        <a:cs typeface="Montserrat"/>
                      </a:endParaRPr>
                    </a:p>
                    <a:p>
                      <a:pPr marL="207645" indent="-99060">
                        <a:lnSpc>
                          <a:spcPct val="100000"/>
                        </a:lnSpc>
                        <a:spcBef>
                          <a:spcPts val="790"/>
                        </a:spcBef>
                        <a:buFont typeface="Arial"/>
                        <a:buChar char="•"/>
                        <a:tabLst>
                          <a:tab pos="207645" algn="l"/>
                        </a:tabLst>
                      </a:pPr>
                      <a:r>
                        <a:rPr sz="900" spc="-10" dirty="0">
                          <a:solidFill>
                            <a:srgbClr val="7F7F7F"/>
                          </a:solidFill>
                          <a:latin typeface="Montserrat"/>
                          <a:cs typeface="Montserrat"/>
                        </a:rPr>
                        <a:t>Finance</a:t>
                      </a:r>
                      <a:endParaRPr sz="900">
                        <a:latin typeface="Montserrat"/>
                        <a:cs typeface="Montserrat"/>
                      </a:endParaRPr>
                    </a:p>
                    <a:p>
                      <a:pPr marL="207645" indent="-99060">
                        <a:lnSpc>
                          <a:spcPct val="100000"/>
                        </a:lnSpc>
                        <a:spcBef>
                          <a:spcPts val="850"/>
                        </a:spcBef>
                        <a:buFont typeface="Arial"/>
                        <a:buChar char="•"/>
                        <a:tabLst>
                          <a:tab pos="207645" algn="l"/>
                        </a:tabLst>
                      </a:pPr>
                      <a:r>
                        <a:rPr sz="900" dirty="0">
                          <a:solidFill>
                            <a:srgbClr val="7F7F7F"/>
                          </a:solidFill>
                          <a:latin typeface="Montserrat"/>
                          <a:cs typeface="Montserrat"/>
                        </a:rPr>
                        <a:t>Cash</a:t>
                      </a:r>
                      <a:r>
                        <a:rPr sz="900" spc="-15" dirty="0">
                          <a:solidFill>
                            <a:srgbClr val="7F7F7F"/>
                          </a:solidFill>
                          <a:latin typeface="Montserrat"/>
                          <a:cs typeface="Montserrat"/>
                        </a:rPr>
                        <a:t> </a:t>
                      </a:r>
                      <a:r>
                        <a:rPr sz="900" spc="-10" dirty="0">
                          <a:solidFill>
                            <a:srgbClr val="7F7F7F"/>
                          </a:solidFill>
                          <a:latin typeface="Montserrat"/>
                          <a:cs typeface="Montserrat"/>
                        </a:rPr>
                        <a:t>flows</a:t>
                      </a:r>
                      <a:endParaRPr sz="900">
                        <a:latin typeface="Montserrat"/>
                        <a:cs typeface="Montserrat"/>
                      </a:endParaRPr>
                    </a:p>
                    <a:p>
                      <a:pPr marL="207645" indent="-99060">
                        <a:lnSpc>
                          <a:spcPct val="100000"/>
                        </a:lnSpc>
                        <a:spcBef>
                          <a:spcPts val="790"/>
                        </a:spcBef>
                        <a:buFont typeface="Arial"/>
                        <a:buChar char="•"/>
                        <a:tabLst>
                          <a:tab pos="207645" algn="l"/>
                        </a:tabLst>
                      </a:pPr>
                      <a:r>
                        <a:rPr sz="900" spc="-10" dirty="0">
                          <a:solidFill>
                            <a:srgbClr val="7F7F7F"/>
                          </a:solidFill>
                          <a:latin typeface="Montserrat"/>
                          <a:cs typeface="Montserrat"/>
                        </a:rPr>
                        <a:t>Inflation</a:t>
                      </a:r>
                      <a:endParaRPr sz="900">
                        <a:latin typeface="Montserrat"/>
                        <a:cs typeface="Montserrat"/>
                      </a:endParaRPr>
                    </a:p>
                    <a:p>
                      <a:pPr marL="207645" indent="-99060">
                        <a:lnSpc>
                          <a:spcPct val="100000"/>
                        </a:lnSpc>
                        <a:spcBef>
                          <a:spcPts val="935"/>
                        </a:spcBef>
                        <a:buFont typeface="Arial"/>
                        <a:buChar char="•"/>
                        <a:tabLst>
                          <a:tab pos="207645" algn="l"/>
                        </a:tabLst>
                      </a:pPr>
                      <a:r>
                        <a:rPr sz="900" spc="-10" dirty="0">
                          <a:solidFill>
                            <a:srgbClr val="7F7F7F"/>
                          </a:solidFill>
                          <a:latin typeface="Montserrat"/>
                          <a:cs typeface="Montserrat"/>
                        </a:rPr>
                        <a:t>Health</a:t>
                      </a:r>
                      <a:endParaRPr sz="900">
                        <a:latin typeface="Montserrat"/>
                        <a:cs typeface="Montserrat"/>
                      </a:endParaRPr>
                    </a:p>
                    <a:p>
                      <a:pPr marL="207645" indent="-99060">
                        <a:lnSpc>
                          <a:spcPct val="100000"/>
                        </a:lnSpc>
                        <a:spcBef>
                          <a:spcPts val="790"/>
                        </a:spcBef>
                        <a:buFont typeface="Arial"/>
                        <a:buChar char="•"/>
                        <a:tabLst>
                          <a:tab pos="207645" algn="l"/>
                        </a:tabLst>
                      </a:pPr>
                      <a:r>
                        <a:rPr sz="900" spc="-10" dirty="0">
                          <a:solidFill>
                            <a:srgbClr val="7F7F7F"/>
                          </a:solidFill>
                          <a:latin typeface="Montserrat"/>
                          <a:cs typeface="Montserrat"/>
                        </a:rPr>
                        <a:t>Communication</a:t>
                      </a:r>
                      <a:endParaRPr sz="900">
                        <a:latin typeface="Montserrat"/>
                        <a:cs typeface="Montserrat"/>
                      </a:endParaRPr>
                    </a:p>
                    <a:p>
                      <a:pPr marL="207645" indent="-99060">
                        <a:lnSpc>
                          <a:spcPct val="100000"/>
                        </a:lnSpc>
                        <a:spcBef>
                          <a:spcPts val="785"/>
                        </a:spcBef>
                        <a:buFont typeface="Arial"/>
                        <a:buChar char="•"/>
                        <a:tabLst>
                          <a:tab pos="207645" algn="l"/>
                        </a:tabLst>
                      </a:pPr>
                      <a:r>
                        <a:rPr sz="900" spc="-10" dirty="0">
                          <a:solidFill>
                            <a:srgbClr val="7F7F7F"/>
                          </a:solidFill>
                          <a:latin typeface="Montserrat"/>
                          <a:cs typeface="Montserrat"/>
                        </a:rPr>
                        <a:t>Governance</a:t>
                      </a:r>
                      <a:endParaRPr sz="900">
                        <a:latin typeface="Montserrat"/>
                        <a:cs typeface="Montserrat"/>
                      </a:endParaRPr>
                    </a:p>
                  </a:txBody>
                  <a:tcPr marL="0" marR="0" marT="1162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7E4"/>
                    </a:solidFill>
                  </a:tcPr>
                </a:tc>
                <a:extLst>
                  <a:ext uri="{0D108BD9-81ED-4DB2-BD59-A6C34878D82A}">
                    <a16:rowId xmlns:a16="http://schemas.microsoft.com/office/drawing/2014/main" val="10001"/>
                  </a:ext>
                </a:extLst>
              </a:tr>
            </a:tbl>
          </a:graphicData>
        </a:graphic>
      </p:graphicFrame>
      <p:sp>
        <p:nvSpPr>
          <p:cNvPr id="25" name="object 25"/>
          <p:cNvSpPr/>
          <p:nvPr/>
        </p:nvSpPr>
        <p:spPr>
          <a:xfrm>
            <a:off x="820987" y="2062678"/>
            <a:ext cx="273050" cy="0"/>
          </a:xfrm>
          <a:custGeom>
            <a:avLst/>
            <a:gdLst/>
            <a:ahLst/>
            <a:cxnLst/>
            <a:rect l="l" t="t" r="r" b="b"/>
            <a:pathLst>
              <a:path w="273050">
                <a:moveTo>
                  <a:pt x="0" y="0"/>
                </a:moveTo>
                <a:lnTo>
                  <a:pt x="272486" y="0"/>
                </a:lnTo>
              </a:path>
            </a:pathLst>
          </a:custGeom>
          <a:ln w="15866">
            <a:solidFill>
              <a:srgbClr val="B68150"/>
            </a:solidFill>
          </a:ln>
        </p:spPr>
        <p:txBody>
          <a:bodyPr wrap="square" lIns="0" tIns="0" rIns="0" bIns="0" rtlCol="0"/>
          <a:lstStyle/>
          <a:p>
            <a:endParaRPr/>
          </a:p>
        </p:txBody>
      </p:sp>
    </p:spTree>
    <p:extLst>
      <p:ext uri="{BB962C8B-B14F-4D97-AF65-F5344CB8AC3E}">
        <p14:creationId xmlns:p14="http://schemas.microsoft.com/office/powerpoint/2010/main" val="1367642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FF90-ED6B-DB1F-1556-B45C403B0B0B}"/>
              </a:ext>
            </a:extLst>
          </p:cNvPr>
          <p:cNvSpPr>
            <a:spLocks noGrp="1"/>
          </p:cNvSpPr>
          <p:nvPr>
            <p:ph type="title"/>
          </p:nvPr>
        </p:nvSpPr>
        <p:spPr>
          <a:xfrm>
            <a:off x="2298700" y="2854920"/>
            <a:ext cx="6096000" cy="1846659"/>
          </a:xfrm>
        </p:spPr>
        <p:txBody>
          <a:bodyPr/>
          <a:lstStyle/>
          <a:p>
            <a:pPr algn="l"/>
            <a:r>
              <a:rPr lang="en-AU" sz="6000" dirty="0"/>
              <a:t>Wednesday </a:t>
            </a:r>
            <a:br>
              <a:rPr lang="en-AU" sz="6000" dirty="0"/>
            </a:br>
            <a:r>
              <a:rPr lang="en-AU" sz="6000" dirty="0"/>
              <a:t>22</a:t>
            </a:r>
            <a:r>
              <a:rPr lang="en-AU" sz="6000" baseline="30000" dirty="0"/>
              <a:t>nd</a:t>
            </a:r>
            <a:r>
              <a:rPr lang="en-AU" sz="6000" dirty="0"/>
              <a:t> May 2024</a:t>
            </a:r>
            <a:endParaRPr lang="en-NL" sz="6000" dirty="0"/>
          </a:p>
        </p:txBody>
      </p:sp>
    </p:spTree>
    <p:extLst>
      <p:ext uri="{BB962C8B-B14F-4D97-AF65-F5344CB8AC3E}">
        <p14:creationId xmlns:p14="http://schemas.microsoft.com/office/powerpoint/2010/main" val="3047226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15583" y="2305255"/>
            <a:ext cx="2078989" cy="4791710"/>
          </a:xfrm>
          <a:custGeom>
            <a:avLst/>
            <a:gdLst/>
            <a:ahLst/>
            <a:cxnLst/>
            <a:rect l="l" t="t" r="r" b="b"/>
            <a:pathLst>
              <a:path w="2078990" h="4791709">
                <a:moveTo>
                  <a:pt x="1982876" y="0"/>
                </a:moveTo>
                <a:lnTo>
                  <a:pt x="95783" y="0"/>
                </a:lnTo>
                <a:lnTo>
                  <a:pt x="58501" y="7527"/>
                </a:lnTo>
                <a:lnTo>
                  <a:pt x="28055" y="28055"/>
                </a:lnTo>
                <a:lnTo>
                  <a:pt x="7527" y="58501"/>
                </a:lnTo>
                <a:lnTo>
                  <a:pt x="0" y="95783"/>
                </a:lnTo>
                <a:lnTo>
                  <a:pt x="0" y="4695875"/>
                </a:lnTo>
                <a:lnTo>
                  <a:pt x="7527" y="4733157"/>
                </a:lnTo>
                <a:lnTo>
                  <a:pt x="28055" y="4763603"/>
                </a:lnTo>
                <a:lnTo>
                  <a:pt x="58501" y="4784131"/>
                </a:lnTo>
                <a:lnTo>
                  <a:pt x="95783" y="4791659"/>
                </a:lnTo>
                <a:lnTo>
                  <a:pt x="1982876" y="4791659"/>
                </a:lnTo>
                <a:lnTo>
                  <a:pt x="2020157" y="4784131"/>
                </a:lnTo>
                <a:lnTo>
                  <a:pt x="2050603" y="4763603"/>
                </a:lnTo>
                <a:lnTo>
                  <a:pt x="2071132" y="4733157"/>
                </a:lnTo>
                <a:lnTo>
                  <a:pt x="2078659" y="4695875"/>
                </a:lnTo>
                <a:lnTo>
                  <a:pt x="2078659" y="95783"/>
                </a:lnTo>
                <a:lnTo>
                  <a:pt x="2071132" y="58501"/>
                </a:lnTo>
                <a:lnTo>
                  <a:pt x="2050603" y="28055"/>
                </a:lnTo>
                <a:lnTo>
                  <a:pt x="2020157" y="7527"/>
                </a:lnTo>
                <a:lnTo>
                  <a:pt x="1982876" y="0"/>
                </a:lnTo>
                <a:close/>
              </a:path>
            </a:pathLst>
          </a:custGeom>
          <a:solidFill>
            <a:srgbClr val="2E3841"/>
          </a:solidFill>
        </p:spPr>
        <p:txBody>
          <a:bodyPr wrap="square" lIns="0" tIns="0" rIns="0" bIns="0" rtlCol="0"/>
          <a:lstStyle/>
          <a:p>
            <a:endParaRPr/>
          </a:p>
        </p:txBody>
      </p:sp>
      <p:sp>
        <p:nvSpPr>
          <p:cNvPr id="3" name="object 3"/>
          <p:cNvSpPr txBox="1"/>
          <p:nvPr/>
        </p:nvSpPr>
        <p:spPr>
          <a:xfrm>
            <a:off x="7756936" y="2382520"/>
            <a:ext cx="1594485" cy="444500"/>
          </a:xfrm>
          <a:prstGeom prst="rect">
            <a:avLst/>
          </a:prstGeom>
        </p:spPr>
        <p:txBody>
          <a:bodyPr vert="horz" wrap="square" lIns="0" tIns="81280" rIns="0" bIns="0" rtlCol="0">
            <a:spAutoFit/>
          </a:bodyPr>
          <a:lstStyle/>
          <a:p>
            <a:pPr marL="12700">
              <a:lnSpc>
                <a:spcPct val="100000"/>
              </a:lnSpc>
              <a:spcBef>
                <a:spcPts val="640"/>
              </a:spcBef>
            </a:pPr>
            <a:r>
              <a:rPr sz="1200" b="1" dirty="0">
                <a:solidFill>
                  <a:srgbClr val="FFFFFF"/>
                </a:solidFill>
                <a:latin typeface="Montserrat"/>
                <a:cs typeface="Montserrat"/>
              </a:rPr>
              <a:t>FOURTH</a:t>
            </a:r>
            <a:r>
              <a:rPr sz="1200" b="1" spc="300" dirty="0">
                <a:solidFill>
                  <a:srgbClr val="FFFFFF"/>
                </a:solidFill>
                <a:latin typeface="Montserrat"/>
                <a:cs typeface="Montserrat"/>
              </a:rPr>
              <a:t> </a:t>
            </a:r>
            <a:r>
              <a:rPr sz="1200" spc="-10" dirty="0">
                <a:solidFill>
                  <a:srgbClr val="FFFFFF"/>
                </a:solidFill>
                <a:latin typeface="Montserrat"/>
                <a:cs typeface="Montserrat"/>
              </a:rPr>
              <a:t>QUARTER</a:t>
            </a:r>
            <a:endParaRPr sz="1200">
              <a:latin typeface="Montserrat"/>
              <a:cs typeface="Montserrat"/>
            </a:endParaRPr>
          </a:p>
          <a:p>
            <a:pPr marL="12700">
              <a:lnSpc>
                <a:spcPct val="100000"/>
              </a:lnSpc>
              <a:spcBef>
                <a:spcPts val="360"/>
              </a:spcBef>
            </a:pPr>
            <a:r>
              <a:rPr sz="800" b="1" dirty="0">
                <a:solidFill>
                  <a:srgbClr val="B68150"/>
                </a:solidFill>
                <a:latin typeface="Montserrat"/>
                <a:cs typeface="Montserrat"/>
              </a:rPr>
              <a:t>October</a:t>
            </a:r>
            <a:r>
              <a:rPr sz="800" b="1" spc="250" dirty="0">
                <a:solidFill>
                  <a:srgbClr val="B68150"/>
                </a:solidFill>
                <a:latin typeface="Montserrat"/>
                <a:cs typeface="Montserrat"/>
              </a:rPr>
              <a:t> </a:t>
            </a:r>
            <a:r>
              <a:rPr sz="800" b="1" dirty="0">
                <a:solidFill>
                  <a:srgbClr val="B68150"/>
                </a:solidFill>
                <a:latin typeface="Montserrat"/>
                <a:cs typeface="Montserrat"/>
              </a:rPr>
              <a:t>to</a:t>
            </a:r>
            <a:r>
              <a:rPr sz="800" b="1" spc="240" dirty="0">
                <a:solidFill>
                  <a:srgbClr val="B68150"/>
                </a:solidFill>
                <a:latin typeface="Montserrat"/>
                <a:cs typeface="Montserrat"/>
              </a:rPr>
              <a:t> </a:t>
            </a:r>
            <a:r>
              <a:rPr sz="800" b="1" spc="-10" dirty="0">
                <a:solidFill>
                  <a:srgbClr val="B68150"/>
                </a:solidFill>
                <a:latin typeface="Montserrat"/>
                <a:cs typeface="Montserrat"/>
              </a:rPr>
              <a:t>December</a:t>
            </a:r>
            <a:endParaRPr sz="800">
              <a:latin typeface="Montserrat"/>
              <a:cs typeface="Montserrat"/>
            </a:endParaRPr>
          </a:p>
        </p:txBody>
      </p:sp>
      <p:sp>
        <p:nvSpPr>
          <p:cNvPr id="4" name="object 4"/>
          <p:cNvSpPr/>
          <p:nvPr/>
        </p:nvSpPr>
        <p:spPr>
          <a:xfrm>
            <a:off x="1184967" y="2305253"/>
            <a:ext cx="2078989" cy="4334510"/>
          </a:xfrm>
          <a:custGeom>
            <a:avLst/>
            <a:gdLst/>
            <a:ahLst/>
            <a:cxnLst/>
            <a:rect l="l" t="t" r="r" b="b"/>
            <a:pathLst>
              <a:path w="2078989" h="4334509">
                <a:moveTo>
                  <a:pt x="1982876" y="0"/>
                </a:moveTo>
                <a:lnTo>
                  <a:pt x="95783" y="0"/>
                </a:lnTo>
                <a:lnTo>
                  <a:pt x="58501" y="7527"/>
                </a:lnTo>
                <a:lnTo>
                  <a:pt x="28055" y="28055"/>
                </a:lnTo>
                <a:lnTo>
                  <a:pt x="7527" y="58501"/>
                </a:lnTo>
                <a:lnTo>
                  <a:pt x="0" y="95783"/>
                </a:lnTo>
                <a:lnTo>
                  <a:pt x="0" y="4238307"/>
                </a:lnTo>
                <a:lnTo>
                  <a:pt x="7527" y="4275588"/>
                </a:lnTo>
                <a:lnTo>
                  <a:pt x="28055" y="4306035"/>
                </a:lnTo>
                <a:lnTo>
                  <a:pt x="58501" y="4326563"/>
                </a:lnTo>
                <a:lnTo>
                  <a:pt x="95783" y="4334090"/>
                </a:lnTo>
                <a:lnTo>
                  <a:pt x="1982876" y="4334090"/>
                </a:lnTo>
                <a:lnTo>
                  <a:pt x="2020157" y="4326563"/>
                </a:lnTo>
                <a:lnTo>
                  <a:pt x="2050603" y="4306035"/>
                </a:lnTo>
                <a:lnTo>
                  <a:pt x="2071132" y="4275588"/>
                </a:lnTo>
                <a:lnTo>
                  <a:pt x="2078659" y="4238307"/>
                </a:lnTo>
                <a:lnTo>
                  <a:pt x="2078659" y="95783"/>
                </a:lnTo>
                <a:lnTo>
                  <a:pt x="2071132" y="58501"/>
                </a:lnTo>
                <a:lnTo>
                  <a:pt x="2050603" y="28055"/>
                </a:lnTo>
                <a:lnTo>
                  <a:pt x="2020157" y="7527"/>
                </a:lnTo>
                <a:lnTo>
                  <a:pt x="1982876" y="0"/>
                </a:lnTo>
                <a:close/>
              </a:path>
            </a:pathLst>
          </a:custGeom>
          <a:solidFill>
            <a:srgbClr val="EAE7E4"/>
          </a:solidFill>
        </p:spPr>
        <p:txBody>
          <a:bodyPr wrap="square" lIns="0" tIns="0" rIns="0" bIns="0" rtlCol="0"/>
          <a:lstStyle/>
          <a:p>
            <a:endParaRPr/>
          </a:p>
        </p:txBody>
      </p:sp>
      <p:sp>
        <p:nvSpPr>
          <p:cNvPr id="5" name="object 5"/>
          <p:cNvSpPr txBox="1"/>
          <p:nvPr/>
        </p:nvSpPr>
        <p:spPr>
          <a:xfrm>
            <a:off x="1326319" y="2382520"/>
            <a:ext cx="1361440" cy="444500"/>
          </a:xfrm>
          <a:prstGeom prst="rect">
            <a:avLst/>
          </a:prstGeom>
        </p:spPr>
        <p:txBody>
          <a:bodyPr vert="horz" wrap="square" lIns="0" tIns="81280" rIns="0" bIns="0" rtlCol="0">
            <a:spAutoFit/>
          </a:bodyPr>
          <a:lstStyle/>
          <a:p>
            <a:pPr marL="12700">
              <a:lnSpc>
                <a:spcPct val="100000"/>
              </a:lnSpc>
              <a:spcBef>
                <a:spcPts val="640"/>
              </a:spcBef>
            </a:pPr>
            <a:r>
              <a:rPr sz="1200" b="1" dirty="0">
                <a:solidFill>
                  <a:srgbClr val="2E3841"/>
                </a:solidFill>
                <a:latin typeface="Montserrat"/>
                <a:cs typeface="Montserrat"/>
              </a:rPr>
              <a:t>FIRST</a:t>
            </a:r>
            <a:r>
              <a:rPr sz="1200" b="1" spc="265" dirty="0">
                <a:solidFill>
                  <a:srgbClr val="2E3841"/>
                </a:solidFill>
                <a:latin typeface="Montserrat"/>
                <a:cs typeface="Montserrat"/>
              </a:rPr>
              <a:t> </a:t>
            </a:r>
            <a:r>
              <a:rPr sz="1200" spc="-10" dirty="0">
                <a:solidFill>
                  <a:srgbClr val="2E3841"/>
                </a:solidFill>
                <a:latin typeface="Montserrat"/>
                <a:cs typeface="Montserrat"/>
              </a:rPr>
              <a:t>QUARTER</a:t>
            </a:r>
            <a:endParaRPr sz="1200">
              <a:latin typeface="Montserrat"/>
              <a:cs typeface="Montserrat"/>
            </a:endParaRPr>
          </a:p>
          <a:p>
            <a:pPr marL="12700">
              <a:lnSpc>
                <a:spcPct val="100000"/>
              </a:lnSpc>
              <a:spcBef>
                <a:spcPts val="360"/>
              </a:spcBef>
            </a:pPr>
            <a:r>
              <a:rPr sz="800" b="1" dirty="0">
                <a:solidFill>
                  <a:srgbClr val="B68150"/>
                </a:solidFill>
                <a:latin typeface="Montserrat"/>
                <a:cs typeface="Montserrat"/>
              </a:rPr>
              <a:t>January</a:t>
            </a:r>
            <a:r>
              <a:rPr sz="800" b="1" spc="250" dirty="0">
                <a:solidFill>
                  <a:srgbClr val="B68150"/>
                </a:solidFill>
                <a:latin typeface="Montserrat"/>
                <a:cs typeface="Montserrat"/>
              </a:rPr>
              <a:t> </a:t>
            </a:r>
            <a:r>
              <a:rPr sz="800" b="1" dirty="0">
                <a:solidFill>
                  <a:srgbClr val="B68150"/>
                </a:solidFill>
                <a:latin typeface="Montserrat"/>
                <a:cs typeface="Montserrat"/>
              </a:rPr>
              <a:t>to</a:t>
            </a:r>
            <a:r>
              <a:rPr sz="800" b="1" spc="250" dirty="0">
                <a:solidFill>
                  <a:srgbClr val="B68150"/>
                </a:solidFill>
                <a:latin typeface="Montserrat"/>
                <a:cs typeface="Montserrat"/>
              </a:rPr>
              <a:t> </a:t>
            </a:r>
            <a:r>
              <a:rPr sz="800" b="1" spc="-20" dirty="0">
                <a:solidFill>
                  <a:srgbClr val="B68150"/>
                </a:solidFill>
                <a:latin typeface="Montserrat"/>
                <a:cs typeface="Montserrat"/>
              </a:rPr>
              <a:t>March</a:t>
            </a:r>
            <a:endParaRPr sz="800">
              <a:latin typeface="Montserrat"/>
              <a:cs typeface="Montserrat"/>
            </a:endParaRPr>
          </a:p>
        </p:txBody>
      </p:sp>
      <p:sp>
        <p:nvSpPr>
          <p:cNvPr id="6" name="object 6"/>
          <p:cNvSpPr txBox="1">
            <a:spLocks noGrp="1"/>
          </p:cNvSpPr>
          <p:nvPr>
            <p:ph type="title"/>
          </p:nvPr>
        </p:nvSpPr>
        <p:spPr>
          <a:xfrm>
            <a:off x="1168994" y="1054100"/>
            <a:ext cx="8385809" cy="860425"/>
          </a:xfrm>
          <a:prstGeom prst="rect">
            <a:avLst/>
          </a:prstGeom>
        </p:spPr>
        <p:txBody>
          <a:bodyPr vert="horz" wrap="square" lIns="0" tIns="12700" rIns="0" bIns="0" rtlCol="0">
            <a:spAutoFit/>
          </a:bodyPr>
          <a:lstStyle/>
          <a:p>
            <a:pPr marL="12700">
              <a:lnSpc>
                <a:spcPct val="100000"/>
              </a:lnSpc>
              <a:spcBef>
                <a:spcPts val="100"/>
              </a:spcBef>
            </a:pPr>
            <a:r>
              <a:rPr dirty="0"/>
              <a:t>12</a:t>
            </a:r>
            <a:r>
              <a:rPr spc="-65" dirty="0"/>
              <a:t> </a:t>
            </a:r>
            <a:r>
              <a:rPr dirty="0"/>
              <a:t>Month</a:t>
            </a:r>
            <a:r>
              <a:rPr spc="-60" dirty="0"/>
              <a:t> </a:t>
            </a:r>
            <a:r>
              <a:rPr spc="-20" dirty="0"/>
              <a:t>Plan</a:t>
            </a:r>
          </a:p>
          <a:p>
            <a:pPr marL="12700" marR="5080">
              <a:lnSpc>
                <a:spcPct val="122500"/>
              </a:lnSpc>
              <a:spcBef>
                <a:spcPts val="565"/>
              </a:spcBef>
            </a:pPr>
            <a:r>
              <a:rPr sz="900" b="0" i="1" dirty="0">
                <a:solidFill>
                  <a:srgbClr val="000000"/>
                </a:solidFill>
                <a:latin typeface="Montserrat"/>
                <a:cs typeface="Montserrat"/>
              </a:rPr>
              <a:t>This</a:t>
            </a:r>
            <a:r>
              <a:rPr sz="900" b="0" i="1" spc="-20" dirty="0">
                <a:solidFill>
                  <a:srgbClr val="000000"/>
                </a:solidFill>
                <a:latin typeface="Montserrat"/>
                <a:cs typeface="Montserrat"/>
              </a:rPr>
              <a:t> </a:t>
            </a:r>
            <a:r>
              <a:rPr sz="900" b="0" i="1" spc="-10" dirty="0">
                <a:solidFill>
                  <a:srgbClr val="000000"/>
                </a:solidFill>
                <a:latin typeface="Montserrat"/>
                <a:cs typeface="Montserrat"/>
              </a:rPr>
              <a:t>document</a:t>
            </a:r>
            <a:r>
              <a:rPr sz="900" b="0" i="1" spc="-20" dirty="0">
                <a:solidFill>
                  <a:srgbClr val="000000"/>
                </a:solidFill>
                <a:latin typeface="Montserrat"/>
                <a:cs typeface="Montserrat"/>
              </a:rPr>
              <a:t> </a:t>
            </a:r>
            <a:r>
              <a:rPr sz="900" b="0" i="1" dirty="0">
                <a:solidFill>
                  <a:srgbClr val="000000"/>
                </a:solidFill>
                <a:latin typeface="Montserrat"/>
                <a:cs typeface="Montserrat"/>
              </a:rPr>
              <a:t>sets</a:t>
            </a:r>
            <a:r>
              <a:rPr sz="900" b="0" i="1" spc="-20" dirty="0">
                <a:solidFill>
                  <a:srgbClr val="000000"/>
                </a:solidFill>
                <a:latin typeface="Montserrat"/>
                <a:cs typeface="Montserrat"/>
              </a:rPr>
              <a:t> </a:t>
            </a:r>
            <a:r>
              <a:rPr sz="900" b="0" i="1" dirty="0">
                <a:solidFill>
                  <a:srgbClr val="000000"/>
                </a:solidFill>
                <a:latin typeface="Montserrat"/>
                <a:cs typeface="Montserrat"/>
              </a:rPr>
              <a:t>out</a:t>
            </a:r>
            <a:r>
              <a:rPr sz="900" b="0" i="1" spc="-20" dirty="0">
                <a:solidFill>
                  <a:srgbClr val="000000"/>
                </a:solidFill>
                <a:latin typeface="Montserrat"/>
                <a:cs typeface="Montserrat"/>
              </a:rPr>
              <a:t> </a:t>
            </a:r>
            <a:r>
              <a:rPr sz="900" b="0" i="1" dirty="0">
                <a:solidFill>
                  <a:srgbClr val="000000"/>
                </a:solidFill>
                <a:latin typeface="Montserrat"/>
                <a:cs typeface="Montserrat"/>
              </a:rPr>
              <a:t>your</a:t>
            </a:r>
            <a:r>
              <a:rPr sz="900" b="0" i="1" spc="-10" dirty="0">
                <a:solidFill>
                  <a:srgbClr val="000000"/>
                </a:solidFill>
                <a:latin typeface="Montserrat"/>
                <a:cs typeface="Montserrat"/>
              </a:rPr>
              <a:t> </a:t>
            </a:r>
            <a:r>
              <a:rPr sz="900" b="0" i="1" dirty="0">
                <a:solidFill>
                  <a:srgbClr val="000000"/>
                </a:solidFill>
                <a:latin typeface="Montserrat"/>
                <a:cs typeface="Montserrat"/>
              </a:rPr>
              <a:t>12</a:t>
            </a:r>
            <a:r>
              <a:rPr sz="900" b="0" i="1" spc="-15" dirty="0">
                <a:solidFill>
                  <a:srgbClr val="000000"/>
                </a:solidFill>
                <a:latin typeface="Montserrat"/>
                <a:cs typeface="Montserrat"/>
              </a:rPr>
              <a:t> </a:t>
            </a:r>
            <a:r>
              <a:rPr sz="900" b="0" i="1" dirty="0">
                <a:solidFill>
                  <a:srgbClr val="000000"/>
                </a:solidFill>
                <a:latin typeface="Montserrat"/>
                <a:cs typeface="Montserrat"/>
              </a:rPr>
              <a:t>Month</a:t>
            </a:r>
            <a:r>
              <a:rPr sz="900" b="0" i="1" spc="-10" dirty="0">
                <a:solidFill>
                  <a:srgbClr val="000000"/>
                </a:solidFill>
                <a:latin typeface="Montserrat"/>
                <a:cs typeface="Montserrat"/>
              </a:rPr>
              <a:t> Financial</a:t>
            </a:r>
            <a:r>
              <a:rPr sz="900" b="0" i="1" spc="-20" dirty="0">
                <a:solidFill>
                  <a:srgbClr val="000000"/>
                </a:solidFill>
                <a:latin typeface="Montserrat"/>
                <a:cs typeface="Montserrat"/>
              </a:rPr>
              <a:t> </a:t>
            </a:r>
            <a:r>
              <a:rPr sz="900" b="0" i="1" dirty="0">
                <a:solidFill>
                  <a:srgbClr val="000000"/>
                </a:solidFill>
                <a:latin typeface="Montserrat"/>
                <a:cs typeface="Montserrat"/>
              </a:rPr>
              <a:t>Game</a:t>
            </a:r>
            <a:r>
              <a:rPr sz="900" b="0" i="1" spc="-20" dirty="0">
                <a:solidFill>
                  <a:srgbClr val="000000"/>
                </a:solidFill>
                <a:latin typeface="Montserrat"/>
                <a:cs typeface="Montserrat"/>
              </a:rPr>
              <a:t> </a:t>
            </a:r>
            <a:r>
              <a:rPr sz="900" b="0" i="1" dirty="0">
                <a:solidFill>
                  <a:srgbClr val="000000"/>
                </a:solidFill>
                <a:latin typeface="Montserrat"/>
                <a:cs typeface="Montserrat"/>
              </a:rPr>
              <a:t>Plan.</a:t>
            </a:r>
            <a:r>
              <a:rPr sz="900" b="0" i="1" spc="-20" dirty="0">
                <a:solidFill>
                  <a:srgbClr val="000000"/>
                </a:solidFill>
                <a:latin typeface="Montserrat"/>
                <a:cs typeface="Montserrat"/>
              </a:rPr>
              <a:t> </a:t>
            </a:r>
            <a:r>
              <a:rPr sz="900" b="0" i="1" dirty="0">
                <a:solidFill>
                  <a:srgbClr val="000000"/>
                </a:solidFill>
                <a:latin typeface="Montserrat"/>
                <a:cs typeface="Montserrat"/>
              </a:rPr>
              <a:t>It</a:t>
            </a:r>
            <a:r>
              <a:rPr sz="900" b="0" i="1" spc="-15" dirty="0">
                <a:solidFill>
                  <a:srgbClr val="000000"/>
                </a:solidFill>
                <a:latin typeface="Montserrat"/>
                <a:cs typeface="Montserrat"/>
              </a:rPr>
              <a:t> </a:t>
            </a:r>
            <a:r>
              <a:rPr sz="900" b="0" i="1" dirty="0">
                <a:solidFill>
                  <a:srgbClr val="000000"/>
                </a:solidFill>
                <a:latin typeface="Montserrat"/>
                <a:cs typeface="Montserrat"/>
              </a:rPr>
              <a:t>is</a:t>
            </a:r>
            <a:r>
              <a:rPr sz="900" b="0" i="1" spc="-20" dirty="0">
                <a:solidFill>
                  <a:srgbClr val="000000"/>
                </a:solidFill>
                <a:latin typeface="Montserrat"/>
                <a:cs typeface="Montserrat"/>
              </a:rPr>
              <a:t> </a:t>
            </a:r>
            <a:r>
              <a:rPr sz="900" b="0" i="1" dirty="0">
                <a:solidFill>
                  <a:srgbClr val="000000"/>
                </a:solidFill>
                <a:latin typeface="Montserrat"/>
                <a:cs typeface="Montserrat"/>
              </a:rPr>
              <a:t>intended</a:t>
            </a:r>
            <a:r>
              <a:rPr sz="900" b="0" i="1" spc="-15" dirty="0">
                <a:solidFill>
                  <a:srgbClr val="000000"/>
                </a:solidFill>
                <a:latin typeface="Montserrat"/>
                <a:cs typeface="Montserrat"/>
              </a:rPr>
              <a:t> </a:t>
            </a:r>
            <a:r>
              <a:rPr sz="900" b="0" i="1" dirty="0">
                <a:solidFill>
                  <a:srgbClr val="000000"/>
                </a:solidFill>
                <a:latin typeface="Montserrat"/>
                <a:cs typeface="Montserrat"/>
              </a:rPr>
              <a:t>to</a:t>
            </a:r>
            <a:r>
              <a:rPr sz="900" b="0" i="1" spc="-15" dirty="0">
                <a:solidFill>
                  <a:srgbClr val="000000"/>
                </a:solidFill>
                <a:latin typeface="Montserrat"/>
                <a:cs typeface="Montserrat"/>
              </a:rPr>
              <a:t> </a:t>
            </a:r>
            <a:r>
              <a:rPr sz="900" b="0" i="1" dirty="0">
                <a:solidFill>
                  <a:srgbClr val="000000"/>
                </a:solidFill>
                <a:latin typeface="Montserrat"/>
                <a:cs typeface="Montserrat"/>
              </a:rPr>
              <a:t>provide</a:t>
            </a:r>
            <a:r>
              <a:rPr sz="900" b="0" i="1" spc="-20" dirty="0">
                <a:solidFill>
                  <a:srgbClr val="000000"/>
                </a:solidFill>
                <a:latin typeface="Montserrat"/>
                <a:cs typeface="Montserrat"/>
              </a:rPr>
              <a:t> </a:t>
            </a:r>
            <a:r>
              <a:rPr sz="900" b="0" i="1" dirty="0">
                <a:solidFill>
                  <a:srgbClr val="000000"/>
                </a:solidFill>
                <a:latin typeface="Montserrat"/>
                <a:cs typeface="Montserrat"/>
              </a:rPr>
              <a:t>an</a:t>
            </a:r>
            <a:r>
              <a:rPr sz="900" b="0" i="1" spc="-5" dirty="0">
                <a:solidFill>
                  <a:srgbClr val="000000"/>
                </a:solidFill>
                <a:latin typeface="Montserrat"/>
                <a:cs typeface="Montserrat"/>
              </a:rPr>
              <a:t> </a:t>
            </a:r>
            <a:r>
              <a:rPr sz="900" b="0" i="1" dirty="0">
                <a:solidFill>
                  <a:srgbClr val="000000"/>
                </a:solidFill>
                <a:latin typeface="Montserrat"/>
                <a:cs typeface="Montserrat"/>
              </a:rPr>
              <a:t>overview</a:t>
            </a:r>
            <a:r>
              <a:rPr sz="900" b="0" i="1" spc="-20" dirty="0">
                <a:solidFill>
                  <a:srgbClr val="000000"/>
                </a:solidFill>
                <a:latin typeface="Montserrat"/>
                <a:cs typeface="Montserrat"/>
              </a:rPr>
              <a:t> </a:t>
            </a:r>
            <a:r>
              <a:rPr sz="900" b="0" i="1" dirty="0">
                <a:solidFill>
                  <a:srgbClr val="000000"/>
                </a:solidFill>
                <a:latin typeface="Montserrat"/>
                <a:cs typeface="Montserrat"/>
              </a:rPr>
              <a:t>of</a:t>
            </a:r>
            <a:r>
              <a:rPr sz="900" b="0" i="1" spc="-20" dirty="0">
                <a:solidFill>
                  <a:srgbClr val="000000"/>
                </a:solidFill>
                <a:latin typeface="Montserrat"/>
                <a:cs typeface="Montserrat"/>
              </a:rPr>
              <a:t> </a:t>
            </a:r>
            <a:r>
              <a:rPr sz="900" b="0" i="1" dirty="0">
                <a:solidFill>
                  <a:srgbClr val="000000"/>
                </a:solidFill>
                <a:latin typeface="Montserrat"/>
                <a:cs typeface="Montserrat"/>
              </a:rPr>
              <a:t>the</a:t>
            </a:r>
            <a:r>
              <a:rPr sz="900" b="0" i="1" spc="-20" dirty="0">
                <a:solidFill>
                  <a:srgbClr val="000000"/>
                </a:solidFill>
                <a:latin typeface="Montserrat"/>
                <a:cs typeface="Montserrat"/>
              </a:rPr>
              <a:t> </a:t>
            </a:r>
            <a:r>
              <a:rPr sz="900" b="0" i="1" dirty="0">
                <a:solidFill>
                  <a:srgbClr val="000000"/>
                </a:solidFill>
                <a:latin typeface="Montserrat"/>
                <a:cs typeface="Montserrat"/>
              </a:rPr>
              <a:t>areas</a:t>
            </a:r>
            <a:r>
              <a:rPr sz="900" b="0" i="1" spc="-20" dirty="0">
                <a:solidFill>
                  <a:srgbClr val="000000"/>
                </a:solidFill>
                <a:latin typeface="Montserrat"/>
                <a:cs typeface="Montserrat"/>
              </a:rPr>
              <a:t> </a:t>
            </a:r>
            <a:r>
              <a:rPr sz="900" b="0" i="1" dirty="0">
                <a:solidFill>
                  <a:srgbClr val="000000"/>
                </a:solidFill>
                <a:latin typeface="Montserrat"/>
                <a:cs typeface="Montserrat"/>
              </a:rPr>
              <a:t>in</a:t>
            </a:r>
            <a:r>
              <a:rPr sz="900" b="0" i="1" spc="-10" dirty="0">
                <a:solidFill>
                  <a:srgbClr val="000000"/>
                </a:solidFill>
                <a:latin typeface="Montserrat"/>
                <a:cs typeface="Montserrat"/>
              </a:rPr>
              <a:t> </a:t>
            </a:r>
            <a:r>
              <a:rPr sz="900" b="0" i="1" dirty="0">
                <a:solidFill>
                  <a:srgbClr val="000000"/>
                </a:solidFill>
                <a:latin typeface="Montserrat"/>
                <a:cs typeface="Montserrat"/>
              </a:rPr>
              <a:t>which</a:t>
            </a:r>
            <a:r>
              <a:rPr sz="900" b="0" i="1" spc="-5" dirty="0">
                <a:solidFill>
                  <a:srgbClr val="000000"/>
                </a:solidFill>
                <a:latin typeface="Montserrat"/>
                <a:cs typeface="Montserrat"/>
              </a:rPr>
              <a:t> </a:t>
            </a:r>
            <a:r>
              <a:rPr sz="900" b="0" i="1" dirty="0">
                <a:solidFill>
                  <a:srgbClr val="000000"/>
                </a:solidFill>
                <a:latin typeface="Montserrat"/>
                <a:cs typeface="Montserrat"/>
              </a:rPr>
              <a:t>we</a:t>
            </a:r>
            <a:r>
              <a:rPr sz="900" b="0" i="1" spc="-20" dirty="0">
                <a:solidFill>
                  <a:srgbClr val="000000"/>
                </a:solidFill>
                <a:latin typeface="Montserrat"/>
                <a:cs typeface="Montserrat"/>
              </a:rPr>
              <a:t> </a:t>
            </a:r>
            <a:r>
              <a:rPr sz="900" b="0" i="1" dirty="0">
                <a:solidFill>
                  <a:srgbClr val="000000"/>
                </a:solidFill>
                <a:latin typeface="Montserrat"/>
                <a:cs typeface="Montserrat"/>
              </a:rPr>
              <a:t>will</a:t>
            </a:r>
            <a:r>
              <a:rPr sz="900" b="0" i="1" spc="-30" dirty="0">
                <a:solidFill>
                  <a:srgbClr val="000000"/>
                </a:solidFill>
                <a:latin typeface="Montserrat"/>
                <a:cs typeface="Montserrat"/>
              </a:rPr>
              <a:t> </a:t>
            </a:r>
            <a:r>
              <a:rPr sz="900" b="0" i="1" dirty="0">
                <a:solidFill>
                  <a:srgbClr val="000000"/>
                </a:solidFill>
                <a:latin typeface="Montserrat"/>
                <a:cs typeface="Montserrat"/>
              </a:rPr>
              <a:t>be</a:t>
            </a:r>
            <a:r>
              <a:rPr sz="900" b="0" i="1" spc="-20" dirty="0">
                <a:solidFill>
                  <a:srgbClr val="000000"/>
                </a:solidFill>
                <a:latin typeface="Montserrat"/>
                <a:cs typeface="Montserrat"/>
              </a:rPr>
              <a:t> </a:t>
            </a:r>
            <a:r>
              <a:rPr sz="900" b="0" i="1" spc="-10" dirty="0">
                <a:solidFill>
                  <a:srgbClr val="000000"/>
                </a:solidFill>
                <a:latin typeface="Montserrat"/>
                <a:cs typeface="Montserrat"/>
              </a:rPr>
              <a:t>focusing</a:t>
            </a:r>
            <a:r>
              <a:rPr sz="900" b="0" i="1" spc="-15" dirty="0">
                <a:solidFill>
                  <a:srgbClr val="000000"/>
                </a:solidFill>
                <a:latin typeface="Montserrat"/>
                <a:cs typeface="Montserrat"/>
              </a:rPr>
              <a:t> </a:t>
            </a:r>
            <a:r>
              <a:rPr sz="900" b="0" i="1" dirty="0">
                <a:solidFill>
                  <a:srgbClr val="000000"/>
                </a:solidFill>
                <a:latin typeface="Montserrat"/>
                <a:cs typeface="Montserrat"/>
              </a:rPr>
              <a:t>upon</a:t>
            </a:r>
            <a:r>
              <a:rPr sz="900" b="0" i="1" spc="-10" dirty="0">
                <a:solidFill>
                  <a:srgbClr val="000000"/>
                </a:solidFill>
                <a:latin typeface="Montserrat"/>
                <a:cs typeface="Montserrat"/>
              </a:rPr>
              <a:t> </a:t>
            </a:r>
            <a:r>
              <a:rPr sz="900" b="0" i="1" spc="-25" dirty="0">
                <a:solidFill>
                  <a:srgbClr val="000000"/>
                </a:solidFill>
                <a:latin typeface="Montserrat"/>
                <a:cs typeface="Montserrat"/>
              </a:rPr>
              <a:t>in </a:t>
            </a:r>
            <a:r>
              <a:rPr sz="900" b="0" i="1" dirty="0">
                <a:solidFill>
                  <a:srgbClr val="000000"/>
                </a:solidFill>
                <a:latin typeface="Montserrat"/>
                <a:cs typeface="Montserrat"/>
              </a:rPr>
              <a:t>our</a:t>
            </a:r>
            <a:r>
              <a:rPr sz="900" b="0" i="1" spc="-25" dirty="0">
                <a:solidFill>
                  <a:srgbClr val="000000"/>
                </a:solidFill>
                <a:latin typeface="Montserrat"/>
                <a:cs typeface="Montserrat"/>
              </a:rPr>
              <a:t> </a:t>
            </a:r>
            <a:r>
              <a:rPr sz="900" b="0" i="1" dirty="0">
                <a:solidFill>
                  <a:srgbClr val="000000"/>
                </a:solidFill>
                <a:latin typeface="Montserrat"/>
                <a:cs typeface="Montserrat"/>
              </a:rPr>
              <a:t>12</a:t>
            </a:r>
            <a:r>
              <a:rPr sz="900" b="0" i="1" spc="-20" dirty="0">
                <a:solidFill>
                  <a:srgbClr val="000000"/>
                </a:solidFill>
                <a:latin typeface="Montserrat"/>
                <a:cs typeface="Montserrat"/>
              </a:rPr>
              <a:t> </a:t>
            </a:r>
            <a:r>
              <a:rPr sz="900" b="0" i="1" dirty="0">
                <a:solidFill>
                  <a:srgbClr val="000000"/>
                </a:solidFill>
                <a:latin typeface="Montserrat"/>
                <a:cs typeface="Montserrat"/>
              </a:rPr>
              <a:t>month</a:t>
            </a:r>
            <a:r>
              <a:rPr sz="900" b="0" i="1" spc="-15" dirty="0">
                <a:solidFill>
                  <a:srgbClr val="000000"/>
                </a:solidFill>
                <a:latin typeface="Montserrat"/>
                <a:cs typeface="Montserrat"/>
              </a:rPr>
              <a:t> </a:t>
            </a:r>
            <a:r>
              <a:rPr sz="900" b="0" i="1" dirty="0">
                <a:solidFill>
                  <a:srgbClr val="000000"/>
                </a:solidFill>
                <a:latin typeface="Montserrat"/>
                <a:cs typeface="Montserrat"/>
              </a:rPr>
              <a:t>engagement.</a:t>
            </a:r>
            <a:r>
              <a:rPr sz="900" b="0" i="1" spc="-25" dirty="0">
                <a:solidFill>
                  <a:srgbClr val="000000"/>
                </a:solidFill>
                <a:latin typeface="Montserrat"/>
                <a:cs typeface="Montserrat"/>
              </a:rPr>
              <a:t> </a:t>
            </a:r>
            <a:r>
              <a:rPr sz="900" b="0" i="1" dirty="0">
                <a:solidFill>
                  <a:srgbClr val="000000"/>
                </a:solidFill>
                <a:latin typeface="Montserrat"/>
                <a:cs typeface="Montserrat"/>
              </a:rPr>
              <a:t>Please</a:t>
            </a:r>
            <a:r>
              <a:rPr sz="900" b="0" i="1" spc="-25" dirty="0">
                <a:solidFill>
                  <a:srgbClr val="000000"/>
                </a:solidFill>
                <a:latin typeface="Montserrat"/>
                <a:cs typeface="Montserrat"/>
              </a:rPr>
              <a:t> </a:t>
            </a:r>
            <a:r>
              <a:rPr sz="900" b="0" i="1" dirty="0">
                <a:solidFill>
                  <a:srgbClr val="000000"/>
                </a:solidFill>
                <a:latin typeface="Montserrat"/>
                <a:cs typeface="Montserrat"/>
              </a:rPr>
              <a:t>do</a:t>
            </a:r>
            <a:r>
              <a:rPr sz="900" b="0" i="1" spc="-20" dirty="0">
                <a:solidFill>
                  <a:srgbClr val="000000"/>
                </a:solidFill>
                <a:latin typeface="Montserrat"/>
                <a:cs typeface="Montserrat"/>
              </a:rPr>
              <a:t> </a:t>
            </a:r>
            <a:r>
              <a:rPr sz="900" b="0" i="1" dirty="0">
                <a:solidFill>
                  <a:srgbClr val="000000"/>
                </a:solidFill>
                <a:latin typeface="Montserrat"/>
                <a:cs typeface="Montserrat"/>
              </a:rPr>
              <a:t>not</a:t>
            </a:r>
            <a:r>
              <a:rPr sz="900" b="0" i="1" spc="-25" dirty="0">
                <a:solidFill>
                  <a:srgbClr val="000000"/>
                </a:solidFill>
                <a:latin typeface="Montserrat"/>
                <a:cs typeface="Montserrat"/>
              </a:rPr>
              <a:t> </a:t>
            </a:r>
            <a:r>
              <a:rPr sz="900" b="0" i="1" dirty="0">
                <a:solidFill>
                  <a:srgbClr val="000000"/>
                </a:solidFill>
                <a:latin typeface="Montserrat"/>
                <a:cs typeface="Montserrat"/>
              </a:rPr>
              <a:t>act</a:t>
            </a:r>
            <a:r>
              <a:rPr sz="900" b="0" i="1" spc="-25" dirty="0">
                <a:solidFill>
                  <a:srgbClr val="000000"/>
                </a:solidFill>
                <a:latin typeface="Montserrat"/>
                <a:cs typeface="Montserrat"/>
              </a:rPr>
              <a:t> </a:t>
            </a:r>
            <a:r>
              <a:rPr sz="900" b="0" i="1" dirty="0">
                <a:solidFill>
                  <a:srgbClr val="000000"/>
                </a:solidFill>
                <a:latin typeface="Montserrat"/>
                <a:cs typeface="Montserrat"/>
              </a:rPr>
              <a:t>on</a:t>
            </a:r>
            <a:r>
              <a:rPr sz="900" b="0" i="1" spc="-15" dirty="0">
                <a:solidFill>
                  <a:srgbClr val="000000"/>
                </a:solidFill>
                <a:latin typeface="Montserrat"/>
                <a:cs typeface="Montserrat"/>
              </a:rPr>
              <a:t> </a:t>
            </a:r>
            <a:r>
              <a:rPr sz="900" b="0" i="1" dirty="0">
                <a:solidFill>
                  <a:srgbClr val="000000"/>
                </a:solidFill>
                <a:latin typeface="Montserrat"/>
                <a:cs typeface="Montserrat"/>
              </a:rPr>
              <a:t>this</a:t>
            </a:r>
            <a:r>
              <a:rPr sz="900" b="0" i="1" spc="-25" dirty="0">
                <a:solidFill>
                  <a:srgbClr val="000000"/>
                </a:solidFill>
                <a:latin typeface="Montserrat"/>
                <a:cs typeface="Montserrat"/>
              </a:rPr>
              <a:t> </a:t>
            </a:r>
            <a:r>
              <a:rPr sz="900" b="0" i="1" spc="-10" dirty="0">
                <a:solidFill>
                  <a:srgbClr val="000000"/>
                </a:solidFill>
                <a:latin typeface="Montserrat"/>
                <a:cs typeface="Montserrat"/>
              </a:rPr>
              <a:t>information.</a:t>
            </a:r>
            <a:endParaRPr sz="900">
              <a:latin typeface="Montserrat"/>
              <a:cs typeface="Montserrat"/>
            </a:endParaRPr>
          </a:p>
        </p:txBody>
      </p:sp>
      <p:sp>
        <p:nvSpPr>
          <p:cNvPr id="7" name="object 7"/>
          <p:cNvSpPr/>
          <p:nvPr/>
        </p:nvSpPr>
        <p:spPr>
          <a:xfrm>
            <a:off x="1333574" y="2942710"/>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sp>
        <p:nvSpPr>
          <p:cNvPr id="8" name="object 8"/>
          <p:cNvSpPr txBox="1"/>
          <p:nvPr/>
        </p:nvSpPr>
        <p:spPr>
          <a:xfrm>
            <a:off x="1333574" y="2942710"/>
            <a:ext cx="1786889" cy="396875"/>
          </a:xfrm>
          <a:prstGeom prst="rect">
            <a:avLst/>
          </a:prstGeom>
          <a:ln w="12693">
            <a:solidFill>
              <a:srgbClr val="2E3841"/>
            </a:solidFill>
          </a:ln>
        </p:spPr>
        <p:txBody>
          <a:bodyPr vert="horz" wrap="square" lIns="0" tIns="22225" rIns="0" bIns="0" rtlCol="0">
            <a:spAutoFit/>
          </a:bodyPr>
          <a:lstStyle/>
          <a:p>
            <a:pPr>
              <a:lnSpc>
                <a:spcPct val="100000"/>
              </a:lnSpc>
              <a:spcBef>
                <a:spcPts val="175"/>
              </a:spcBef>
            </a:pPr>
            <a:endParaRPr sz="800">
              <a:latin typeface="Times New Roman"/>
              <a:cs typeface="Times New Roman"/>
            </a:endParaRPr>
          </a:p>
          <a:p>
            <a:pPr marL="356870">
              <a:lnSpc>
                <a:spcPct val="100000"/>
              </a:lnSpc>
            </a:pPr>
            <a:r>
              <a:rPr sz="800" b="0" dirty="0">
                <a:solidFill>
                  <a:srgbClr val="2E3841"/>
                </a:solidFill>
                <a:latin typeface="Montserrat Medium"/>
                <a:cs typeface="Montserrat Medium"/>
              </a:rPr>
              <a:t>Review</a:t>
            </a:r>
            <a:r>
              <a:rPr sz="800" b="0" spc="-15" dirty="0">
                <a:solidFill>
                  <a:srgbClr val="2E3841"/>
                </a:solidFill>
                <a:latin typeface="Montserrat Medium"/>
                <a:cs typeface="Montserrat Medium"/>
              </a:rPr>
              <a:t> </a:t>
            </a:r>
            <a:r>
              <a:rPr sz="800" b="0" dirty="0">
                <a:solidFill>
                  <a:srgbClr val="2E3841"/>
                </a:solidFill>
                <a:latin typeface="Montserrat Medium"/>
                <a:cs typeface="Montserrat Medium"/>
              </a:rPr>
              <a:t>wills</a:t>
            </a:r>
            <a:r>
              <a:rPr sz="800" b="0" spc="-20" dirty="0">
                <a:solidFill>
                  <a:srgbClr val="2E3841"/>
                </a:solidFill>
                <a:latin typeface="Montserrat Medium"/>
                <a:cs typeface="Montserrat Medium"/>
              </a:rPr>
              <a:t> </a:t>
            </a:r>
            <a:r>
              <a:rPr sz="800" b="0" dirty="0">
                <a:solidFill>
                  <a:srgbClr val="2E3841"/>
                </a:solidFill>
                <a:latin typeface="Montserrat Medium"/>
                <a:cs typeface="Montserrat Medium"/>
              </a:rPr>
              <a:t>&amp;</a:t>
            </a:r>
            <a:r>
              <a:rPr sz="800" b="0" spc="-20" dirty="0">
                <a:solidFill>
                  <a:srgbClr val="2E3841"/>
                </a:solidFill>
                <a:latin typeface="Montserrat Medium"/>
                <a:cs typeface="Montserrat Medium"/>
              </a:rPr>
              <a:t> </a:t>
            </a:r>
            <a:r>
              <a:rPr sz="800" b="0" spc="-10" dirty="0">
                <a:solidFill>
                  <a:srgbClr val="2E3841"/>
                </a:solidFill>
                <a:latin typeface="Montserrat Medium"/>
                <a:cs typeface="Montserrat Medium"/>
              </a:rPr>
              <a:t>estate</a:t>
            </a:r>
            <a:endParaRPr sz="800">
              <a:latin typeface="Montserrat Medium"/>
              <a:cs typeface="Montserrat Medium"/>
            </a:endParaRPr>
          </a:p>
        </p:txBody>
      </p:sp>
      <p:sp>
        <p:nvSpPr>
          <p:cNvPr id="9" name="object 9"/>
          <p:cNvSpPr/>
          <p:nvPr/>
        </p:nvSpPr>
        <p:spPr>
          <a:xfrm>
            <a:off x="1333574" y="346948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sp>
        <p:nvSpPr>
          <p:cNvPr id="10" name="object 10"/>
          <p:cNvSpPr txBox="1"/>
          <p:nvPr/>
        </p:nvSpPr>
        <p:spPr>
          <a:xfrm>
            <a:off x="1333574" y="3469485"/>
            <a:ext cx="1786889" cy="396875"/>
          </a:xfrm>
          <a:prstGeom prst="rect">
            <a:avLst/>
          </a:prstGeom>
          <a:ln w="12693">
            <a:solidFill>
              <a:srgbClr val="2E3841"/>
            </a:solidFill>
          </a:ln>
        </p:spPr>
        <p:txBody>
          <a:bodyPr vert="horz" wrap="square" lIns="0" tIns="90805" rIns="0" bIns="0" rtlCol="0">
            <a:spAutoFit/>
          </a:bodyPr>
          <a:lstStyle/>
          <a:p>
            <a:pPr marL="702310" marR="257810" indent="-436245">
              <a:lnSpc>
                <a:spcPts val="869"/>
              </a:lnSpc>
              <a:spcBef>
                <a:spcPts val="715"/>
              </a:spcBef>
            </a:pPr>
            <a:r>
              <a:rPr sz="800" b="0" dirty="0">
                <a:solidFill>
                  <a:srgbClr val="2E3841"/>
                </a:solidFill>
                <a:latin typeface="Montserrat Medium"/>
                <a:cs typeface="Montserrat Medium"/>
              </a:rPr>
              <a:t>Business</a:t>
            </a:r>
            <a:r>
              <a:rPr sz="800" b="0" spc="-40" dirty="0">
                <a:solidFill>
                  <a:srgbClr val="2E3841"/>
                </a:solidFill>
                <a:latin typeface="Montserrat Medium"/>
                <a:cs typeface="Montserrat Medium"/>
              </a:rPr>
              <a:t> </a:t>
            </a:r>
            <a:r>
              <a:rPr sz="800" b="0" dirty="0">
                <a:solidFill>
                  <a:srgbClr val="2E3841"/>
                </a:solidFill>
                <a:latin typeface="Montserrat Medium"/>
                <a:cs typeface="Montserrat Medium"/>
              </a:rPr>
              <a:t>advisory</a:t>
            </a:r>
            <a:r>
              <a:rPr sz="800" b="0" spc="-35" dirty="0">
                <a:solidFill>
                  <a:srgbClr val="2E3841"/>
                </a:solidFill>
                <a:latin typeface="Montserrat Medium"/>
                <a:cs typeface="Montserrat Medium"/>
              </a:rPr>
              <a:t> </a:t>
            </a:r>
            <a:r>
              <a:rPr sz="800" b="0" spc="-20" dirty="0">
                <a:solidFill>
                  <a:srgbClr val="2E3841"/>
                </a:solidFill>
                <a:latin typeface="Montserrat Medium"/>
                <a:cs typeface="Montserrat Medium"/>
              </a:rPr>
              <a:t>Board</a:t>
            </a:r>
            <a:r>
              <a:rPr sz="800" b="0" spc="-10" dirty="0">
                <a:solidFill>
                  <a:srgbClr val="2E3841"/>
                </a:solidFill>
                <a:latin typeface="Montserrat Medium"/>
                <a:cs typeface="Montserrat Medium"/>
              </a:rPr>
              <a:t> formed</a:t>
            </a:r>
            <a:endParaRPr sz="800">
              <a:latin typeface="Montserrat Medium"/>
              <a:cs typeface="Montserrat Medium"/>
            </a:endParaRPr>
          </a:p>
        </p:txBody>
      </p:sp>
      <p:sp>
        <p:nvSpPr>
          <p:cNvPr id="11" name="object 11"/>
          <p:cNvSpPr/>
          <p:nvPr/>
        </p:nvSpPr>
        <p:spPr>
          <a:xfrm>
            <a:off x="1333574" y="3996259"/>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sp>
        <p:nvSpPr>
          <p:cNvPr id="12" name="object 12"/>
          <p:cNvSpPr txBox="1"/>
          <p:nvPr/>
        </p:nvSpPr>
        <p:spPr>
          <a:xfrm>
            <a:off x="1333574" y="3996259"/>
            <a:ext cx="1786889" cy="396875"/>
          </a:xfrm>
          <a:prstGeom prst="rect">
            <a:avLst/>
          </a:prstGeom>
          <a:ln w="12693">
            <a:solidFill>
              <a:srgbClr val="2E3841"/>
            </a:solidFill>
          </a:ln>
        </p:spPr>
        <p:txBody>
          <a:bodyPr vert="horz" wrap="square" lIns="0" tIns="83185" rIns="0" bIns="0" rtlCol="0">
            <a:spAutoFit/>
          </a:bodyPr>
          <a:lstStyle/>
          <a:p>
            <a:pPr marL="672465" marR="217170" indent="-446405">
              <a:lnSpc>
                <a:spcPts val="930"/>
              </a:lnSpc>
              <a:spcBef>
                <a:spcPts val="655"/>
              </a:spcBef>
            </a:pPr>
            <a:r>
              <a:rPr sz="800" b="0" dirty="0">
                <a:solidFill>
                  <a:srgbClr val="2E3841"/>
                </a:solidFill>
                <a:latin typeface="Montserrat Medium"/>
                <a:cs typeface="Montserrat Medium"/>
              </a:rPr>
              <a:t>1st</a:t>
            </a:r>
            <a:r>
              <a:rPr sz="800" b="0" spc="-35" dirty="0">
                <a:solidFill>
                  <a:srgbClr val="2E3841"/>
                </a:solidFill>
                <a:latin typeface="Montserrat Medium"/>
                <a:cs typeface="Montserrat Medium"/>
              </a:rPr>
              <a:t> </a:t>
            </a:r>
            <a:r>
              <a:rPr sz="800" b="0" dirty="0">
                <a:solidFill>
                  <a:srgbClr val="2E3841"/>
                </a:solidFill>
                <a:latin typeface="Montserrat Medium"/>
                <a:cs typeface="Montserrat Medium"/>
              </a:rPr>
              <a:t>informal</a:t>
            </a:r>
            <a:r>
              <a:rPr sz="800" b="0" spc="-25" dirty="0">
                <a:solidFill>
                  <a:srgbClr val="2E3841"/>
                </a:solidFill>
                <a:latin typeface="Montserrat Medium"/>
                <a:cs typeface="Montserrat Medium"/>
              </a:rPr>
              <a:t> </a:t>
            </a:r>
            <a:r>
              <a:rPr sz="800" b="0" spc="-10" dirty="0">
                <a:solidFill>
                  <a:srgbClr val="2E3841"/>
                </a:solidFill>
                <a:latin typeface="Montserrat Medium"/>
                <a:cs typeface="Montserrat Medium"/>
              </a:rPr>
              <a:t>management meeting</a:t>
            </a:r>
            <a:endParaRPr sz="800">
              <a:latin typeface="Montserrat Medium"/>
              <a:cs typeface="Montserrat Medium"/>
            </a:endParaRPr>
          </a:p>
        </p:txBody>
      </p:sp>
      <p:sp>
        <p:nvSpPr>
          <p:cNvPr id="13" name="object 13"/>
          <p:cNvSpPr/>
          <p:nvPr/>
        </p:nvSpPr>
        <p:spPr>
          <a:xfrm>
            <a:off x="1333574" y="4523032"/>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sp>
        <p:nvSpPr>
          <p:cNvPr id="14" name="object 14"/>
          <p:cNvSpPr txBox="1"/>
          <p:nvPr/>
        </p:nvSpPr>
        <p:spPr>
          <a:xfrm>
            <a:off x="1333574" y="4523032"/>
            <a:ext cx="1786889" cy="396875"/>
          </a:xfrm>
          <a:prstGeom prst="rect">
            <a:avLst/>
          </a:prstGeom>
          <a:ln w="12693">
            <a:solidFill>
              <a:srgbClr val="2E3841"/>
            </a:solidFill>
          </a:ln>
        </p:spPr>
        <p:txBody>
          <a:bodyPr vert="horz" wrap="square" lIns="0" tIns="81280" rIns="0" bIns="0" rtlCol="0">
            <a:spAutoFit/>
          </a:bodyPr>
          <a:lstStyle/>
          <a:p>
            <a:pPr marL="558165" marR="198120" indent="-351155">
              <a:lnSpc>
                <a:spcPts val="930"/>
              </a:lnSpc>
              <a:spcBef>
                <a:spcPts val="640"/>
              </a:spcBef>
            </a:pPr>
            <a:r>
              <a:rPr sz="800" b="0" dirty="0">
                <a:solidFill>
                  <a:srgbClr val="2E3841"/>
                </a:solidFill>
                <a:latin typeface="Montserrat Medium"/>
                <a:cs typeface="Montserrat Medium"/>
              </a:rPr>
              <a:t>General</a:t>
            </a:r>
            <a:r>
              <a:rPr sz="800" b="0" spc="-30" dirty="0">
                <a:solidFill>
                  <a:srgbClr val="2E3841"/>
                </a:solidFill>
                <a:latin typeface="Montserrat Medium"/>
                <a:cs typeface="Montserrat Medium"/>
              </a:rPr>
              <a:t> </a:t>
            </a:r>
            <a:r>
              <a:rPr sz="800" b="0" dirty="0">
                <a:solidFill>
                  <a:srgbClr val="2E3841"/>
                </a:solidFill>
                <a:latin typeface="Montserrat Medium"/>
                <a:cs typeface="Montserrat Medium"/>
              </a:rPr>
              <a:t>Risk</a:t>
            </a:r>
            <a:r>
              <a:rPr sz="800" b="0" spc="-30" dirty="0">
                <a:solidFill>
                  <a:srgbClr val="2E3841"/>
                </a:solidFill>
                <a:latin typeface="Montserrat Medium"/>
                <a:cs typeface="Montserrat Medium"/>
              </a:rPr>
              <a:t> </a:t>
            </a:r>
            <a:r>
              <a:rPr sz="800" b="0" spc="-10" dirty="0">
                <a:solidFill>
                  <a:srgbClr val="2E3841"/>
                </a:solidFill>
                <a:latin typeface="Montserrat Medium"/>
                <a:cs typeface="Montserrat Medium"/>
              </a:rPr>
              <a:t>Management </a:t>
            </a:r>
            <a:r>
              <a:rPr sz="800" b="0" dirty="0">
                <a:solidFill>
                  <a:srgbClr val="2E3841"/>
                </a:solidFill>
                <a:latin typeface="Montserrat Medium"/>
                <a:cs typeface="Montserrat Medium"/>
              </a:rPr>
              <a:t>health</a:t>
            </a:r>
            <a:r>
              <a:rPr sz="800" b="0" spc="-30" dirty="0">
                <a:solidFill>
                  <a:srgbClr val="2E3841"/>
                </a:solidFill>
                <a:latin typeface="Montserrat Medium"/>
                <a:cs typeface="Montserrat Medium"/>
              </a:rPr>
              <a:t> </a:t>
            </a:r>
            <a:r>
              <a:rPr sz="800" b="0" spc="-20" dirty="0">
                <a:solidFill>
                  <a:srgbClr val="2E3841"/>
                </a:solidFill>
                <a:latin typeface="Montserrat Medium"/>
                <a:cs typeface="Montserrat Medium"/>
              </a:rPr>
              <a:t>check</a:t>
            </a:r>
            <a:endParaRPr sz="800">
              <a:latin typeface="Montserrat Medium"/>
              <a:cs typeface="Montserrat Medium"/>
            </a:endParaRPr>
          </a:p>
        </p:txBody>
      </p:sp>
      <p:sp>
        <p:nvSpPr>
          <p:cNvPr id="15" name="object 15"/>
          <p:cNvSpPr/>
          <p:nvPr/>
        </p:nvSpPr>
        <p:spPr>
          <a:xfrm>
            <a:off x="1333574" y="5049806"/>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sp>
        <p:nvSpPr>
          <p:cNvPr id="16" name="object 16"/>
          <p:cNvSpPr txBox="1"/>
          <p:nvPr/>
        </p:nvSpPr>
        <p:spPr>
          <a:xfrm>
            <a:off x="1333574" y="5049806"/>
            <a:ext cx="1786889" cy="396875"/>
          </a:xfrm>
          <a:prstGeom prst="rect">
            <a:avLst/>
          </a:prstGeom>
          <a:ln w="12693">
            <a:solidFill>
              <a:srgbClr val="2E3841"/>
            </a:solidFill>
          </a:ln>
        </p:spPr>
        <p:txBody>
          <a:bodyPr vert="horz" wrap="square" lIns="0" tIns="22860" rIns="0" bIns="0" rtlCol="0">
            <a:spAutoFit/>
          </a:bodyPr>
          <a:lstStyle/>
          <a:p>
            <a:pPr>
              <a:lnSpc>
                <a:spcPct val="100000"/>
              </a:lnSpc>
              <a:spcBef>
                <a:spcPts val="180"/>
              </a:spcBef>
            </a:pPr>
            <a:endParaRPr sz="800">
              <a:latin typeface="Times New Roman"/>
              <a:cs typeface="Times New Roman"/>
            </a:endParaRPr>
          </a:p>
          <a:p>
            <a:pPr marL="401955">
              <a:lnSpc>
                <a:spcPct val="100000"/>
              </a:lnSpc>
              <a:spcBef>
                <a:spcPts val="5"/>
              </a:spcBef>
            </a:pPr>
            <a:r>
              <a:rPr sz="800" b="0" dirty="0">
                <a:solidFill>
                  <a:srgbClr val="2E3841"/>
                </a:solidFill>
                <a:latin typeface="Montserrat Medium"/>
                <a:cs typeface="Montserrat Medium"/>
              </a:rPr>
              <a:t>Review</a:t>
            </a:r>
            <a:r>
              <a:rPr sz="800" b="0" spc="-25" dirty="0">
                <a:solidFill>
                  <a:srgbClr val="2E3841"/>
                </a:solidFill>
                <a:latin typeface="Montserrat Medium"/>
                <a:cs typeface="Montserrat Medium"/>
              </a:rPr>
              <a:t> </a:t>
            </a:r>
            <a:r>
              <a:rPr sz="800" b="0" dirty="0">
                <a:solidFill>
                  <a:srgbClr val="2E3841"/>
                </a:solidFill>
                <a:latin typeface="Montserrat Medium"/>
                <a:cs typeface="Montserrat Medium"/>
              </a:rPr>
              <a:t>Key</a:t>
            </a:r>
            <a:r>
              <a:rPr sz="800" b="0" spc="-25" dirty="0">
                <a:solidFill>
                  <a:srgbClr val="2E3841"/>
                </a:solidFill>
                <a:latin typeface="Montserrat Medium"/>
                <a:cs typeface="Montserrat Medium"/>
              </a:rPr>
              <a:t> </a:t>
            </a:r>
            <a:r>
              <a:rPr sz="800" b="0" spc="-10" dirty="0">
                <a:solidFill>
                  <a:srgbClr val="2E3841"/>
                </a:solidFill>
                <a:latin typeface="Montserrat Medium"/>
                <a:cs typeface="Montserrat Medium"/>
              </a:rPr>
              <a:t>People</a:t>
            </a:r>
            <a:endParaRPr sz="800">
              <a:latin typeface="Montserrat Medium"/>
              <a:cs typeface="Montserrat Medium"/>
            </a:endParaRPr>
          </a:p>
        </p:txBody>
      </p:sp>
      <p:grpSp>
        <p:nvGrpSpPr>
          <p:cNvPr id="17" name="object 17"/>
          <p:cNvGrpSpPr/>
          <p:nvPr/>
        </p:nvGrpSpPr>
        <p:grpSpPr>
          <a:xfrm>
            <a:off x="1327224" y="2305253"/>
            <a:ext cx="4080510" cy="4334510"/>
            <a:chOff x="1327224" y="2305253"/>
            <a:chExt cx="4080510" cy="4334510"/>
          </a:xfrm>
        </p:grpSpPr>
        <p:sp>
          <p:nvSpPr>
            <p:cNvPr id="18" name="object 18"/>
            <p:cNvSpPr/>
            <p:nvPr/>
          </p:nvSpPr>
          <p:spPr>
            <a:xfrm>
              <a:off x="1333574" y="5576581"/>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sp>
          <p:nvSpPr>
            <p:cNvPr id="19" name="object 19"/>
            <p:cNvSpPr/>
            <p:nvPr/>
          </p:nvSpPr>
          <p:spPr>
            <a:xfrm>
              <a:off x="1333574" y="5576581"/>
              <a:ext cx="1786889" cy="396875"/>
            </a:xfrm>
            <a:custGeom>
              <a:avLst/>
              <a:gdLst/>
              <a:ahLst/>
              <a:cxnLst/>
              <a:rect l="l" t="t" r="r" b="b"/>
              <a:pathLst>
                <a:path w="1786889" h="396875">
                  <a:moveTo>
                    <a:pt x="0" y="0"/>
                  </a:moveTo>
                  <a:lnTo>
                    <a:pt x="1786400" y="0"/>
                  </a:lnTo>
                  <a:lnTo>
                    <a:pt x="1786400" y="396635"/>
                  </a:lnTo>
                  <a:lnTo>
                    <a:pt x="0" y="396635"/>
                  </a:lnTo>
                  <a:lnTo>
                    <a:pt x="0" y="0"/>
                  </a:lnTo>
                  <a:close/>
                </a:path>
              </a:pathLst>
            </a:custGeom>
            <a:ln w="12693">
              <a:solidFill>
                <a:srgbClr val="2E3841"/>
              </a:solidFill>
            </a:ln>
          </p:spPr>
          <p:txBody>
            <a:bodyPr wrap="square" lIns="0" tIns="0" rIns="0" bIns="0" rtlCol="0"/>
            <a:lstStyle/>
            <a:p>
              <a:endParaRPr/>
            </a:p>
          </p:txBody>
        </p:sp>
        <p:sp>
          <p:nvSpPr>
            <p:cNvPr id="20" name="object 20"/>
            <p:cNvSpPr/>
            <p:nvPr/>
          </p:nvSpPr>
          <p:spPr>
            <a:xfrm>
              <a:off x="1333574" y="610335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EAE7E4"/>
            </a:solidFill>
          </p:spPr>
          <p:txBody>
            <a:bodyPr wrap="square" lIns="0" tIns="0" rIns="0" bIns="0" rtlCol="0"/>
            <a:lstStyle/>
            <a:p>
              <a:endParaRPr/>
            </a:p>
          </p:txBody>
        </p:sp>
        <p:sp>
          <p:nvSpPr>
            <p:cNvPr id="21" name="object 21"/>
            <p:cNvSpPr/>
            <p:nvPr/>
          </p:nvSpPr>
          <p:spPr>
            <a:xfrm>
              <a:off x="1333574" y="6103355"/>
              <a:ext cx="1786889" cy="396875"/>
            </a:xfrm>
            <a:custGeom>
              <a:avLst/>
              <a:gdLst/>
              <a:ahLst/>
              <a:cxnLst/>
              <a:rect l="l" t="t" r="r" b="b"/>
              <a:pathLst>
                <a:path w="1786889" h="396875">
                  <a:moveTo>
                    <a:pt x="0" y="0"/>
                  </a:moveTo>
                  <a:lnTo>
                    <a:pt x="1786400" y="0"/>
                  </a:lnTo>
                  <a:lnTo>
                    <a:pt x="1786400" y="396635"/>
                  </a:lnTo>
                  <a:lnTo>
                    <a:pt x="0" y="396635"/>
                  </a:lnTo>
                  <a:lnTo>
                    <a:pt x="0" y="0"/>
                  </a:lnTo>
                  <a:close/>
                </a:path>
              </a:pathLst>
            </a:custGeom>
            <a:ln w="12693">
              <a:solidFill>
                <a:srgbClr val="2E3841"/>
              </a:solidFill>
            </a:ln>
          </p:spPr>
          <p:txBody>
            <a:bodyPr wrap="square" lIns="0" tIns="0" rIns="0" bIns="0" rtlCol="0"/>
            <a:lstStyle/>
            <a:p>
              <a:endParaRPr/>
            </a:p>
          </p:txBody>
        </p:sp>
        <p:sp>
          <p:nvSpPr>
            <p:cNvPr id="22" name="object 22"/>
            <p:cNvSpPr/>
            <p:nvPr/>
          </p:nvSpPr>
          <p:spPr>
            <a:xfrm>
              <a:off x="3328506" y="2305253"/>
              <a:ext cx="2078989" cy="4334510"/>
            </a:xfrm>
            <a:custGeom>
              <a:avLst/>
              <a:gdLst/>
              <a:ahLst/>
              <a:cxnLst/>
              <a:rect l="l" t="t" r="r" b="b"/>
              <a:pathLst>
                <a:path w="2078989" h="4334509">
                  <a:moveTo>
                    <a:pt x="1982876" y="0"/>
                  </a:moveTo>
                  <a:lnTo>
                    <a:pt x="95783" y="0"/>
                  </a:lnTo>
                  <a:lnTo>
                    <a:pt x="58501" y="7527"/>
                  </a:lnTo>
                  <a:lnTo>
                    <a:pt x="28055" y="28055"/>
                  </a:lnTo>
                  <a:lnTo>
                    <a:pt x="7527" y="58501"/>
                  </a:lnTo>
                  <a:lnTo>
                    <a:pt x="0" y="95783"/>
                  </a:lnTo>
                  <a:lnTo>
                    <a:pt x="0" y="4238307"/>
                  </a:lnTo>
                  <a:lnTo>
                    <a:pt x="7527" y="4275588"/>
                  </a:lnTo>
                  <a:lnTo>
                    <a:pt x="28055" y="4306035"/>
                  </a:lnTo>
                  <a:lnTo>
                    <a:pt x="58501" y="4326563"/>
                  </a:lnTo>
                  <a:lnTo>
                    <a:pt x="95783" y="4334090"/>
                  </a:lnTo>
                  <a:lnTo>
                    <a:pt x="1982876" y="4334090"/>
                  </a:lnTo>
                  <a:lnTo>
                    <a:pt x="2020157" y="4326563"/>
                  </a:lnTo>
                  <a:lnTo>
                    <a:pt x="2050603" y="4306035"/>
                  </a:lnTo>
                  <a:lnTo>
                    <a:pt x="2071132" y="4275588"/>
                  </a:lnTo>
                  <a:lnTo>
                    <a:pt x="2078659" y="4238307"/>
                  </a:lnTo>
                  <a:lnTo>
                    <a:pt x="2078659" y="95783"/>
                  </a:lnTo>
                  <a:lnTo>
                    <a:pt x="2071132" y="58501"/>
                  </a:lnTo>
                  <a:lnTo>
                    <a:pt x="2050603" y="28055"/>
                  </a:lnTo>
                  <a:lnTo>
                    <a:pt x="2020157" y="7527"/>
                  </a:lnTo>
                  <a:lnTo>
                    <a:pt x="1982876" y="0"/>
                  </a:lnTo>
                  <a:close/>
                </a:path>
              </a:pathLst>
            </a:custGeom>
            <a:solidFill>
              <a:srgbClr val="B68150"/>
            </a:solidFill>
          </p:spPr>
          <p:txBody>
            <a:bodyPr wrap="square" lIns="0" tIns="0" rIns="0" bIns="0" rtlCol="0"/>
            <a:lstStyle/>
            <a:p>
              <a:endParaRPr/>
            </a:p>
          </p:txBody>
        </p:sp>
      </p:grpSp>
      <p:sp>
        <p:nvSpPr>
          <p:cNvPr id="23" name="object 23"/>
          <p:cNvSpPr txBox="1"/>
          <p:nvPr/>
        </p:nvSpPr>
        <p:spPr>
          <a:xfrm>
            <a:off x="3469859" y="2382520"/>
            <a:ext cx="1605915" cy="444500"/>
          </a:xfrm>
          <a:prstGeom prst="rect">
            <a:avLst/>
          </a:prstGeom>
        </p:spPr>
        <p:txBody>
          <a:bodyPr vert="horz" wrap="square" lIns="0" tIns="81280" rIns="0" bIns="0" rtlCol="0">
            <a:spAutoFit/>
          </a:bodyPr>
          <a:lstStyle/>
          <a:p>
            <a:pPr marL="12700">
              <a:lnSpc>
                <a:spcPct val="100000"/>
              </a:lnSpc>
              <a:spcBef>
                <a:spcPts val="640"/>
              </a:spcBef>
            </a:pPr>
            <a:r>
              <a:rPr sz="1200" b="1" dirty="0">
                <a:solidFill>
                  <a:srgbClr val="FFFFFF"/>
                </a:solidFill>
                <a:latin typeface="Montserrat"/>
                <a:cs typeface="Montserrat"/>
              </a:rPr>
              <a:t>SECOND</a:t>
            </a:r>
            <a:r>
              <a:rPr sz="1200" b="1" spc="310" dirty="0">
                <a:solidFill>
                  <a:srgbClr val="FFFFFF"/>
                </a:solidFill>
                <a:latin typeface="Montserrat"/>
                <a:cs typeface="Montserrat"/>
              </a:rPr>
              <a:t> </a:t>
            </a:r>
            <a:r>
              <a:rPr sz="1200" spc="-10" dirty="0">
                <a:solidFill>
                  <a:srgbClr val="FFFFFF"/>
                </a:solidFill>
                <a:latin typeface="Montserrat"/>
                <a:cs typeface="Montserrat"/>
              </a:rPr>
              <a:t>QUARTER</a:t>
            </a:r>
            <a:endParaRPr sz="1200">
              <a:latin typeface="Montserrat"/>
              <a:cs typeface="Montserrat"/>
            </a:endParaRPr>
          </a:p>
          <a:p>
            <a:pPr marL="12700">
              <a:lnSpc>
                <a:spcPct val="100000"/>
              </a:lnSpc>
              <a:spcBef>
                <a:spcPts val="360"/>
              </a:spcBef>
            </a:pPr>
            <a:r>
              <a:rPr sz="800" b="1" dirty="0">
                <a:solidFill>
                  <a:srgbClr val="2E3841"/>
                </a:solidFill>
                <a:latin typeface="Montserrat"/>
                <a:cs typeface="Montserrat"/>
              </a:rPr>
              <a:t>April</a:t>
            </a:r>
            <a:r>
              <a:rPr sz="800" b="1" spc="204" dirty="0">
                <a:solidFill>
                  <a:srgbClr val="2E3841"/>
                </a:solidFill>
                <a:latin typeface="Montserrat"/>
                <a:cs typeface="Montserrat"/>
              </a:rPr>
              <a:t> </a:t>
            </a:r>
            <a:r>
              <a:rPr sz="800" b="1" dirty="0">
                <a:solidFill>
                  <a:srgbClr val="2E3841"/>
                </a:solidFill>
                <a:latin typeface="Montserrat"/>
                <a:cs typeface="Montserrat"/>
              </a:rPr>
              <a:t>to</a:t>
            </a:r>
            <a:r>
              <a:rPr sz="800" b="1" spc="215" dirty="0">
                <a:solidFill>
                  <a:srgbClr val="2E3841"/>
                </a:solidFill>
                <a:latin typeface="Montserrat"/>
                <a:cs typeface="Montserrat"/>
              </a:rPr>
              <a:t> </a:t>
            </a:r>
            <a:r>
              <a:rPr sz="800" b="1" spc="-20" dirty="0">
                <a:solidFill>
                  <a:srgbClr val="2E3841"/>
                </a:solidFill>
                <a:latin typeface="Montserrat"/>
                <a:cs typeface="Montserrat"/>
              </a:rPr>
              <a:t>June</a:t>
            </a:r>
            <a:endParaRPr sz="800">
              <a:latin typeface="Montserrat"/>
              <a:cs typeface="Montserrat"/>
            </a:endParaRPr>
          </a:p>
        </p:txBody>
      </p:sp>
      <p:sp>
        <p:nvSpPr>
          <p:cNvPr id="24" name="object 24"/>
          <p:cNvSpPr/>
          <p:nvPr/>
        </p:nvSpPr>
        <p:spPr>
          <a:xfrm>
            <a:off x="3480427" y="2942710"/>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B68150"/>
          </a:solidFill>
        </p:spPr>
        <p:txBody>
          <a:bodyPr wrap="square" lIns="0" tIns="0" rIns="0" bIns="0" rtlCol="0"/>
          <a:lstStyle/>
          <a:p>
            <a:endParaRPr/>
          </a:p>
        </p:txBody>
      </p:sp>
      <p:sp>
        <p:nvSpPr>
          <p:cNvPr id="25" name="object 25"/>
          <p:cNvSpPr txBox="1"/>
          <p:nvPr/>
        </p:nvSpPr>
        <p:spPr>
          <a:xfrm>
            <a:off x="3480427" y="2942710"/>
            <a:ext cx="1786889" cy="396875"/>
          </a:xfrm>
          <a:prstGeom prst="rect">
            <a:avLst/>
          </a:prstGeom>
          <a:ln w="12693">
            <a:solidFill>
              <a:srgbClr val="EAE7E4"/>
            </a:solidFill>
          </a:ln>
        </p:spPr>
        <p:txBody>
          <a:bodyPr vert="horz" wrap="square" lIns="0" tIns="92710" rIns="0" bIns="0" rtlCol="0">
            <a:spAutoFit/>
          </a:bodyPr>
          <a:lstStyle/>
          <a:p>
            <a:pPr marL="735330" marR="164465" indent="-563245">
              <a:lnSpc>
                <a:spcPts val="869"/>
              </a:lnSpc>
              <a:spcBef>
                <a:spcPts val="730"/>
              </a:spcBef>
            </a:pPr>
            <a:r>
              <a:rPr sz="800" b="0" dirty="0">
                <a:solidFill>
                  <a:srgbClr val="FFFFFF"/>
                </a:solidFill>
                <a:latin typeface="Montserrat Medium"/>
                <a:cs typeface="Montserrat Medium"/>
              </a:rPr>
              <a:t>Risk</a:t>
            </a:r>
            <a:r>
              <a:rPr sz="800" b="0" spc="-35" dirty="0">
                <a:solidFill>
                  <a:srgbClr val="FFFFFF"/>
                </a:solidFill>
                <a:latin typeface="Montserrat Medium"/>
                <a:cs typeface="Montserrat Medium"/>
              </a:rPr>
              <a:t> </a:t>
            </a:r>
            <a:r>
              <a:rPr sz="800" b="0" dirty="0">
                <a:solidFill>
                  <a:srgbClr val="FFFFFF"/>
                </a:solidFill>
                <a:latin typeface="Montserrat Medium"/>
                <a:cs typeface="Montserrat Medium"/>
              </a:rPr>
              <a:t>Management</a:t>
            </a:r>
            <a:r>
              <a:rPr sz="800" b="0" spc="-30" dirty="0">
                <a:solidFill>
                  <a:srgbClr val="FFFFFF"/>
                </a:solidFill>
                <a:latin typeface="Montserrat Medium"/>
                <a:cs typeface="Montserrat Medium"/>
              </a:rPr>
              <a:t> </a:t>
            </a:r>
            <a:r>
              <a:rPr sz="800" b="0" dirty="0">
                <a:solidFill>
                  <a:srgbClr val="FFFFFF"/>
                </a:solidFill>
                <a:latin typeface="Montserrat Medium"/>
                <a:cs typeface="Montserrat Medium"/>
              </a:rPr>
              <a:t>across</a:t>
            </a:r>
            <a:r>
              <a:rPr sz="800" b="0" spc="-25" dirty="0">
                <a:solidFill>
                  <a:srgbClr val="FFFFFF"/>
                </a:solidFill>
                <a:latin typeface="Montserrat Medium"/>
                <a:cs typeface="Montserrat Medium"/>
              </a:rPr>
              <a:t> all</a:t>
            </a:r>
            <a:r>
              <a:rPr sz="800" b="0" spc="-10" dirty="0">
                <a:solidFill>
                  <a:srgbClr val="FFFFFF"/>
                </a:solidFill>
                <a:latin typeface="Montserrat Medium"/>
                <a:cs typeface="Montserrat Medium"/>
              </a:rPr>
              <a:t> assets</a:t>
            </a:r>
            <a:endParaRPr sz="800">
              <a:latin typeface="Montserrat Medium"/>
              <a:cs typeface="Montserrat Medium"/>
            </a:endParaRPr>
          </a:p>
        </p:txBody>
      </p:sp>
      <p:sp>
        <p:nvSpPr>
          <p:cNvPr id="26" name="object 26"/>
          <p:cNvSpPr/>
          <p:nvPr/>
        </p:nvSpPr>
        <p:spPr>
          <a:xfrm>
            <a:off x="3480427" y="346948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B68150"/>
          </a:solidFill>
        </p:spPr>
        <p:txBody>
          <a:bodyPr wrap="square" lIns="0" tIns="0" rIns="0" bIns="0" rtlCol="0"/>
          <a:lstStyle/>
          <a:p>
            <a:endParaRPr/>
          </a:p>
        </p:txBody>
      </p:sp>
      <p:sp>
        <p:nvSpPr>
          <p:cNvPr id="27" name="object 27"/>
          <p:cNvSpPr txBox="1"/>
          <p:nvPr/>
        </p:nvSpPr>
        <p:spPr>
          <a:xfrm>
            <a:off x="3480427" y="3469485"/>
            <a:ext cx="1786889" cy="396875"/>
          </a:xfrm>
          <a:prstGeom prst="rect">
            <a:avLst/>
          </a:prstGeom>
          <a:ln w="12693">
            <a:solidFill>
              <a:srgbClr val="EAE7E4"/>
            </a:solidFill>
          </a:ln>
        </p:spPr>
        <p:txBody>
          <a:bodyPr vert="horz" wrap="square" lIns="0" tIns="20320" rIns="0" bIns="0" rtlCol="0">
            <a:spAutoFit/>
          </a:bodyPr>
          <a:lstStyle/>
          <a:p>
            <a:pPr>
              <a:lnSpc>
                <a:spcPct val="100000"/>
              </a:lnSpc>
              <a:spcBef>
                <a:spcPts val="160"/>
              </a:spcBef>
            </a:pPr>
            <a:endParaRPr sz="800">
              <a:latin typeface="Times New Roman"/>
              <a:cs typeface="Times New Roman"/>
            </a:endParaRPr>
          </a:p>
          <a:p>
            <a:pPr marL="325120">
              <a:lnSpc>
                <a:spcPct val="100000"/>
              </a:lnSpc>
            </a:pPr>
            <a:r>
              <a:rPr sz="800" b="0" dirty="0">
                <a:solidFill>
                  <a:srgbClr val="FFFFFF"/>
                </a:solidFill>
                <a:latin typeface="Montserrat Medium"/>
                <a:cs typeface="Montserrat Medium"/>
              </a:rPr>
              <a:t>Set</a:t>
            </a:r>
            <a:r>
              <a:rPr sz="800" b="0" spc="-30" dirty="0">
                <a:solidFill>
                  <a:srgbClr val="FFFFFF"/>
                </a:solidFill>
                <a:latin typeface="Montserrat Medium"/>
                <a:cs typeface="Montserrat Medium"/>
              </a:rPr>
              <a:t> </a:t>
            </a:r>
            <a:r>
              <a:rPr sz="800" b="0" dirty="0">
                <a:solidFill>
                  <a:srgbClr val="FFFFFF"/>
                </a:solidFill>
                <a:latin typeface="Montserrat Medium"/>
                <a:cs typeface="Montserrat Medium"/>
              </a:rPr>
              <a:t>business</a:t>
            </a:r>
            <a:r>
              <a:rPr sz="800" b="0" spc="-25" dirty="0">
                <a:solidFill>
                  <a:srgbClr val="FFFFFF"/>
                </a:solidFill>
                <a:latin typeface="Montserrat Medium"/>
                <a:cs typeface="Montserrat Medium"/>
              </a:rPr>
              <a:t> </a:t>
            </a:r>
            <a:r>
              <a:rPr sz="800" b="0" spc="-10" dirty="0">
                <a:solidFill>
                  <a:srgbClr val="FFFFFF"/>
                </a:solidFill>
                <a:latin typeface="Montserrat Medium"/>
                <a:cs typeface="Montserrat Medium"/>
              </a:rPr>
              <a:t>direction</a:t>
            </a:r>
            <a:endParaRPr sz="800">
              <a:latin typeface="Montserrat Medium"/>
              <a:cs typeface="Montserrat Medium"/>
            </a:endParaRPr>
          </a:p>
        </p:txBody>
      </p:sp>
      <p:sp>
        <p:nvSpPr>
          <p:cNvPr id="28" name="object 28"/>
          <p:cNvSpPr/>
          <p:nvPr/>
        </p:nvSpPr>
        <p:spPr>
          <a:xfrm>
            <a:off x="3480427" y="3996259"/>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B68150"/>
          </a:solidFill>
        </p:spPr>
        <p:txBody>
          <a:bodyPr wrap="square" lIns="0" tIns="0" rIns="0" bIns="0" rtlCol="0"/>
          <a:lstStyle/>
          <a:p>
            <a:endParaRPr/>
          </a:p>
        </p:txBody>
      </p:sp>
      <p:sp>
        <p:nvSpPr>
          <p:cNvPr id="29" name="object 29"/>
          <p:cNvSpPr txBox="1"/>
          <p:nvPr/>
        </p:nvSpPr>
        <p:spPr>
          <a:xfrm>
            <a:off x="3480427" y="3996259"/>
            <a:ext cx="1786889" cy="396875"/>
          </a:xfrm>
          <a:prstGeom prst="rect">
            <a:avLst/>
          </a:prstGeom>
          <a:ln w="12693">
            <a:solidFill>
              <a:srgbClr val="EAE7E4"/>
            </a:solidFill>
          </a:ln>
        </p:spPr>
        <p:txBody>
          <a:bodyPr vert="horz" wrap="square" lIns="0" tIns="18415" rIns="0" bIns="0" rtlCol="0">
            <a:spAutoFit/>
          </a:bodyPr>
          <a:lstStyle/>
          <a:p>
            <a:pPr>
              <a:lnSpc>
                <a:spcPct val="100000"/>
              </a:lnSpc>
              <a:spcBef>
                <a:spcPts val="145"/>
              </a:spcBef>
            </a:pPr>
            <a:endParaRPr sz="800">
              <a:latin typeface="Times New Roman"/>
              <a:cs typeface="Times New Roman"/>
            </a:endParaRPr>
          </a:p>
          <a:p>
            <a:pPr marL="163195">
              <a:lnSpc>
                <a:spcPct val="100000"/>
              </a:lnSpc>
            </a:pPr>
            <a:r>
              <a:rPr sz="800" b="0" dirty="0">
                <a:solidFill>
                  <a:srgbClr val="FFFFFF"/>
                </a:solidFill>
                <a:latin typeface="Montserrat Medium"/>
                <a:cs typeface="Montserrat Medium"/>
              </a:rPr>
              <a:t>Review</a:t>
            </a:r>
            <a:r>
              <a:rPr sz="800" b="0" spc="-20" dirty="0">
                <a:solidFill>
                  <a:srgbClr val="FFFFFF"/>
                </a:solidFill>
                <a:latin typeface="Montserrat Medium"/>
                <a:cs typeface="Montserrat Medium"/>
              </a:rPr>
              <a:t> </a:t>
            </a:r>
            <a:r>
              <a:rPr sz="800" b="0" dirty="0">
                <a:solidFill>
                  <a:srgbClr val="FFFFFF"/>
                </a:solidFill>
                <a:latin typeface="Montserrat Medium"/>
                <a:cs typeface="Montserrat Medium"/>
              </a:rPr>
              <a:t>Key</a:t>
            </a:r>
            <a:r>
              <a:rPr sz="800" b="0" spc="-25" dirty="0">
                <a:solidFill>
                  <a:srgbClr val="FFFFFF"/>
                </a:solidFill>
                <a:latin typeface="Montserrat Medium"/>
                <a:cs typeface="Montserrat Medium"/>
              </a:rPr>
              <a:t> </a:t>
            </a:r>
            <a:r>
              <a:rPr sz="800" b="0" dirty="0">
                <a:solidFill>
                  <a:srgbClr val="FFFFFF"/>
                </a:solidFill>
                <a:latin typeface="Montserrat Medium"/>
                <a:cs typeface="Montserrat Medium"/>
              </a:rPr>
              <a:t>People</a:t>
            </a:r>
            <a:r>
              <a:rPr sz="800" b="0" spc="-25" dirty="0">
                <a:solidFill>
                  <a:srgbClr val="FFFFFF"/>
                </a:solidFill>
                <a:latin typeface="Montserrat Medium"/>
                <a:cs typeface="Montserrat Medium"/>
              </a:rPr>
              <a:t> </a:t>
            </a:r>
            <a:r>
              <a:rPr sz="800" b="0" dirty="0">
                <a:solidFill>
                  <a:srgbClr val="FFFFFF"/>
                </a:solidFill>
                <a:latin typeface="Montserrat Medium"/>
                <a:cs typeface="Montserrat Medium"/>
              </a:rPr>
              <a:t>and</a:t>
            </a:r>
            <a:r>
              <a:rPr sz="800" b="0" spc="-20" dirty="0">
                <a:solidFill>
                  <a:srgbClr val="FFFFFF"/>
                </a:solidFill>
                <a:latin typeface="Montserrat Medium"/>
                <a:cs typeface="Montserrat Medium"/>
              </a:rPr>
              <a:t> </a:t>
            </a:r>
            <a:r>
              <a:rPr sz="800" b="0" spc="-25" dirty="0">
                <a:solidFill>
                  <a:srgbClr val="FFFFFF"/>
                </a:solidFill>
                <a:latin typeface="Montserrat Medium"/>
                <a:cs typeface="Montserrat Medium"/>
              </a:rPr>
              <a:t>CFO</a:t>
            </a:r>
            <a:endParaRPr sz="800">
              <a:latin typeface="Montserrat Medium"/>
              <a:cs typeface="Montserrat Medium"/>
            </a:endParaRPr>
          </a:p>
        </p:txBody>
      </p:sp>
      <p:sp>
        <p:nvSpPr>
          <p:cNvPr id="30" name="object 30"/>
          <p:cNvSpPr/>
          <p:nvPr/>
        </p:nvSpPr>
        <p:spPr>
          <a:xfrm>
            <a:off x="3480427" y="4523032"/>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B68150"/>
          </a:solidFill>
        </p:spPr>
        <p:txBody>
          <a:bodyPr wrap="square" lIns="0" tIns="0" rIns="0" bIns="0" rtlCol="0"/>
          <a:lstStyle/>
          <a:p>
            <a:endParaRPr/>
          </a:p>
        </p:txBody>
      </p:sp>
      <p:sp>
        <p:nvSpPr>
          <p:cNvPr id="31" name="object 31"/>
          <p:cNvSpPr txBox="1"/>
          <p:nvPr/>
        </p:nvSpPr>
        <p:spPr>
          <a:xfrm>
            <a:off x="3480427" y="4523032"/>
            <a:ext cx="1786889" cy="396875"/>
          </a:xfrm>
          <a:prstGeom prst="rect">
            <a:avLst/>
          </a:prstGeom>
          <a:ln w="12693">
            <a:solidFill>
              <a:srgbClr val="EAE7E4"/>
            </a:solidFill>
          </a:ln>
        </p:spPr>
        <p:txBody>
          <a:bodyPr vert="horz" wrap="square" lIns="0" tIns="16510" rIns="0" bIns="0" rtlCol="0">
            <a:spAutoFit/>
          </a:bodyPr>
          <a:lstStyle/>
          <a:p>
            <a:pPr>
              <a:lnSpc>
                <a:spcPct val="100000"/>
              </a:lnSpc>
              <a:spcBef>
                <a:spcPts val="130"/>
              </a:spcBef>
            </a:pPr>
            <a:endParaRPr sz="800">
              <a:latin typeface="Times New Roman"/>
              <a:cs typeface="Times New Roman"/>
            </a:endParaRPr>
          </a:p>
          <a:p>
            <a:pPr marL="246379">
              <a:lnSpc>
                <a:spcPct val="100000"/>
              </a:lnSpc>
            </a:pPr>
            <a:r>
              <a:rPr sz="800" b="0" dirty="0">
                <a:solidFill>
                  <a:srgbClr val="FFFFFF"/>
                </a:solidFill>
                <a:latin typeface="Montserrat Medium"/>
                <a:cs typeface="Montserrat Medium"/>
              </a:rPr>
              <a:t>Risk</a:t>
            </a:r>
            <a:r>
              <a:rPr sz="800" b="0" spc="-30" dirty="0">
                <a:solidFill>
                  <a:srgbClr val="FFFFFF"/>
                </a:solidFill>
                <a:latin typeface="Montserrat Medium"/>
                <a:cs typeface="Montserrat Medium"/>
              </a:rPr>
              <a:t> </a:t>
            </a:r>
            <a:r>
              <a:rPr sz="800" b="0" dirty="0">
                <a:solidFill>
                  <a:srgbClr val="FFFFFF"/>
                </a:solidFill>
                <a:latin typeface="Montserrat Medium"/>
                <a:cs typeface="Montserrat Medium"/>
              </a:rPr>
              <a:t>Management</a:t>
            </a:r>
            <a:r>
              <a:rPr sz="800" b="0" spc="-30" dirty="0">
                <a:solidFill>
                  <a:srgbClr val="FFFFFF"/>
                </a:solidFill>
                <a:latin typeface="Montserrat Medium"/>
                <a:cs typeface="Montserrat Medium"/>
              </a:rPr>
              <a:t> </a:t>
            </a:r>
            <a:r>
              <a:rPr sz="800" b="0" spc="-10" dirty="0">
                <a:solidFill>
                  <a:srgbClr val="FFFFFF"/>
                </a:solidFill>
                <a:latin typeface="Montserrat Medium"/>
                <a:cs typeface="Montserrat Medium"/>
              </a:rPr>
              <a:t>Matrix</a:t>
            </a:r>
            <a:endParaRPr sz="800">
              <a:latin typeface="Montserrat Medium"/>
              <a:cs typeface="Montserrat Medium"/>
            </a:endParaRPr>
          </a:p>
        </p:txBody>
      </p:sp>
      <p:sp>
        <p:nvSpPr>
          <p:cNvPr id="32" name="object 32"/>
          <p:cNvSpPr/>
          <p:nvPr/>
        </p:nvSpPr>
        <p:spPr>
          <a:xfrm>
            <a:off x="3480427" y="5049806"/>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B68150"/>
          </a:solidFill>
        </p:spPr>
        <p:txBody>
          <a:bodyPr wrap="square" lIns="0" tIns="0" rIns="0" bIns="0" rtlCol="0"/>
          <a:lstStyle/>
          <a:p>
            <a:endParaRPr/>
          </a:p>
        </p:txBody>
      </p:sp>
      <p:sp>
        <p:nvSpPr>
          <p:cNvPr id="33" name="object 33"/>
          <p:cNvSpPr txBox="1"/>
          <p:nvPr/>
        </p:nvSpPr>
        <p:spPr>
          <a:xfrm>
            <a:off x="3480427" y="5049806"/>
            <a:ext cx="1786889" cy="396875"/>
          </a:xfrm>
          <a:prstGeom prst="rect">
            <a:avLst/>
          </a:prstGeom>
          <a:ln w="12693">
            <a:solidFill>
              <a:srgbClr val="EAE7E4"/>
            </a:solidFill>
          </a:ln>
        </p:spPr>
        <p:txBody>
          <a:bodyPr vert="horz" wrap="square" lIns="0" tIns="22860" rIns="0" bIns="0" rtlCol="0">
            <a:spAutoFit/>
          </a:bodyPr>
          <a:lstStyle/>
          <a:p>
            <a:pPr>
              <a:lnSpc>
                <a:spcPct val="100000"/>
              </a:lnSpc>
              <a:spcBef>
                <a:spcPts val="180"/>
              </a:spcBef>
            </a:pPr>
            <a:endParaRPr sz="800">
              <a:latin typeface="Times New Roman"/>
              <a:cs typeface="Times New Roman"/>
            </a:endParaRPr>
          </a:p>
          <a:p>
            <a:pPr marL="391160">
              <a:lnSpc>
                <a:spcPct val="100000"/>
              </a:lnSpc>
              <a:spcBef>
                <a:spcPts val="5"/>
              </a:spcBef>
            </a:pPr>
            <a:r>
              <a:rPr sz="800" b="0" dirty="0">
                <a:solidFill>
                  <a:srgbClr val="FFFFFF"/>
                </a:solidFill>
                <a:latin typeface="Montserrat Medium"/>
                <a:cs typeface="Montserrat Medium"/>
              </a:rPr>
              <a:t>Engage</a:t>
            </a:r>
            <a:r>
              <a:rPr sz="800" b="0" spc="-25" dirty="0">
                <a:solidFill>
                  <a:srgbClr val="FFFFFF"/>
                </a:solidFill>
                <a:latin typeface="Montserrat Medium"/>
                <a:cs typeface="Montserrat Medium"/>
              </a:rPr>
              <a:t> </a:t>
            </a:r>
            <a:r>
              <a:rPr sz="800" b="0" dirty="0">
                <a:solidFill>
                  <a:srgbClr val="FFFFFF"/>
                </a:solidFill>
                <a:latin typeface="Montserrat Medium"/>
                <a:cs typeface="Montserrat Medium"/>
              </a:rPr>
              <a:t>with</a:t>
            </a:r>
            <a:r>
              <a:rPr sz="800" b="0" spc="-20" dirty="0">
                <a:solidFill>
                  <a:srgbClr val="FFFFFF"/>
                </a:solidFill>
                <a:latin typeface="Montserrat Medium"/>
                <a:cs typeface="Montserrat Medium"/>
              </a:rPr>
              <a:t> </a:t>
            </a:r>
            <a:r>
              <a:rPr sz="800" b="0" spc="-10" dirty="0">
                <a:solidFill>
                  <a:srgbClr val="FFFFFF"/>
                </a:solidFill>
                <a:latin typeface="Montserrat Medium"/>
                <a:cs typeface="Montserrat Medium"/>
              </a:rPr>
              <a:t>family</a:t>
            </a:r>
            <a:endParaRPr sz="800">
              <a:latin typeface="Montserrat Medium"/>
              <a:cs typeface="Montserrat Medium"/>
            </a:endParaRPr>
          </a:p>
        </p:txBody>
      </p:sp>
      <p:sp>
        <p:nvSpPr>
          <p:cNvPr id="34" name="object 34"/>
          <p:cNvSpPr/>
          <p:nvPr/>
        </p:nvSpPr>
        <p:spPr>
          <a:xfrm>
            <a:off x="3480427" y="5576581"/>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B68150"/>
          </a:solidFill>
        </p:spPr>
        <p:txBody>
          <a:bodyPr wrap="square" lIns="0" tIns="0" rIns="0" bIns="0" rtlCol="0"/>
          <a:lstStyle/>
          <a:p>
            <a:endParaRPr/>
          </a:p>
        </p:txBody>
      </p:sp>
      <p:sp>
        <p:nvSpPr>
          <p:cNvPr id="35" name="object 35"/>
          <p:cNvSpPr txBox="1"/>
          <p:nvPr/>
        </p:nvSpPr>
        <p:spPr>
          <a:xfrm>
            <a:off x="3480427" y="5576581"/>
            <a:ext cx="1786889" cy="396875"/>
          </a:xfrm>
          <a:prstGeom prst="rect">
            <a:avLst/>
          </a:prstGeom>
          <a:ln w="12693">
            <a:solidFill>
              <a:srgbClr val="EAE7E4"/>
            </a:solidFill>
          </a:ln>
        </p:spPr>
        <p:txBody>
          <a:bodyPr vert="horz" wrap="square" lIns="0" tIns="21590" rIns="0" bIns="0" rtlCol="0">
            <a:spAutoFit/>
          </a:bodyPr>
          <a:lstStyle/>
          <a:p>
            <a:pPr>
              <a:lnSpc>
                <a:spcPct val="100000"/>
              </a:lnSpc>
              <a:spcBef>
                <a:spcPts val="170"/>
              </a:spcBef>
            </a:pPr>
            <a:endParaRPr sz="800">
              <a:latin typeface="Times New Roman"/>
              <a:cs typeface="Times New Roman"/>
            </a:endParaRPr>
          </a:p>
          <a:p>
            <a:pPr marL="334645">
              <a:lnSpc>
                <a:spcPct val="100000"/>
              </a:lnSpc>
            </a:pPr>
            <a:r>
              <a:rPr sz="800" b="0" dirty="0">
                <a:solidFill>
                  <a:srgbClr val="FFFFFF"/>
                </a:solidFill>
                <a:latin typeface="Montserrat Medium"/>
                <a:cs typeface="Montserrat Medium"/>
              </a:rPr>
              <a:t>Build</a:t>
            </a:r>
            <a:r>
              <a:rPr sz="800" b="0" spc="-40" dirty="0">
                <a:solidFill>
                  <a:srgbClr val="FFFFFF"/>
                </a:solidFill>
                <a:latin typeface="Montserrat Medium"/>
                <a:cs typeface="Montserrat Medium"/>
              </a:rPr>
              <a:t> </a:t>
            </a:r>
            <a:r>
              <a:rPr sz="800" b="0" dirty="0">
                <a:solidFill>
                  <a:srgbClr val="FFFFFF"/>
                </a:solidFill>
                <a:latin typeface="Montserrat Medium"/>
                <a:cs typeface="Montserrat Medium"/>
              </a:rPr>
              <a:t>succession</a:t>
            </a:r>
            <a:r>
              <a:rPr sz="800" b="0" spc="-35" dirty="0">
                <a:solidFill>
                  <a:srgbClr val="FFFFFF"/>
                </a:solidFill>
                <a:latin typeface="Montserrat Medium"/>
                <a:cs typeface="Montserrat Medium"/>
              </a:rPr>
              <a:t> </a:t>
            </a:r>
            <a:r>
              <a:rPr sz="800" b="0" spc="-20" dirty="0">
                <a:solidFill>
                  <a:srgbClr val="FFFFFF"/>
                </a:solidFill>
                <a:latin typeface="Montserrat Medium"/>
                <a:cs typeface="Montserrat Medium"/>
              </a:rPr>
              <a:t>plan</a:t>
            </a:r>
            <a:endParaRPr sz="800">
              <a:latin typeface="Montserrat Medium"/>
              <a:cs typeface="Montserrat Medium"/>
            </a:endParaRPr>
          </a:p>
        </p:txBody>
      </p:sp>
      <p:sp>
        <p:nvSpPr>
          <p:cNvPr id="36" name="object 36"/>
          <p:cNvSpPr/>
          <p:nvPr/>
        </p:nvSpPr>
        <p:spPr>
          <a:xfrm>
            <a:off x="3480427" y="610335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B68150"/>
          </a:solidFill>
        </p:spPr>
        <p:txBody>
          <a:bodyPr wrap="square" lIns="0" tIns="0" rIns="0" bIns="0" rtlCol="0"/>
          <a:lstStyle/>
          <a:p>
            <a:endParaRPr/>
          </a:p>
        </p:txBody>
      </p:sp>
      <p:sp>
        <p:nvSpPr>
          <p:cNvPr id="37" name="object 37"/>
          <p:cNvSpPr txBox="1"/>
          <p:nvPr/>
        </p:nvSpPr>
        <p:spPr>
          <a:xfrm>
            <a:off x="3480427" y="6103355"/>
            <a:ext cx="1786889" cy="396875"/>
          </a:xfrm>
          <a:prstGeom prst="rect">
            <a:avLst/>
          </a:prstGeom>
          <a:ln w="12693">
            <a:solidFill>
              <a:srgbClr val="EAE7E4"/>
            </a:solidFill>
          </a:ln>
        </p:spPr>
        <p:txBody>
          <a:bodyPr vert="horz" wrap="square" lIns="0" tIns="90170" rIns="0" bIns="0" rtlCol="0">
            <a:spAutoFit/>
          </a:bodyPr>
          <a:lstStyle/>
          <a:p>
            <a:pPr marL="503555" marR="175895" indent="-320040">
              <a:lnSpc>
                <a:spcPts val="869"/>
              </a:lnSpc>
              <a:spcBef>
                <a:spcPts val="710"/>
              </a:spcBef>
            </a:pPr>
            <a:r>
              <a:rPr sz="800" b="0" dirty="0">
                <a:solidFill>
                  <a:srgbClr val="FFFFFF"/>
                </a:solidFill>
                <a:latin typeface="Montserrat Medium"/>
                <a:cs typeface="Montserrat Medium"/>
              </a:rPr>
              <a:t>Understand</a:t>
            </a:r>
            <a:r>
              <a:rPr sz="800" b="0" spc="-50" dirty="0">
                <a:solidFill>
                  <a:srgbClr val="FFFFFF"/>
                </a:solidFill>
                <a:latin typeface="Montserrat Medium"/>
                <a:cs typeface="Montserrat Medium"/>
              </a:rPr>
              <a:t> </a:t>
            </a:r>
            <a:r>
              <a:rPr sz="800" b="0" dirty="0">
                <a:solidFill>
                  <a:srgbClr val="FFFFFF"/>
                </a:solidFill>
                <a:latin typeface="Montserrat Medium"/>
                <a:cs typeface="Montserrat Medium"/>
              </a:rPr>
              <a:t>important</a:t>
            </a:r>
            <a:r>
              <a:rPr sz="800" b="0" spc="-50" dirty="0">
                <a:solidFill>
                  <a:srgbClr val="FFFFFF"/>
                </a:solidFill>
                <a:latin typeface="Montserrat Medium"/>
                <a:cs typeface="Montserrat Medium"/>
              </a:rPr>
              <a:t> </a:t>
            </a:r>
            <a:r>
              <a:rPr sz="800" b="0" spc="-25" dirty="0">
                <a:solidFill>
                  <a:srgbClr val="FFFFFF"/>
                </a:solidFill>
                <a:latin typeface="Montserrat Medium"/>
                <a:cs typeface="Montserrat Medium"/>
              </a:rPr>
              <a:t>new</a:t>
            </a:r>
            <a:r>
              <a:rPr sz="800" b="0" dirty="0">
                <a:solidFill>
                  <a:srgbClr val="FFFFFF"/>
                </a:solidFill>
                <a:latin typeface="Montserrat Medium"/>
                <a:cs typeface="Montserrat Medium"/>
              </a:rPr>
              <a:t> financial</a:t>
            </a:r>
            <a:r>
              <a:rPr sz="800" b="0" spc="-45" dirty="0">
                <a:solidFill>
                  <a:srgbClr val="FFFFFF"/>
                </a:solidFill>
                <a:latin typeface="Montserrat Medium"/>
                <a:cs typeface="Montserrat Medium"/>
              </a:rPr>
              <a:t> </a:t>
            </a:r>
            <a:r>
              <a:rPr sz="800" b="0" spc="-10" dirty="0">
                <a:solidFill>
                  <a:srgbClr val="FFFFFF"/>
                </a:solidFill>
                <a:latin typeface="Montserrat Medium"/>
                <a:cs typeface="Montserrat Medium"/>
              </a:rPr>
              <a:t>issues</a:t>
            </a:r>
            <a:endParaRPr sz="800">
              <a:latin typeface="Montserrat Medium"/>
              <a:cs typeface="Montserrat Medium"/>
            </a:endParaRPr>
          </a:p>
        </p:txBody>
      </p:sp>
      <p:sp>
        <p:nvSpPr>
          <p:cNvPr id="38" name="object 38"/>
          <p:cNvSpPr/>
          <p:nvPr/>
        </p:nvSpPr>
        <p:spPr>
          <a:xfrm>
            <a:off x="5472045" y="2305253"/>
            <a:ext cx="2078989" cy="4334510"/>
          </a:xfrm>
          <a:custGeom>
            <a:avLst/>
            <a:gdLst/>
            <a:ahLst/>
            <a:cxnLst/>
            <a:rect l="l" t="t" r="r" b="b"/>
            <a:pathLst>
              <a:path w="2078990" h="4334509">
                <a:moveTo>
                  <a:pt x="1982876" y="0"/>
                </a:moveTo>
                <a:lnTo>
                  <a:pt x="95783" y="0"/>
                </a:lnTo>
                <a:lnTo>
                  <a:pt x="58501" y="7527"/>
                </a:lnTo>
                <a:lnTo>
                  <a:pt x="28055" y="28055"/>
                </a:lnTo>
                <a:lnTo>
                  <a:pt x="7527" y="58501"/>
                </a:lnTo>
                <a:lnTo>
                  <a:pt x="0" y="95783"/>
                </a:lnTo>
                <a:lnTo>
                  <a:pt x="0" y="4238307"/>
                </a:lnTo>
                <a:lnTo>
                  <a:pt x="7527" y="4275588"/>
                </a:lnTo>
                <a:lnTo>
                  <a:pt x="28055" y="4306035"/>
                </a:lnTo>
                <a:lnTo>
                  <a:pt x="58501" y="4326563"/>
                </a:lnTo>
                <a:lnTo>
                  <a:pt x="95783" y="4334090"/>
                </a:lnTo>
                <a:lnTo>
                  <a:pt x="1982876" y="4334090"/>
                </a:lnTo>
                <a:lnTo>
                  <a:pt x="2020157" y="4326563"/>
                </a:lnTo>
                <a:lnTo>
                  <a:pt x="2050603" y="4306035"/>
                </a:lnTo>
                <a:lnTo>
                  <a:pt x="2071132" y="4275588"/>
                </a:lnTo>
                <a:lnTo>
                  <a:pt x="2078659" y="4238307"/>
                </a:lnTo>
                <a:lnTo>
                  <a:pt x="2078659" y="95783"/>
                </a:lnTo>
                <a:lnTo>
                  <a:pt x="2071132" y="58501"/>
                </a:lnTo>
                <a:lnTo>
                  <a:pt x="2050603" y="28055"/>
                </a:lnTo>
                <a:lnTo>
                  <a:pt x="2020157" y="7527"/>
                </a:lnTo>
                <a:lnTo>
                  <a:pt x="1982876" y="0"/>
                </a:lnTo>
                <a:close/>
              </a:path>
            </a:pathLst>
          </a:custGeom>
          <a:solidFill>
            <a:srgbClr val="334560"/>
          </a:solidFill>
        </p:spPr>
        <p:txBody>
          <a:bodyPr wrap="square" lIns="0" tIns="0" rIns="0" bIns="0" rtlCol="0"/>
          <a:lstStyle/>
          <a:p>
            <a:endParaRPr/>
          </a:p>
        </p:txBody>
      </p:sp>
      <p:sp>
        <p:nvSpPr>
          <p:cNvPr id="39" name="object 39"/>
          <p:cNvSpPr txBox="1"/>
          <p:nvPr/>
        </p:nvSpPr>
        <p:spPr>
          <a:xfrm>
            <a:off x="5613398" y="2382520"/>
            <a:ext cx="1417320" cy="444500"/>
          </a:xfrm>
          <a:prstGeom prst="rect">
            <a:avLst/>
          </a:prstGeom>
        </p:spPr>
        <p:txBody>
          <a:bodyPr vert="horz" wrap="square" lIns="0" tIns="81280" rIns="0" bIns="0" rtlCol="0">
            <a:spAutoFit/>
          </a:bodyPr>
          <a:lstStyle/>
          <a:p>
            <a:pPr marL="12700">
              <a:lnSpc>
                <a:spcPct val="100000"/>
              </a:lnSpc>
              <a:spcBef>
                <a:spcPts val="640"/>
              </a:spcBef>
            </a:pPr>
            <a:r>
              <a:rPr sz="1200" b="1" dirty="0">
                <a:solidFill>
                  <a:srgbClr val="FFFFFF"/>
                </a:solidFill>
                <a:latin typeface="Montserrat"/>
                <a:cs typeface="Montserrat"/>
              </a:rPr>
              <a:t>THIRD</a:t>
            </a:r>
            <a:r>
              <a:rPr sz="1200" b="1" spc="260" dirty="0">
                <a:solidFill>
                  <a:srgbClr val="FFFFFF"/>
                </a:solidFill>
                <a:latin typeface="Montserrat"/>
                <a:cs typeface="Montserrat"/>
              </a:rPr>
              <a:t> </a:t>
            </a:r>
            <a:r>
              <a:rPr sz="1200" spc="-10" dirty="0">
                <a:solidFill>
                  <a:srgbClr val="FFFFFF"/>
                </a:solidFill>
                <a:latin typeface="Montserrat"/>
                <a:cs typeface="Montserrat"/>
              </a:rPr>
              <a:t>QUARTER</a:t>
            </a:r>
            <a:endParaRPr sz="1200">
              <a:latin typeface="Montserrat"/>
              <a:cs typeface="Montserrat"/>
            </a:endParaRPr>
          </a:p>
          <a:p>
            <a:pPr marL="12700">
              <a:lnSpc>
                <a:spcPct val="100000"/>
              </a:lnSpc>
              <a:spcBef>
                <a:spcPts val="360"/>
              </a:spcBef>
            </a:pPr>
            <a:r>
              <a:rPr sz="800" b="1" dirty="0">
                <a:solidFill>
                  <a:srgbClr val="B68150"/>
                </a:solidFill>
                <a:latin typeface="Montserrat"/>
                <a:cs typeface="Montserrat"/>
              </a:rPr>
              <a:t>July</a:t>
            </a:r>
            <a:r>
              <a:rPr sz="800" b="1" spc="180" dirty="0">
                <a:solidFill>
                  <a:srgbClr val="B68150"/>
                </a:solidFill>
                <a:latin typeface="Montserrat"/>
                <a:cs typeface="Montserrat"/>
              </a:rPr>
              <a:t> </a:t>
            </a:r>
            <a:r>
              <a:rPr sz="800" b="1" dirty="0">
                <a:solidFill>
                  <a:srgbClr val="B68150"/>
                </a:solidFill>
                <a:latin typeface="Montserrat"/>
                <a:cs typeface="Montserrat"/>
              </a:rPr>
              <a:t>to</a:t>
            </a:r>
            <a:r>
              <a:rPr sz="800" b="1" spc="185" dirty="0">
                <a:solidFill>
                  <a:srgbClr val="B68150"/>
                </a:solidFill>
                <a:latin typeface="Montserrat"/>
                <a:cs typeface="Montserrat"/>
              </a:rPr>
              <a:t> </a:t>
            </a:r>
            <a:r>
              <a:rPr sz="800" b="1" spc="-10" dirty="0">
                <a:solidFill>
                  <a:srgbClr val="B68150"/>
                </a:solidFill>
                <a:latin typeface="Montserrat"/>
                <a:cs typeface="Montserrat"/>
              </a:rPr>
              <a:t>September</a:t>
            </a:r>
            <a:endParaRPr sz="800">
              <a:latin typeface="Montserrat"/>
              <a:cs typeface="Montserrat"/>
            </a:endParaRPr>
          </a:p>
        </p:txBody>
      </p:sp>
      <p:sp>
        <p:nvSpPr>
          <p:cNvPr id="40" name="object 40"/>
          <p:cNvSpPr/>
          <p:nvPr/>
        </p:nvSpPr>
        <p:spPr>
          <a:xfrm>
            <a:off x="5617339" y="2942710"/>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41" name="object 41"/>
          <p:cNvSpPr txBox="1"/>
          <p:nvPr/>
        </p:nvSpPr>
        <p:spPr>
          <a:xfrm>
            <a:off x="5617339" y="2942710"/>
            <a:ext cx="1786889" cy="396875"/>
          </a:xfrm>
          <a:prstGeom prst="rect">
            <a:avLst/>
          </a:prstGeom>
          <a:ln w="12693">
            <a:solidFill>
              <a:srgbClr val="EAE7E4"/>
            </a:solidFill>
          </a:ln>
        </p:spPr>
        <p:txBody>
          <a:bodyPr vert="horz" wrap="square" lIns="0" tIns="22225" rIns="0" bIns="0" rtlCol="0">
            <a:spAutoFit/>
          </a:bodyPr>
          <a:lstStyle/>
          <a:p>
            <a:pPr>
              <a:lnSpc>
                <a:spcPct val="100000"/>
              </a:lnSpc>
              <a:spcBef>
                <a:spcPts val="175"/>
              </a:spcBef>
            </a:pPr>
            <a:endParaRPr sz="800">
              <a:latin typeface="Times New Roman"/>
              <a:cs typeface="Times New Roman"/>
            </a:endParaRPr>
          </a:p>
          <a:p>
            <a:pPr marL="242570">
              <a:lnSpc>
                <a:spcPct val="100000"/>
              </a:lnSpc>
            </a:pPr>
            <a:r>
              <a:rPr sz="800" b="0" dirty="0">
                <a:solidFill>
                  <a:srgbClr val="FFFFFF"/>
                </a:solidFill>
                <a:latin typeface="Montserrat Medium"/>
                <a:cs typeface="Montserrat Medium"/>
              </a:rPr>
              <a:t>Board</a:t>
            </a:r>
            <a:r>
              <a:rPr sz="800" b="0" spc="-35" dirty="0">
                <a:solidFill>
                  <a:srgbClr val="FFFFFF"/>
                </a:solidFill>
                <a:latin typeface="Montserrat Medium"/>
                <a:cs typeface="Montserrat Medium"/>
              </a:rPr>
              <a:t> </a:t>
            </a:r>
            <a:r>
              <a:rPr sz="800" b="0" dirty="0">
                <a:solidFill>
                  <a:srgbClr val="FFFFFF"/>
                </a:solidFill>
                <a:latin typeface="Montserrat Medium"/>
                <a:cs typeface="Montserrat Medium"/>
              </a:rPr>
              <a:t>formally</a:t>
            </a:r>
            <a:r>
              <a:rPr sz="800" b="0" spc="-30" dirty="0">
                <a:solidFill>
                  <a:srgbClr val="FFFFFF"/>
                </a:solidFill>
                <a:latin typeface="Montserrat Medium"/>
                <a:cs typeface="Montserrat Medium"/>
              </a:rPr>
              <a:t> </a:t>
            </a:r>
            <a:r>
              <a:rPr sz="800" b="0" spc="-10" dirty="0">
                <a:solidFill>
                  <a:srgbClr val="FFFFFF"/>
                </a:solidFill>
                <a:latin typeface="Montserrat Medium"/>
                <a:cs typeface="Montserrat Medium"/>
              </a:rPr>
              <a:t>operating</a:t>
            </a:r>
            <a:endParaRPr sz="800">
              <a:latin typeface="Montserrat Medium"/>
              <a:cs typeface="Montserrat Medium"/>
            </a:endParaRPr>
          </a:p>
        </p:txBody>
      </p:sp>
      <p:sp>
        <p:nvSpPr>
          <p:cNvPr id="42" name="object 42"/>
          <p:cNvSpPr/>
          <p:nvPr/>
        </p:nvSpPr>
        <p:spPr>
          <a:xfrm>
            <a:off x="5617339" y="346948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43" name="object 43"/>
          <p:cNvSpPr txBox="1"/>
          <p:nvPr/>
        </p:nvSpPr>
        <p:spPr>
          <a:xfrm>
            <a:off x="5617339" y="3469485"/>
            <a:ext cx="1786889" cy="396875"/>
          </a:xfrm>
          <a:prstGeom prst="rect">
            <a:avLst/>
          </a:prstGeom>
          <a:ln w="12693">
            <a:solidFill>
              <a:srgbClr val="EAE7E4"/>
            </a:solidFill>
          </a:ln>
        </p:spPr>
        <p:txBody>
          <a:bodyPr vert="horz" wrap="square" lIns="0" tIns="20320" rIns="0" bIns="0" rtlCol="0">
            <a:spAutoFit/>
          </a:bodyPr>
          <a:lstStyle/>
          <a:p>
            <a:pPr>
              <a:lnSpc>
                <a:spcPct val="100000"/>
              </a:lnSpc>
              <a:spcBef>
                <a:spcPts val="160"/>
              </a:spcBef>
            </a:pPr>
            <a:endParaRPr sz="800">
              <a:latin typeface="Times New Roman"/>
              <a:cs typeface="Times New Roman"/>
            </a:endParaRPr>
          </a:p>
          <a:p>
            <a:pPr marL="257810">
              <a:lnSpc>
                <a:spcPct val="100000"/>
              </a:lnSpc>
            </a:pPr>
            <a:r>
              <a:rPr sz="800" b="0" dirty="0">
                <a:solidFill>
                  <a:srgbClr val="FFFFFF"/>
                </a:solidFill>
                <a:latin typeface="Montserrat Medium"/>
                <a:cs typeface="Montserrat Medium"/>
              </a:rPr>
              <a:t>Reporting</a:t>
            </a:r>
            <a:r>
              <a:rPr sz="800" b="0" spc="-30" dirty="0">
                <a:solidFill>
                  <a:srgbClr val="FFFFFF"/>
                </a:solidFill>
                <a:latin typeface="Montserrat Medium"/>
                <a:cs typeface="Montserrat Medium"/>
              </a:rPr>
              <a:t> </a:t>
            </a:r>
            <a:r>
              <a:rPr sz="800" b="0" dirty="0">
                <a:solidFill>
                  <a:srgbClr val="FFFFFF"/>
                </a:solidFill>
                <a:latin typeface="Montserrat Medium"/>
                <a:cs typeface="Montserrat Medium"/>
              </a:rPr>
              <a:t>&amp;</a:t>
            </a:r>
            <a:r>
              <a:rPr sz="800" b="0" spc="-25" dirty="0">
                <a:solidFill>
                  <a:srgbClr val="FFFFFF"/>
                </a:solidFill>
                <a:latin typeface="Montserrat Medium"/>
                <a:cs typeface="Montserrat Medium"/>
              </a:rPr>
              <a:t> </a:t>
            </a:r>
            <a:r>
              <a:rPr sz="800" b="0" spc="-10" dirty="0">
                <a:solidFill>
                  <a:srgbClr val="FFFFFF"/>
                </a:solidFill>
                <a:latin typeface="Montserrat Medium"/>
                <a:cs typeface="Montserrat Medium"/>
              </a:rPr>
              <a:t>Governance</a:t>
            </a:r>
            <a:endParaRPr sz="800">
              <a:latin typeface="Montserrat Medium"/>
              <a:cs typeface="Montserrat Medium"/>
            </a:endParaRPr>
          </a:p>
        </p:txBody>
      </p:sp>
      <p:sp>
        <p:nvSpPr>
          <p:cNvPr id="44" name="object 44"/>
          <p:cNvSpPr/>
          <p:nvPr/>
        </p:nvSpPr>
        <p:spPr>
          <a:xfrm>
            <a:off x="5617339" y="3996259"/>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45" name="object 45"/>
          <p:cNvSpPr txBox="1"/>
          <p:nvPr/>
        </p:nvSpPr>
        <p:spPr>
          <a:xfrm>
            <a:off x="5617339" y="3996259"/>
            <a:ext cx="1786889" cy="396875"/>
          </a:xfrm>
          <a:prstGeom prst="rect">
            <a:avLst/>
          </a:prstGeom>
          <a:ln w="12693">
            <a:solidFill>
              <a:srgbClr val="EAE7E4"/>
            </a:solidFill>
          </a:ln>
        </p:spPr>
        <p:txBody>
          <a:bodyPr vert="horz" wrap="square" lIns="0" tIns="18415" rIns="0" bIns="0" rtlCol="0">
            <a:spAutoFit/>
          </a:bodyPr>
          <a:lstStyle/>
          <a:p>
            <a:pPr>
              <a:lnSpc>
                <a:spcPct val="100000"/>
              </a:lnSpc>
              <a:spcBef>
                <a:spcPts val="145"/>
              </a:spcBef>
            </a:pPr>
            <a:endParaRPr sz="800">
              <a:latin typeface="Times New Roman"/>
              <a:cs typeface="Times New Roman"/>
            </a:endParaRPr>
          </a:p>
          <a:p>
            <a:pPr marL="280670">
              <a:lnSpc>
                <a:spcPct val="100000"/>
              </a:lnSpc>
            </a:pPr>
            <a:r>
              <a:rPr sz="800" b="0" dirty="0">
                <a:solidFill>
                  <a:srgbClr val="FFFFFF"/>
                </a:solidFill>
                <a:latin typeface="Montserrat Medium"/>
                <a:cs typeface="Montserrat Medium"/>
              </a:rPr>
              <a:t>Succession</a:t>
            </a:r>
            <a:r>
              <a:rPr sz="800" b="0" spc="-30" dirty="0">
                <a:solidFill>
                  <a:srgbClr val="FFFFFF"/>
                </a:solidFill>
                <a:latin typeface="Montserrat Medium"/>
                <a:cs typeface="Montserrat Medium"/>
              </a:rPr>
              <a:t> </a:t>
            </a:r>
            <a:r>
              <a:rPr sz="800" b="0" dirty="0">
                <a:solidFill>
                  <a:srgbClr val="FFFFFF"/>
                </a:solidFill>
                <a:latin typeface="Montserrat Medium"/>
                <a:cs typeface="Montserrat Medium"/>
              </a:rPr>
              <a:t>plan</a:t>
            </a:r>
            <a:r>
              <a:rPr sz="800" b="0" spc="-30" dirty="0">
                <a:solidFill>
                  <a:srgbClr val="FFFFFF"/>
                </a:solidFill>
                <a:latin typeface="Montserrat Medium"/>
                <a:cs typeface="Montserrat Medium"/>
              </a:rPr>
              <a:t> </a:t>
            </a:r>
            <a:r>
              <a:rPr sz="800" b="0" spc="-10" dirty="0">
                <a:solidFill>
                  <a:srgbClr val="FFFFFF"/>
                </a:solidFill>
                <a:latin typeface="Montserrat Medium"/>
                <a:cs typeface="Montserrat Medium"/>
              </a:rPr>
              <a:t>agreed</a:t>
            </a:r>
            <a:endParaRPr sz="800">
              <a:latin typeface="Montserrat Medium"/>
              <a:cs typeface="Montserrat Medium"/>
            </a:endParaRPr>
          </a:p>
        </p:txBody>
      </p:sp>
      <p:sp>
        <p:nvSpPr>
          <p:cNvPr id="46" name="object 46"/>
          <p:cNvSpPr/>
          <p:nvPr/>
        </p:nvSpPr>
        <p:spPr>
          <a:xfrm>
            <a:off x="5617339" y="4523032"/>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47" name="object 47"/>
          <p:cNvSpPr txBox="1"/>
          <p:nvPr/>
        </p:nvSpPr>
        <p:spPr>
          <a:xfrm>
            <a:off x="5617339" y="4523032"/>
            <a:ext cx="1786889" cy="396875"/>
          </a:xfrm>
          <a:prstGeom prst="rect">
            <a:avLst/>
          </a:prstGeom>
          <a:ln w="12693">
            <a:solidFill>
              <a:srgbClr val="EAE7E4"/>
            </a:solidFill>
          </a:ln>
        </p:spPr>
        <p:txBody>
          <a:bodyPr vert="horz" wrap="square" lIns="0" tIns="16510" rIns="0" bIns="0" rtlCol="0">
            <a:spAutoFit/>
          </a:bodyPr>
          <a:lstStyle/>
          <a:p>
            <a:pPr>
              <a:lnSpc>
                <a:spcPct val="100000"/>
              </a:lnSpc>
              <a:spcBef>
                <a:spcPts val="130"/>
              </a:spcBef>
            </a:pPr>
            <a:endParaRPr sz="800">
              <a:latin typeface="Times New Roman"/>
              <a:cs typeface="Times New Roman"/>
            </a:endParaRPr>
          </a:p>
          <a:p>
            <a:pPr marL="278130">
              <a:lnSpc>
                <a:spcPct val="100000"/>
              </a:lnSpc>
            </a:pPr>
            <a:r>
              <a:rPr sz="800" b="0" dirty="0">
                <a:solidFill>
                  <a:srgbClr val="FFFFFF"/>
                </a:solidFill>
                <a:latin typeface="Montserrat Medium"/>
                <a:cs typeface="Montserrat Medium"/>
              </a:rPr>
              <a:t>Adult</a:t>
            </a:r>
            <a:r>
              <a:rPr sz="800" b="0" spc="-35" dirty="0">
                <a:solidFill>
                  <a:srgbClr val="FFFFFF"/>
                </a:solidFill>
                <a:latin typeface="Montserrat Medium"/>
                <a:cs typeface="Montserrat Medium"/>
              </a:rPr>
              <a:t> </a:t>
            </a:r>
            <a:r>
              <a:rPr sz="800" b="0" dirty="0">
                <a:solidFill>
                  <a:srgbClr val="FFFFFF"/>
                </a:solidFill>
                <a:latin typeface="Montserrat Medium"/>
                <a:cs typeface="Montserrat Medium"/>
              </a:rPr>
              <a:t>children</a:t>
            </a:r>
            <a:r>
              <a:rPr sz="800" b="0" spc="-25" dirty="0">
                <a:solidFill>
                  <a:srgbClr val="FFFFFF"/>
                </a:solidFill>
                <a:latin typeface="Montserrat Medium"/>
                <a:cs typeface="Montserrat Medium"/>
              </a:rPr>
              <a:t> </a:t>
            </a:r>
            <a:r>
              <a:rPr sz="800" b="0" spc="-10" dirty="0">
                <a:solidFill>
                  <a:srgbClr val="FFFFFF"/>
                </a:solidFill>
                <a:latin typeface="Montserrat Medium"/>
                <a:cs typeface="Montserrat Medium"/>
              </a:rPr>
              <a:t>engaged</a:t>
            </a:r>
            <a:endParaRPr sz="800">
              <a:latin typeface="Montserrat Medium"/>
              <a:cs typeface="Montserrat Medium"/>
            </a:endParaRPr>
          </a:p>
        </p:txBody>
      </p:sp>
      <p:sp>
        <p:nvSpPr>
          <p:cNvPr id="48" name="object 48"/>
          <p:cNvSpPr/>
          <p:nvPr/>
        </p:nvSpPr>
        <p:spPr>
          <a:xfrm>
            <a:off x="5617339" y="5049806"/>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49" name="object 49"/>
          <p:cNvSpPr txBox="1"/>
          <p:nvPr/>
        </p:nvSpPr>
        <p:spPr>
          <a:xfrm>
            <a:off x="5617339" y="5049806"/>
            <a:ext cx="1786889" cy="396875"/>
          </a:xfrm>
          <a:prstGeom prst="rect">
            <a:avLst/>
          </a:prstGeom>
          <a:ln w="12693">
            <a:solidFill>
              <a:srgbClr val="EAE7E4"/>
            </a:solidFill>
          </a:ln>
        </p:spPr>
        <p:txBody>
          <a:bodyPr vert="horz" wrap="square" lIns="0" tIns="22860" rIns="0" bIns="0" rtlCol="0">
            <a:spAutoFit/>
          </a:bodyPr>
          <a:lstStyle/>
          <a:p>
            <a:pPr>
              <a:lnSpc>
                <a:spcPct val="100000"/>
              </a:lnSpc>
              <a:spcBef>
                <a:spcPts val="180"/>
              </a:spcBef>
            </a:pPr>
            <a:endParaRPr sz="800">
              <a:latin typeface="Times New Roman"/>
              <a:cs typeface="Times New Roman"/>
            </a:endParaRPr>
          </a:p>
          <a:p>
            <a:pPr marL="471170">
              <a:lnSpc>
                <a:spcPct val="100000"/>
              </a:lnSpc>
              <a:spcBef>
                <a:spcPts val="5"/>
              </a:spcBef>
            </a:pPr>
            <a:r>
              <a:rPr sz="800" b="0" dirty="0">
                <a:solidFill>
                  <a:srgbClr val="FFFFFF"/>
                </a:solidFill>
                <a:latin typeface="Montserrat Medium"/>
                <a:cs typeface="Montserrat Medium"/>
              </a:rPr>
              <a:t>Wills</a:t>
            </a:r>
            <a:r>
              <a:rPr sz="800" b="0" spc="-30" dirty="0">
                <a:solidFill>
                  <a:srgbClr val="FFFFFF"/>
                </a:solidFill>
                <a:latin typeface="Montserrat Medium"/>
                <a:cs typeface="Montserrat Medium"/>
              </a:rPr>
              <a:t> </a:t>
            </a:r>
            <a:r>
              <a:rPr sz="800" b="0" spc="-10" dirty="0">
                <a:solidFill>
                  <a:srgbClr val="FFFFFF"/>
                </a:solidFill>
                <a:latin typeface="Montserrat Medium"/>
                <a:cs typeface="Montserrat Medium"/>
              </a:rPr>
              <a:t>completed</a:t>
            </a:r>
            <a:endParaRPr sz="800">
              <a:latin typeface="Montserrat Medium"/>
              <a:cs typeface="Montserrat Medium"/>
            </a:endParaRPr>
          </a:p>
        </p:txBody>
      </p:sp>
      <p:sp>
        <p:nvSpPr>
          <p:cNvPr id="50" name="object 50"/>
          <p:cNvSpPr/>
          <p:nvPr/>
        </p:nvSpPr>
        <p:spPr>
          <a:xfrm>
            <a:off x="5617339" y="5576581"/>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51" name="object 51"/>
          <p:cNvSpPr txBox="1"/>
          <p:nvPr/>
        </p:nvSpPr>
        <p:spPr>
          <a:xfrm>
            <a:off x="5617339" y="5576581"/>
            <a:ext cx="1786889" cy="396875"/>
          </a:xfrm>
          <a:prstGeom prst="rect">
            <a:avLst/>
          </a:prstGeom>
          <a:ln w="12693">
            <a:solidFill>
              <a:srgbClr val="EAE7E4"/>
            </a:solidFill>
          </a:ln>
        </p:spPr>
        <p:txBody>
          <a:bodyPr vert="horz" wrap="square" lIns="0" tIns="92075" rIns="0" bIns="0" rtlCol="0">
            <a:spAutoFit/>
          </a:bodyPr>
          <a:lstStyle/>
          <a:p>
            <a:pPr marL="421640" marR="101600" indent="-313055">
              <a:lnSpc>
                <a:spcPts val="869"/>
              </a:lnSpc>
              <a:spcBef>
                <a:spcPts val="725"/>
              </a:spcBef>
            </a:pPr>
            <a:r>
              <a:rPr sz="800" b="0" dirty="0">
                <a:solidFill>
                  <a:srgbClr val="FFFFFF"/>
                </a:solidFill>
                <a:latin typeface="Montserrat Medium"/>
                <a:cs typeface="Montserrat Medium"/>
              </a:rPr>
              <a:t>Risk</a:t>
            </a:r>
            <a:r>
              <a:rPr sz="800" b="0" spc="-30" dirty="0">
                <a:solidFill>
                  <a:srgbClr val="FFFFFF"/>
                </a:solidFill>
                <a:latin typeface="Montserrat Medium"/>
                <a:cs typeface="Montserrat Medium"/>
              </a:rPr>
              <a:t> </a:t>
            </a:r>
            <a:r>
              <a:rPr sz="800" b="0" dirty="0">
                <a:solidFill>
                  <a:srgbClr val="FFFFFF"/>
                </a:solidFill>
                <a:latin typeface="Montserrat Medium"/>
                <a:cs typeface="Montserrat Medium"/>
              </a:rPr>
              <a:t>Management</a:t>
            </a:r>
            <a:r>
              <a:rPr sz="800" b="0" spc="-30" dirty="0">
                <a:solidFill>
                  <a:srgbClr val="FFFFFF"/>
                </a:solidFill>
                <a:latin typeface="Montserrat Medium"/>
                <a:cs typeface="Montserrat Medium"/>
              </a:rPr>
              <a:t> </a:t>
            </a:r>
            <a:r>
              <a:rPr sz="800" b="0" spc="-10" dirty="0">
                <a:solidFill>
                  <a:srgbClr val="FFFFFF"/>
                </a:solidFill>
                <a:latin typeface="Montserrat Medium"/>
                <a:cs typeface="Montserrat Medium"/>
              </a:rPr>
              <a:t>Framework </a:t>
            </a:r>
            <a:r>
              <a:rPr sz="800" b="0" dirty="0">
                <a:solidFill>
                  <a:srgbClr val="FFFFFF"/>
                </a:solidFill>
                <a:latin typeface="Montserrat Medium"/>
                <a:cs typeface="Montserrat Medium"/>
              </a:rPr>
              <a:t>agreed</a:t>
            </a:r>
            <a:r>
              <a:rPr sz="800" b="0" spc="-20" dirty="0">
                <a:solidFill>
                  <a:srgbClr val="FFFFFF"/>
                </a:solidFill>
                <a:latin typeface="Montserrat Medium"/>
                <a:cs typeface="Montserrat Medium"/>
              </a:rPr>
              <a:t> </a:t>
            </a:r>
            <a:r>
              <a:rPr sz="800" b="0" dirty="0">
                <a:solidFill>
                  <a:srgbClr val="FFFFFF"/>
                </a:solidFill>
                <a:latin typeface="Montserrat Medium"/>
                <a:cs typeface="Montserrat Medium"/>
              </a:rPr>
              <a:t>&amp;</a:t>
            </a:r>
            <a:r>
              <a:rPr sz="800" b="0" spc="-25" dirty="0">
                <a:solidFill>
                  <a:srgbClr val="FFFFFF"/>
                </a:solidFill>
                <a:latin typeface="Montserrat Medium"/>
                <a:cs typeface="Montserrat Medium"/>
              </a:rPr>
              <a:t> </a:t>
            </a:r>
            <a:r>
              <a:rPr sz="800" b="0" spc="-10" dirty="0">
                <a:solidFill>
                  <a:srgbClr val="FFFFFF"/>
                </a:solidFill>
                <a:latin typeface="Montserrat Medium"/>
                <a:cs typeface="Montserrat Medium"/>
              </a:rPr>
              <a:t>reported</a:t>
            </a:r>
            <a:endParaRPr sz="800">
              <a:latin typeface="Montserrat Medium"/>
              <a:cs typeface="Montserrat Medium"/>
            </a:endParaRPr>
          </a:p>
        </p:txBody>
      </p:sp>
      <p:sp>
        <p:nvSpPr>
          <p:cNvPr id="52" name="object 52"/>
          <p:cNvSpPr/>
          <p:nvPr/>
        </p:nvSpPr>
        <p:spPr>
          <a:xfrm>
            <a:off x="5617339" y="610335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334560"/>
          </a:solidFill>
        </p:spPr>
        <p:txBody>
          <a:bodyPr wrap="square" lIns="0" tIns="0" rIns="0" bIns="0" rtlCol="0"/>
          <a:lstStyle/>
          <a:p>
            <a:endParaRPr/>
          </a:p>
        </p:txBody>
      </p:sp>
      <p:sp>
        <p:nvSpPr>
          <p:cNvPr id="53" name="object 53"/>
          <p:cNvSpPr txBox="1"/>
          <p:nvPr/>
        </p:nvSpPr>
        <p:spPr>
          <a:xfrm>
            <a:off x="5617339" y="6103355"/>
            <a:ext cx="1786889" cy="396875"/>
          </a:xfrm>
          <a:prstGeom prst="rect">
            <a:avLst/>
          </a:prstGeom>
          <a:ln w="12693">
            <a:solidFill>
              <a:srgbClr val="EAE7E4"/>
            </a:solidFill>
          </a:ln>
        </p:spPr>
        <p:txBody>
          <a:bodyPr vert="horz" wrap="square" lIns="0" tIns="19685" rIns="0" bIns="0" rtlCol="0">
            <a:spAutoFit/>
          </a:bodyPr>
          <a:lstStyle/>
          <a:p>
            <a:pPr>
              <a:lnSpc>
                <a:spcPct val="100000"/>
              </a:lnSpc>
              <a:spcBef>
                <a:spcPts val="155"/>
              </a:spcBef>
            </a:pPr>
            <a:endParaRPr sz="800">
              <a:latin typeface="Times New Roman"/>
              <a:cs typeface="Times New Roman"/>
            </a:endParaRPr>
          </a:p>
          <a:p>
            <a:pPr marL="426720">
              <a:lnSpc>
                <a:spcPct val="100000"/>
              </a:lnSpc>
            </a:pPr>
            <a:r>
              <a:rPr sz="800" b="0" dirty="0">
                <a:solidFill>
                  <a:srgbClr val="FFFFFF"/>
                </a:solidFill>
                <a:latin typeface="Montserrat Medium"/>
                <a:cs typeface="Montserrat Medium"/>
              </a:rPr>
              <a:t>Board</a:t>
            </a:r>
            <a:r>
              <a:rPr sz="800" b="0" spc="-30" dirty="0">
                <a:solidFill>
                  <a:srgbClr val="FFFFFF"/>
                </a:solidFill>
                <a:latin typeface="Montserrat Medium"/>
                <a:cs typeface="Montserrat Medium"/>
              </a:rPr>
              <a:t> </a:t>
            </a:r>
            <a:r>
              <a:rPr sz="800" b="0" spc="-10" dirty="0">
                <a:solidFill>
                  <a:srgbClr val="FFFFFF"/>
                </a:solidFill>
                <a:latin typeface="Montserrat Medium"/>
                <a:cs typeface="Montserrat Medium"/>
              </a:rPr>
              <a:t>operational</a:t>
            </a:r>
            <a:endParaRPr sz="800">
              <a:latin typeface="Montserrat Medium"/>
              <a:cs typeface="Montserrat Medium"/>
            </a:endParaRPr>
          </a:p>
        </p:txBody>
      </p:sp>
      <p:sp>
        <p:nvSpPr>
          <p:cNvPr id="54" name="object 54"/>
          <p:cNvSpPr/>
          <p:nvPr/>
        </p:nvSpPr>
        <p:spPr>
          <a:xfrm>
            <a:off x="7764191" y="2942710"/>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2E3841"/>
          </a:solidFill>
        </p:spPr>
        <p:txBody>
          <a:bodyPr wrap="square" lIns="0" tIns="0" rIns="0" bIns="0" rtlCol="0"/>
          <a:lstStyle/>
          <a:p>
            <a:endParaRPr/>
          </a:p>
        </p:txBody>
      </p:sp>
      <p:sp>
        <p:nvSpPr>
          <p:cNvPr id="55" name="object 55"/>
          <p:cNvSpPr txBox="1"/>
          <p:nvPr/>
        </p:nvSpPr>
        <p:spPr>
          <a:xfrm>
            <a:off x="7764191" y="2942710"/>
            <a:ext cx="1786889" cy="396875"/>
          </a:xfrm>
          <a:prstGeom prst="rect">
            <a:avLst/>
          </a:prstGeom>
          <a:ln w="12693">
            <a:solidFill>
              <a:srgbClr val="EAE7E4"/>
            </a:solidFill>
          </a:ln>
        </p:spPr>
        <p:txBody>
          <a:bodyPr vert="horz" wrap="square" lIns="0" tIns="22225" rIns="0" bIns="0" rtlCol="0">
            <a:spAutoFit/>
          </a:bodyPr>
          <a:lstStyle/>
          <a:p>
            <a:pPr>
              <a:lnSpc>
                <a:spcPct val="100000"/>
              </a:lnSpc>
              <a:spcBef>
                <a:spcPts val="175"/>
              </a:spcBef>
            </a:pPr>
            <a:endParaRPr sz="800">
              <a:latin typeface="Times New Roman"/>
              <a:cs typeface="Times New Roman"/>
            </a:endParaRPr>
          </a:p>
          <a:p>
            <a:pPr marL="316865">
              <a:lnSpc>
                <a:spcPct val="100000"/>
              </a:lnSpc>
            </a:pPr>
            <a:r>
              <a:rPr sz="800" b="0" dirty="0">
                <a:solidFill>
                  <a:srgbClr val="FFFFFF"/>
                </a:solidFill>
                <a:latin typeface="Montserrat Medium"/>
                <a:cs typeface="Montserrat Medium"/>
              </a:rPr>
              <a:t>Strategy</a:t>
            </a:r>
            <a:r>
              <a:rPr sz="800" b="0" spc="-25" dirty="0">
                <a:solidFill>
                  <a:srgbClr val="FFFFFF"/>
                </a:solidFill>
                <a:latin typeface="Montserrat Medium"/>
                <a:cs typeface="Montserrat Medium"/>
              </a:rPr>
              <a:t> </a:t>
            </a:r>
            <a:r>
              <a:rPr sz="800" b="0" dirty="0">
                <a:solidFill>
                  <a:srgbClr val="FFFFFF"/>
                </a:solidFill>
                <a:latin typeface="Montserrat Medium"/>
                <a:cs typeface="Montserrat Medium"/>
              </a:rPr>
              <a:t>&amp;</a:t>
            </a:r>
            <a:r>
              <a:rPr sz="800" b="0" spc="-25" dirty="0">
                <a:solidFill>
                  <a:srgbClr val="FFFFFF"/>
                </a:solidFill>
                <a:latin typeface="Montserrat Medium"/>
                <a:cs typeface="Montserrat Medium"/>
              </a:rPr>
              <a:t> </a:t>
            </a:r>
            <a:r>
              <a:rPr sz="800" b="0" spc="-10" dirty="0">
                <a:solidFill>
                  <a:srgbClr val="FFFFFF"/>
                </a:solidFill>
                <a:latin typeface="Montserrat Medium"/>
                <a:cs typeface="Montserrat Medium"/>
              </a:rPr>
              <a:t>discussions</a:t>
            </a:r>
            <a:endParaRPr sz="800">
              <a:latin typeface="Montserrat Medium"/>
              <a:cs typeface="Montserrat Medium"/>
            </a:endParaRPr>
          </a:p>
        </p:txBody>
      </p:sp>
      <p:sp>
        <p:nvSpPr>
          <p:cNvPr id="56" name="object 56"/>
          <p:cNvSpPr/>
          <p:nvPr/>
        </p:nvSpPr>
        <p:spPr>
          <a:xfrm>
            <a:off x="7764191" y="346948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2E3841"/>
          </a:solidFill>
        </p:spPr>
        <p:txBody>
          <a:bodyPr wrap="square" lIns="0" tIns="0" rIns="0" bIns="0" rtlCol="0"/>
          <a:lstStyle/>
          <a:p>
            <a:endParaRPr/>
          </a:p>
        </p:txBody>
      </p:sp>
      <p:sp>
        <p:nvSpPr>
          <p:cNvPr id="57" name="object 57"/>
          <p:cNvSpPr txBox="1"/>
          <p:nvPr/>
        </p:nvSpPr>
        <p:spPr>
          <a:xfrm>
            <a:off x="7764191" y="3469485"/>
            <a:ext cx="1786889" cy="396875"/>
          </a:xfrm>
          <a:prstGeom prst="rect">
            <a:avLst/>
          </a:prstGeom>
          <a:ln w="12693">
            <a:solidFill>
              <a:srgbClr val="EAE7E4"/>
            </a:solidFill>
          </a:ln>
        </p:spPr>
        <p:txBody>
          <a:bodyPr vert="horz" wrap="square" lIns="0" tIns="90805" rIns="0" bIns="0" rtlCol="0">
            <a:spAutoFit/>
          </a:bodyPr>
          <a:lstStyle/>
          <a:p>
            <a:pPr marL="522605" marR="314960" indent="-199390">
              <a:lnSpc>
                <a:spcPts val="869"/>
              </a:lnSpc>
              <a:spcBef>
                <a:spcPts val="715"/>
              </a:spcBef>
            </a:pPr>
            <a:r>
              <a:rPr sz="800" b="0" dirty="0">
                <a:solidFill>
                  <a:srgbClr val="FFFFFF"/>
                </a:solidFill>
                <a:latin typeface="Montserrat Medium"/>
                <a:cs typeface="Montserrat Medium"/>
              </a:rPr>
              <a:t>Reporting</a:t>
            </a:r>
            <a:r>
              <a:rPr sz="800" b="0" spc="-35" dirty="0">
                <a:solidFill>
                  <a:srgbClr val="FFFFFF"/>
                </a:solidFill>
                <a:latin typeface="Montserrat Medium"/>
                <a:cs typeface="Montserrat Medium"/>
              </a:rPr>
              <a:t> </a:t>
            </a:r>
            <a:r>
              <a:rPr sz="800" b="0" dirty="0">
                <a:solidFill>
                  <a:srgbClr val="FFFFFF"/>
                </a:solidFill>
                <a:latin typeface="Montserrat Medium"/>
                <a:cs typeface="Montserrat Medium"/>
              </a:rPr>
              <a:t>across</a:t>
            </a:r>
            <a:r>
              <a:rPr sz="800" b="0" spc="-35" dirty="0">
                <a:solidFill>
                  <a:srgbClr val="FFFFFF"/>
                </a:solidFill>
                <a:latin typeface="Montserrat Medium"/>
                <a:cs typeface="Montserrat Medium"/>
              </a:rPr>
              <a:t> </a:t>
            </a:r>
            <a:r>
              <a:rPr sz="800" b="0" spc="-20" dirty="0">
                <a:solidFill>
                  <a:srgbClr val="FFFFFF"/>
                </a:solidFill>
                <a:latin typeface="Montserrat Medium"/>
                <a:cs typeface="Montserrat Medium"/>
              </a:rPr>
              <a:t>total</a:t>
            </a:r>
            <a:r>
              <a:rPr sz="800" b="0" dirty="0">
                <a:solidFill>
                  <a:srgbClr val="FFFFFF"/>
                </a:solidFill>
                <a:latin typeface="Montserrat Medium"/>
                <a:cs typeface="Montserrat Medium"/>
              </a:rPr>
              <a:t> Balance</a:t>
            </a:r>
            <a:r>
              <a:rPr sz="800" b="0" spc="-40" dirty="0">
                <a:solidFill>
                  <a:srgbClr val="FFFFFF"/>
                </a:solidFill>
                <a:latin typeface="Montserrat Medium"/>
                <a:cs typeface="Montserrat Medium"/>
              </a:rPr>
              <a:t> </a:t>
            </a:r>
            <a:r>
              <a:rPr sz="800" b="0" spc="-10" dirty="0">
                <a:solidFill>
                  <a:srgbClr val="FFFFFF"/>
                </a:solidFill>
                <a:latin typeface="Montserrat Medium"/>
                <a:cs typeface="Montserrat Medium"/>
              </a:rPr>
              <a:t>Sheet</a:t>
            </a:r>
            <a:endParaRPr sz="800">
              <a:latin typeface="Montserrat Medium"/>
              <a:cs typeface="Montserrat Medium"/>
            </a:endParaRPr>
          </a:p>
        </p:txBody>
      </p:sp>
      <p:sp>
        <p:nvSpPr>
          <p:cNvPr id="58" name="object 58"/>
          <p:cNvSpPr/>
          <p:nvPr/>
        </p:nvSpPr>
        <p:spPr>
          <a:xfrm>
            <a:off x="7764191" y="3996259"/>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2E3841"/>
          </a:solidFill>
        </p:spPr>
        <p:txBody>
          <a:bodyPr wrap="square" lIns="0" tIns="0" rIns="0" bIns="0" rtlCol="0"/>
          <a:lstStyle/>
          <a:p>
            <a:endParaRPr/>
          </a:p>
        </p:txBody>
      </p:sp>
      <p:sp>
        <p:nvSpPr>
          <p:cNvPr id="59" name="object 59"/>
          <p:cNvSpPr txBox="1"/>
          <p:nvPr/>
        </p:nvSpPr>
        <p:spPr>
          <a:xfrm>
            <a:off x="7764191" y="3996259"/>
            <a:ext cx="1786889" cy="396875"/>
          </a:xfrm>
          <a:prstGeom prst="rect">
            <a:avLst/>
          </a:prstGeom>
          <a:ln w="12693">
            <a:solidFill>
              <a:srgbClr val="EAE7E4"/>
            </a:solidFill>
          </a:ln>
        </p:spPr>
        <p:txBody>
          <a:bodyPr vert="horz" wrap="square" lIns="0" tIns="83185" rIns="0" bIns="0" rtlCol="0">
            <a:spAutoFit/>
          </a:bodyPr>
          <a:lstStyle/>
          <a:p>
            <a:pPr marL="519430" marR="347345" indent="-164465">
              <a:lnSpc>
                <a:spcPts val="930"/>
              </a:lnSpc>
              <a:spcBef>
                <a:spcPts val="655"/>
              </a:spcBef>
            </a:pPr>
            <a:r>
              <a:rPr sz="800" b="0" dirty="0">
                <a:solidFill>
                  <a:srgbClr val="FFFFFF"/>
                </a:solidFill>
                <a:latin typeface="Montserrat Medium"/>
                <a:cs typeface="Montserrat Medium"/>
              </a:rPr>
              <a:t>Major</a:t>
            </a:r>
            <a:r>
              <a:rPr sz="800" b="0" spc="-30" dirty="0">
                <a:solidFill>
                  <a:srgbClr val="FFFFFF"/>
                </a:solidFill>
                <a:latin typeface="Montserrat Medium"/>
                <a:cs typeface="Montserrat Medium"/>
              </a:rPr>
              <a:t> </a:t>
            </a:r>
            <a:r>
              <a:rPr sz="800" b="0" dirty="0">
                <a:solidFill>
                  <a:srgbClr val="FFFFFF"/>
                </a:solidFill>
                <a:latin typeface="Montserrat Medium"/>
                <a:cs typeface="Montserrat Medium"/>
              </a:rPr>
              <a:t>risks</a:t>
            </a:r>
            <a:r>
              <a:rPr sz="800" b="0" spc="-25" dirty="0">
                <a:solidFill>
                  <a:srgbClr val="FFFFFF"/>
                </a:solidFill>
                <a:latin typeface="Montserrat Medium"/>
                <a:cs typeface="Montserrat Medium"/>
              </a:rPr>
              <a:t> </a:t>
            </a:r>
            <a:r>
              <a:rPr sz="800" b="0" spc="-10" dirty="0">
                <a:solidFill>
                  <a:srgbClr val="FFFFFF"/>
                </a:solidFill>
                <a:latin typeface="Montserrat Medium"/>
                <a:cs typeface="Montserrat Medium"/>
              </a:rPr>
              <a:t>identified </a:t>
            </a:r>
            <a:r>
              <a:rPr sz="800" b="0" dirty="0">
                <a:solidFill>
                  <a:srgbClr val="FFFFFF"/>
                </a:solidFill>
                <a:latin typeface="Montserrat Medium"/>
                <a:cs typeface="Montserrat Medium"/>
              </a:rPr>
              <a:t>and</a:t>
            </a:r>
            <a:r>
              <a:rPr sz="800" b="0" spc="-20" dirty="0">
                <a:solidFill>
                  <a:srgbClr val="FFFFFF"/>
                </a:solidFill>
                <a:latin typeface="Montserrat Medium"/>
                <a:cs typeface="Montserrat Medium"/>
              </a:rPr>
              <a:t> </a:t>
            </a:r>
            <a:r>
              <a:rPr sz="800" b="0" dirty="0">
                <a:solidFill>
                  <a:srgbClr val="FFFFFF"/>
                </a:solidFill>
                <a:latin typeface="Montserrat Medium"/>
                <a:cs typeface="Montserrat Medium"/>
              </a:rPr>
              <a:t>dealt</a:t>
            </a:r>
            <a:r>
              <a:rPr sz="800" b="0" spc="-30" dirty="0">
                <a:solidFill>
                  <a:srgbClr val="FFFFFF"/>
                </a:solidFill>
                <a:latin typeface="Montserrat Medium"/>
                <a:cs typeface="Montserrat Medium"/>
              </a:rPr>
              <a:t> </a:t>
            </a:r>
            <a:r>
              <a:rPr sz="800" b="0" spc="-20" dirty="0">
                <a:solidFill>
                  <a:srgbClr val="FFFFFF"/>
                </a:solidFill>
                <a:latin typeface="Montserrat Medium"/>
                <a:cs typeface="Montserrat Medium"/>
              </a:rPr>
              <a:t>with</a:t>
            </a:r>
            <a:endParaRPr sz="800">
              <a:latin typeface="Montserrat Medium"/>
              <a:cs typeface="Montserrat Medium"/>
            </a:endParaRPr>
          </a:p>
        </p:txBody>
      </p:sp>
      <p:sp>
        <p:nvSpPr>
          <p:cNvPr id="60" name="object 60"/>
          <p:cNvSpPr/>
          <p:nvPr/>
        </p:nvSpPr>
        <p:spPr>
          <a:xfrm>
            <a:off x="7764191" y="4523032"/>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2E3841"/>
          </a:solidFill>
        </p:spPr>
        <p:txBody>
          <a:bodyPr wrap="square" lIns="0" tIns="0" rIns="0" bIns="0" rtlCol="0"/>
          <a:lstStyle/>
          <a:p>
            <a:endParaRPr/>
          </a:p>
        </p:txBody>
      </p:sp>
      <p:sp>
        <p:nvSpPr>
          <p:cNvPr id="61" name="object 61"/>
          <p:cNvSpPr txBox="1"/>
          <p:nvPr/>
        </p:nvSpPr>
        <p:spPr>
          <a:xfrm>
            <a:off x="7764191" y="4523032"/>
            <a:ext cx="1786889" cy="396875"/>
          </a:xfrm>
          <a:prstGeom prst="rect">
            <a:avLst/>
          </a:prstGeom>
          <a:ln w="12693">
            <a:solidFill>
              <a:srgbClr val="EAE7E4"/>
            </a:solidFill>
          </a:ln>
        </p:spPr>
        <p:txBody>
          <a:bodyPr vert="horz" wrap="square" lIns="0" tIns="16510" rIns="0" bIns="0" rtlCol="0">
            <a:spAutoFit/>
          </a:bodyPr>
          <a:lstStyle/>
          <a:p>
            <a:pPr>
              <a:lnSpc>
                <a:spcPct val="100000"/>
              </a:lnSpc>
              <a:spcBef>
                <a:spcPts val="130"/>
              </a:spcBef>
            </a:pPr>
            <a:endParaRPr sz="800">
              <a:latin typeface="Times New Roman"/>
              <a:cs typeface="Times New Roman"/>
            </a:endParaRPr>
          </a:p>
          <a:p>
            <a:pPr marL="300990">
              <a:lnSpc>
                <a:spcPct val="100000"/>
              </a:lnSpc>
            </a:pPr>
            <a:r>
              <a:rPr sz="800" b="0" dirty="0">
                <a:solidFill>
                  <a:srgbClr val="FFFFFF"/>
                </a:solidFill>
                <a:latin typeface="Montserrat Medium"/>
                <a:cs typeface="Montserrat Medium"/>
              </a:rPr>
              <a:t>Board</a:t>
            </a:r>
            <a:r>
              <a:rPr sz="800" b="0" spc="-30" dirty="0">
                <a:solidFill>
                  <a:srgbClr val="FFFFFF"/>
                </a:solidFill>
                <a:latin typeface="Montserrat Medium"/>
                <a:cs typeface="Montserrat Medium"/>
              </a:rPr>
              <a:t> </a:t>
            </a:r>
            <a:r>
              <a:rPr sz="800" b="0" dirty="0">
                <a:solidFill>
                  <a:srgbClr val="FFFFFF"/>
                </a:solidFill>
                <a:latin typeface="Montserrat Medium"/>
                <a:cs typeface="Montserrat Medium"/>
              </a:rPr>
              <a:t>functioning</a:t>
            </a:r>
            <a:r>
              <a:rPr sz="800" b="0" spc="-35" dirty="0">
                <a:solidFill>
                  <a:srgbClr val="FFFFFF"/>
                </a:solidFill>
                <a:latin typeface="Montserrat Medium"/>
                <a:cs typeface="Montserrat Medium"/>
              </a:rPr>
              <a:t> </a:t>
            </a:r>
            <a:r>
              <a:rPr sz="800" b="0" spc="-20" dirty="0">
                <a:solidFill>
                  <a:srgbClr val="FFFFFF"/>
                </a:solidFill>
                <a:latin typeface="Montserrat Medium"/>
                <a:cs typeface="Montserrat Medium"/>
              </a:rPr>
              <a:t>well</a:t>
            </a:r>
            <a:endParaRPr sz="800">
              <a:latin typeface="Montserrat Medium"/>
              <a:cs typeface="Montserrat Medium"/>
            </a:endParaRPr>
          </a:p>
        </p:txBody>
      </p:sp>
      <p:sp>
        <p:nvSpPr>
          <p:cNvPr id="62" name="object 62"/>
          <p:cNvSpPr/>
          <p:nvPr/>
        </p:nvSpPr>
        <p:spPr>
          <a:xfrm>
            <a:off x="7764191" y="5049806"/>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2E3841"/>
          </a:solidFill>
        </p:spPr>
        <p:txBody>
          <a:bodyPr wrap="square" lIns="0" tIns="0" rIns="0" bIns="0" rtlCol="0"/>
          <a:lstStyle/>
          <a:p>
            <a:endParaRPr/>
          </a:p>
        </p:txBody>
      </p:sp>
      <p:sp>
        <p:nvSpPr>
          <p:cNvPr id="63" name="object 63"/>
          <p:cNvSpPr txBox="1"/>
          <p:nvPr/>
        </p:nvSpPr>
        <p:spPr>
          <a:xfrm>
            <a:off x="7764191" y="5049806"/>
            <a:ext cx="1786889" cy="396875"/>
          </a:xfrm>
          <a:prstGeom prst="rect">
            <a:avLst/>
          </a:prstGeom>
          <a:ln w="12693">
            <a:solidFill>
              <a:srgbClr val="EAE7E4"/>
            </a:solidFill>
          </a:ln>
        </p:spPr>
        <p:txBody>
          <a:bodyPr vert="horz" wrap="square" lIns="0" tIns="22860" rIns="0" bIns="0" rtlCol="0">
            <a:spAutoFit/>
          </a:bodyPr>
          <a:lstStyle/>
          <a:p>
            <a:pPr>
              <a:lnSpc>
                <a:spcPct val="100000"/>
              </a:lnSpc>
              <a:spcBef>
                <a:spcPts val="180"/>
              </a:spcBef>
            </a:pPr>
            <a:endParaRPr sz="800">
              <a:latin typeface="Times New Roman"/>
              <a:cs typeface="Times New Roman"/>
            </a:endParaRPr>
          </a:p>
          <a:p>
            <a:pPr marL="220345">
              <a:lnSpc>
                <a:spcPct val="100000"/>
              </a:lnSpc>
              <a:spcBef>
                <a:spcPts val="5"/>
              </a:spcBef>
            </a:pPr>
            <a:r>
              <a:rPr sz="800" b="0" dirty="0">
                <a:solidFill>
                  <a:srgbClr val="FFFFFF"/>
                </a:solidFill>
                <a:latin typeface="Montserrat Medium"/>
                <a:cs typeface="Montserrat Medium"/>
              </a:rPr>
              <a:t>Family</a:t>
            </a:r>
            <a:r>
              <a:rPr sz="800" b="0" spc="-40" dirty="0">
                <a:solidFill>
                  <a:srgbClr val="FFFFFF"/>
                </a:solidFill>
                <a:latin typeface="Montserrat Medium"/>
                <a:cs typeface="Montserrat Medium"/>
              </a:rPr>
              <a:t> </a:t>
            </a:r>
            <a:r>
              <a:rPr sz="800" b="0" dirty="0">
                <a:solidFill>
                  <a:srgbClr val="FFFFFF"/>
                </a:solidFill>
                <a:latin typeface="Montserrat Medium"/>
                <a:cs typeface="Montserrat Medium"/>
              </a:rPr>
              <a:t>strategy</a:t>
            </a:r>
            <a:r>
              <a:rPr sz="800" b="0" spc="-40" dirty="0">
                <a:solidFill>
                  <a:srgbClr val="FFFFFF"/>
                </a:solidFill>
                <a:latin typeface="Montserrat Medium"/>
                <a:cs typeface="Montserrat Medium"/>
              </a:rPr>
              <a:t> </a:t>
            </a:r>
            <a:r>
              <a:rPr sz="800" b="0" spc="-10" dirty="0">
                <a:solidFill>
                  <a:srgbClr val="FFFFFF"/>
                </a:solidFill>
                <a:latin typeface="Montserrat Medium"/>
                <a:cs typeface="Montserrat Medium"/>
              </a:rPr>
              <a:t>underway</a:t>
            </a:r>
            <a:endParaRPr sz="800">
              <a:latin typeface="Montserrat Medium"/>
              <a:cs typeface="Montserrat Medium"/>
            </a:endParaRPr>
          </a:p>
        </p:txBody>
      </p:sp>
      <p:sp>
        <p:nvSpPr>
          <p:cNvPr id="64" name="object 64"/>
          <p:cNvSpPr/>
          <p:nvPr/>
        </p:nvSpPr>
        <p:spPr>
          <a:xfrm>
            <a:off x="7764191" y="5576581"/>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2E3841"/>
          </a:solidFill>
        </p:spPr>
        <p:txBody>
          <a:bodyPr wrap="square" lIns="0" tIns="0" rIns="0" bIns="0" rtlCol="0"/>
          <a:lstStyle/>
          <a:p>
            <a:endParaRPr/>
          </a:p>
        </p:txBody>
      </p:sp>
      <p:sp>
        <p:nvSpPr>
          <p:cNvPr id="65" name="object 65"/>
          <p:cNvSpPr txBox="1"/>
          <p:nvPr/>
        </p:nvSpPr>
        <p:spPr>
          <a:xfrm>
            <a:off x="7764191" y="5576581"/>
            <a:ext cx="1786889" cy="396875"/>
          </a:xfrm>
          <a:prstGeom prst="rect">
            <a:avLst/>
          </a:prstGeom>
          <a:ln w="12693">
            <a:solidFill>
              <a:srgbClr val="EAE7E4"/>
            </a:solidFill>
          </a:ln>
        </p:spPr>
        <p:txBody>
          <a:bodyPr vert="horz" wrap="square" lIns="0" tIns="21590" rIns="0" bIns="0" rtlCol="0">
            <a:spAutoFit/>
          </a:bodyPr>
          <a:lstStyle/>
          <a:p>
            <a:pPr>
              <a:lnSpc>
                <a:spcPct val="100000"/>
              </a:lnSpc>
              <a:spcBef>
                <a:spcPts val="170"/>
              </a:spcBef>
            </a:pPr>
            <a:endParaRPr sz="800">
              <a:latin typeface="Times New Roman"/>
              <a:cs typeface="Times New Roman"/>
            </a:endParaRPr>
          </a:p>
          <a:p>
            <a:pPr marL="474345">
              <a:lnSpc>
                <a:spcPct val="100000"/>
              </a:lnSpc>
            </a:pPr>
            <a:r>
              <a:rPr sz="800" b="0" dirty="0">
                <a:solidFill>
                  <a:srgbClr val="FFFFFF"/>
                </a:solidFill>
                <a:latin typeface="Montserrat Medium"/>
                <a:cs typeface="Montserrat Medium"/>
              </a:rPr>
              <a:t>Family</a:t>
            </a:r>
            <a:r>
              <a:rPr sz="800" b="0" spc="-35" dirty="0">
                <a:solidFill>
                  <a:srgbClr val="FFFFFF"/>
                </a:solidFill>
                <a:latin typeface="Montserrat Medium"/>
                <a:cs typeface="Montserrat Medium"/>
              </a:rPr>
              <a:t> </a:t>
            </a:r>
            <a:r>
              <a:rPr sz="800" b="0" spc="-10" dirty="0">
                <a:solidFill>
                  <a:srgbClr val="FFFFFF"/>
                </a:solidFill>
                <a:latin typeface="Montserrat Medium"/>
                <a:cs typeface="Montserrat Medium"/>
              </a:rPr>
              <a:t>engaged</a:t>
            </a:r>
            <a:endParaRPr sz="800">
              <a:latin typeface="Montserrat Medium"/>
              <a:cs typeface="Montserrat Medium"/>
            </a:endParaRPr>
          </a:p>
        </p:txBody>
      </p:sp>
      <p:sp>
        <p:nvSpPr>
          <p:cNvPr id="66" name="object 66"/>
          <p:cNvSpPr/>
          <p:nvPr/>
        </p:nvSpPr>
        <p:spPr>
          <a:xfrm>
            <a:off x="7764191" y="6103355"/>
            <a:ext cx="1787525" cy="396875"/>
          </a:xfrm>
          <a:custGeom>
            <a:avLst/>
            <a:gdLst/>
            <a:ahLst/>
            <a:cxnLst/>
            <a:rect l="l" t="t" r="r" b="b"/>
            <a:pathLst>
              <a:path w="1787525" h="396875">
                <a:moveTo>
                  <a:pt x="1787309" y="0"/>
                </a:moveTo>
                <a:lnTo>
                  <a:pt x="0" y="0"/>
                </a:lnTo>
                <a:lnTo>
                  <a:pt x="0" y="396836"/>
                </a:lnTo>
                <a:lnTo>
                  <a:pt x="1787309" y="396836"/>
                </a:lnTo>
                <a:lnTo>
                  <a:pt x="1787309" y="0"/>
                </a:lnTo>
                <a:close/>
              </a:path>
            </a:pathLst>
          </a:custGeom>
          <a:solidFill>
            <a:srgbClr val="2E3841"/>
          </a:solidFill>
        </p:spPr>
        <p:txBody>
          <a:bodyPr wrap="square" lIns="0" tIns="0" rIns="0" bIns="0" rtlCol="0"/>
          <a:lstStyle/>
          <a:p>
            <a:endParaRPr/>
          </a:p>
        </p:txBody>
      </p:sp>
      <p:sp>
        <p:nvSpPr>
          <p:cNvPr id="67" name="object 67"/>
          <p:cNvSpPr txBox="1"/>
          <p:nvPr/>
        </p:nvSpPr>
        <p:spPr>
          <a:xfrm>
            <a:off x="7764191" y="6103355"/>
            <a:ext cx="1786889" cy="396875"/>
          </a:xfrm>
          <a:prstGeom prst="rect">
            <a:avLst/>
          </a:prstGeom>
          <a:ln w="12693">
            <a:solidFill>
              <a:srgbClr val="EAE7E4"/>
            </a:solidFill>
          </a:ln>
        </p:spPr>
        <p:txBody>
          <a:bodyPr vert="horz" wrap="square" lIns="0" tIns="19685" rIns="0" bIns="0" rtlCol="0">
            <a:spAutoFit/>
          </a:bodyPr>
          <a:lstStyle/>
          <a:p>
            <a:pPr>
              <a:lnSpc>
                <a:spcPct val="100000"/>
              </a:lnSpc>
              <a:spcBef>
                <a:spcPts val="155"/>
              </a:spcBef>
            </a:pPr>
            <a:endParaRPr sz="800">
              <a:latin typeface="Times New Roman"/>
              <a:cs typeface="Times New Roman"/>
            </a:endParaRPr>
          </a:p>
          <a:p>
            <a:pPr marL="436245">
              <a:lnSpc>
                <a:spcPct val="100000"/>
              </a:lnSpc>
            </a:pPr>
            <a:r>
              <a:rPr sz="800" b="0" dirty="0">
                <a:solidFill>
                  <a:srgbClr val="FFFFFF"/>
                </a:solidFill>
                <a:latin typeface="Montserrat Medium"/>
                <a:cs typeface="Montserrat Medium"/>
              </a:rPr>
              <a:t>Feeling</a:t>
            </a:r>
            <a:r>
              <a:rPr sz="800" b="0" spc="-30" dirty="0">
                <a:solidFill>
                  <a:srgbClr val="FFFFFF"/>
                </a:solidFill>
                <a:latin typeface="Montserrat Medium"/>
                <a:cs typeface="Montserrat Medium"/>
              </a:rPr>
              <a:t> </a:t>
            </a:r>
            <a:r>
              <a:rPr sz="800" b="0" spc="-10" dirty="0">
                <a:solidFill>
                  <a:srgbClr val="FFFFFF"/>
                </a:solidFill>
                <a:latin typeface="Montserrat Medium"/>
                <a:cs typeface="Montserrat Medium"/>
              </a:rPr>
              <a:t>confident</a:t>
            </a:r>
            <a:endParaRPr sz="800">
              <a:latin typeface="Montserrat Medium"/>
              <a:cs typeface="Montserrat Medium"/>
            </a:endParaRPr>
          </a:p>
        </p:txBody>
      </p:sp>
      <p:sp>
        <p:nvSpPr>
          <p:cNvPr id="68" name="object 68"/>
          <p:cNvSpPr/>
          <p:nvPr/>
        </p:nvSpPr>
        <p:spPr>
          <a:xfrm>
            <a:off x="3328506" y="6714056"/>
            <a:ext cx="4220210" cy="382905"/>
          </a:xfrm>
          <a:custGeom>
            <a:avLst/>
            <a:gdLst/>
            <a:ahLst/>
            <a:cxnLst/>
            <a:rect l="l" t="t" r="r" b="b"/>
            <a:pathLst>
              <a:path w="4220209" h="382904">
                <a:moveTo>
                  <a:pt x="0" y="97107"/>
                </a:moveTo>
                <a:lnTo>
                  <a:pt x="7631" y="59308"/>
                </a:lnTo>
                <a:lnTo>
                  <a:pt x="28441" y="28441"/>
                </a:lnTo>
                <a:lnTo>
                  <a:pt x="59308" y="7631"/>
                </a:lnTo>
                <a:lnTo>
                  <a:pt x="97106" y="0"/>
                </a:lnTo>
                <a:lnTo>
                  <a:pt x="4122938" y="0"/>
                </a:lnTo>
                <a:lnTo>
                  <a:pt x="4160736" y="7631"/>
                </a:lnTo>
                <a:lnTo>
                  <a:pt x="4191603" y="28441"/>
                </a:lnTo>
                <a:lnTo>
                  <a:pt x="4212413" y="59308"/>
                </a:lnTo>
                <a:lnTo>
                  <a:pt x="4220044" y="97107"/>
                </a:lnTo>
                <a:lnTo>
                  <a:pt x="4220044" y="285556"/>
                </a:lnTo>
                <a:lnTo>
                  <a:pt x="4212413" y="323355"/>
                </a:lnTo>
                <a:lnTo>
                  <a:pt x="4191603" y="354221"/>
                </a:lnTo>
                <a:lnTo>
                  <a:pt x="4160736" y="375032"/>
                </a:lnTo>
                <a:lnTo>
                  <a:pt x="4122938" y="382663"/>
                </a:lnTo>
                <a:lnTo>
                  <a:pt x="97106" y="382663"/>
                </a:lnTo>
                <a:lnTo>
                  <a:pt x="59308" y="375032"/>
                </a:lnTo>
                <a:lnTo>
                  <a:pt x="28441" y="354221"/>
                </a:lnTo>
                <a:lnTo>
                  <a:pt x="7631" y="323355"/>
                </a:lnTo>
                <a:lnTo>
                  <a:pt x="0" y="285556"/>
                </a:lnTo>
                <a:lnTo>
                  <a:pt x="0" y="97107"/>
                </a:lnTo>
                <a:close/>
              </a:path>
            </a:pathLst>
          </a:custGeom>
          <a:ln w="12693">
            <a:solidFill>
              <a:srgbClr val="B68150"/>
            </a:solidFill>
          </a:ln>
        </p:spPr>
        <p:txBody>
          <a:bodyPr wrap="square" lIns="0" tIns="0" rIns="0" bIns="0" rtlCol="0"/>
          <a:lstStyle/>
          <a:p>
            <a:endParaRPr/>
          </a:p>
        </p:txBody>
      </p:sp>
      <p:sp>
        <p:nvSpPr>
          <p:cNvPr id="69" name="object 69"/>
          <p:cNvSpPr txBox="1"/>
          <p:nvPr/>
        </p:nvSpPr>
        <p:spPr>
          <a:xfrm>
            <a:off x="5079241" y="6794500"/>
            <a:ext cx="71374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B68150"/>
                </a:solidFill>
                <a:latin typeface="Montserrat"/>
                <a:cs typeface="Montserrat"/>
              </a:rPr>
              <a:t>REVIEW</a:t>
            </a:r>
            <a:endParaRPr sz="1200">
              <a:latin typeface="Montserrat"/>
              <a:cs typeface="Montserrat"/>
            </a:endParaRPr>
          </a:p>
        </p:txBody>
      </p:sp>
      <p:grpSp>
        <p:nvGrpSpPr>
          <p:cNvPr id="70" name="object 70"/>
          <p:cNvGrpSpPr/>
          <p:nvPr/>
        </p:nvGrpSpPr>
        <p:grpSpPr>
          <a:xfrm>
            <a:off x="3186963" y="2439363"/>
            <a:ext cx="4509770" cy="4582795"/>
            <a:chOff x="3186963" y="2439363"/>
            <a:chExt cx="4509770" cy="4582795"/>
          </a:xfrm>
        </p:grpSpPr>
        <p:sp>
          <p:nvSpPr>
            <p:cNvPr id="71" name="object 71"/>
            <p:cNvSpPr/>
            <p:nvPr/>
          </p:nvSpPr>
          <p:spPr>
            <a:xfrm>
              <a:off x="3186963" y="2439363"/>
              <a:ext cx="216535" cy="252095"/>
            </a:xfrm>
            <a:custGeom>
              <a:avLst/>
              <a:gdLst/>
              <a:ahLst/>
              <a:cxnLst/>
              <a:rect l="l" t="t" r="r" b="b"/>
              <a:pathLst>
                <a:path w="216535" h="252094">
                  <a:moveTo>
                    <a:pt x="0" y="0"/>
                  </a:moveTo>
                  <a:lnTo>
                    <a:pt x="0" y="251993"/>
                  </a:lnTo>
                  <a:lnTo>
                    <a:pt x="216001" y="125996"/>
                  </a:lnTo>
                  <a:lnTo>
                    <a:pt x="0" y="0"/>
                  </a:lnTo>
                  <a:close/>
                </a:path>
              </a:pathLst>
            </a:custGeom>
            <a:solidFill>
              <a:srgbClr val="EAE7E4"/>
            </a:solidFill>
          </p:spPr>
          <p:txBody>
            <a:bodyPr wrap="square" lIns="0" tIns="0" rIns="0" bIns="0" rtlCol="0"/>
            <a:lstStyle/>
            <a:p>
              <a:endParaRPr/>
            </a:p>
          </p:txBody>
        </p:sp>
        <p:sp>
          <p:nvSpPr>
            <p:cNvPr id="72" name="object 72"/>
            <p:cNvSpPr/>
            <p:nvPr/>
          </p:nvSpPr>
          <p:spPr>
            <a:xfrm>
              <a:off x="5333815" y="2439363"/>
              <a:ext cx="216535" cy="252095"/>
            </a:xfrm>
            <a:custGeom>
              <a:avLst/>
              <a:gdLst/>
              <a:ahLst/>
              <a:cxnLst/>
              <a:rect l="l" t="t" r="r" b="b"/>
              <a:pathLst>
                <a:path w="216535" h="252094">
                  <a:moveTo>
                    <a:pt x="0" y="0"/>
                  </a:moveTo>
                  <a:lnTo>
                    <a:pt x="0" y="251993"/>
                  </a:lnTo>
                  <a:lnTo>
                    <a:pt x="216001" y="125996"/>
                  </a:lnTo>
                  <a:lnTo>
                    <a:pt x="0" y="0"/>
                  </a:lnTo>
                  <a:close/>
                </a:path>
              </a:pathLst>
            </a:custGeom>
            <a:solidFill>
              <a:srgbClr val="B68150"/>
            </a:solidFill>
          </p:spPr>
          <p:txBody>
            <a:bodyPr wrap="square" lIns="0" tIns="0" rIns="0" bIns="0" rtlCol="0"/>
            <a:lstStyle/>
            <a:p>
              <a:endParaRPr/>
            </a:p>
          </p:txBody>
        </p:sp>
        <p:sp>
          <p:nvSpPr>
            <p:cNvPr id="73" name="object 73"/>
            <p:cNvSpPr/>
            <p:nvPr/>
          </p:nvSpPr>
          <p:spPr>
            <a:xfrm>
              <a:off x="7480667" y="2439363"/>
              <a:ext cx="216535" cy="252095"/>
            </a:xfrm>
            <a:custGeom>
              <a:avLst/>
              <a:gdLst/>
              <a:ahLst/>
              <a:cxnLst/>
              <a:rect l="l" t="t" r="r" b="b"/>
              <a:pathLst>
                <a:path w="216534" h="252094">
                  <a:moveTo>
                    <a:pt x="0" y="0"/>
                  </a:moveTo>
                  <a:lnTo>
                    <a:pt x="0" y="251993"/>
                  </a:lnTo>
                  <a:lnTo>
                    <a:pt x="216001" y="125996"/>
                  </a:lnTo>
                  <a:lnTo>
                    <a:pt x="0" y="0"/>
                  </a:lnTo>
                  <a:close/>
                </a:path>
              </a:pathLst>
            </a:custGeom>
            <a:solidFill>
              <a:srgbClr val="334560"/>
            </a:solidFill>
          </p:spPr>
          <p:txBody>
            <a:bodyPr wrap="square" lIns="0" tIns="0" rIns="0" bIns="0" rtlCol="0"/>
            <a:lstStyle/>
            <a:p>
              <a:endParaRPr/>
            </a:p>
          </p:txBody>
        </p:sp>
        <p:sp>
          <p:nvSpPr>
            <p:cNvPr id="74" name="object 74"/>
            <p:cNvSpPr/>
            <p:nvPr/>
          </p:nvSpPr>
          <p:spPr>
            <a:xfrm>
              <a:off x="7475142" y="6770133"/>
              <a:ext cx="216535" cy="252095"/>
            </a:xfrm>
            <a:custGeom>
              <a:avLst/>
              <a:gdLst/>
              <a:ahLst/>
              <a:cxnLst/>
              <a:rect l="l" t="t" r="r" b="b"/>
              <a:pathLst>
                <a:path w="216534" h="252095">
                  <a:moveTo>
                    <a:pt x="216001" y="0"/>
                  </a:moveTo>
                  <a:lnTo>
                    <a:pt x="0" y="126009"/>
                  </a:lnTo>
                  <a:lnTo>
                    <a:pt x="216001" y="252006"/>
                  </a:lnTo>
                  <a:lnTo>
                    <a:pt x="216001" y="0"/>
                  </a:lnTo>
                  <a:close/>
                </a:path>
              </a:pathLst>
            </a:custGeom>
            <a:solidFill>
              <a:srgbClr val="2E3841"/>
            </a:solidFill>
          </p:spPr>
          <p:txBody>
            <a:bodyPr wrap="square" lIns="0" tIns="0" rIns="0" bIns="0" rtlCol="0"/>
            <a:lstStyle/>
            <a:p>
              <a:endParaRPr/>
            </a:p>
          </p:txBody>
        </p:sp>
      </p:grpSp>
      <p:sp>
        <p:nvSpPr>
          <p:cNvPr id="75" name="object 75"/>
          <p:cNvSpPr/>
          <p:nvPr/>
        </p:nvSpPr>
        <p:spPr>
          <a:xfrm>
            <a:off x="820987" y="1690109"/>
            <a:ext cx="273050" cy="0"/>
          </a:xfrm>
          <a:custGeom>
            <a:avLst/>
            <a:gdLst/>
            <a:ahLst/>
            <a:cxnLst/>
            <a:rect l="l" t="t" r="r" b="b"/>
            <a:pathLst>
              <a:path w="273050">
                <a:moveTo>
                  <a:pt x="0" y="0"/>
                </a:moveTo>
                <a:lnTo>
                  <a:pt x="272486" y="0"/>
                </a:lnTo>
              </a:path>
            </a:pathLst>
          </a:custGeom>
          <a:ln w="15866">
            <a:solidFill>
              <a:srgbClr val="B68150"/>
            </a:solidFill>
          </a:ln>
        </p:spPr>
        <p:txBody>
          <a:bodyPr wrap="square" lIns="0" tIns="0" rIns="0" bIns="0" rtlCol="0"/>
          <a:lstStyle/>
          <a:p>
            <a:endParaRPr/>
          </a:p>
        </p:txBody>
      </p:sp>
    </p:spTree>
    <p:extLst>
      <p:ext uri="{BB962C8B-B14F-4D97-AF65-F5344CB8AC3E}">
        <p14:creationId xmlns:p14="http://schemas.microsoft.com/office/powerpoint/2010/main" val="2207389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54964"/>
            <a:ext cx="891540" cy="6702425"/>
            <a:chOff x="0" y="854964"/>
            <a:chExt cx="891540" cy="6702425"/>
          </a:xfrm>
        </p:grpSpPr>
        <p:sp>
          <p:nvSpPr>
            <p:cNvPr id="3" name="object 3"/>
            <p:cNvSpPr/>
            <p:nvPr/>
          </p:nvSpPr>
          <p:spPr>
            <a:xfrm>
              <a:off x="0" y="926593"/>
              <a:ext cx="859790" cy="0"/>
            </a:xfrm>
            <a:custGeom>
              <a:avLst/>
              <a:gdLst/>
              <a:ahLst/>
              <a:cxnLst/>
              <a:rect l="l" t="t" r="r" b="b"/>
              <a:pathLst>
                <a:path w="859790">
                  <a:moveTo>
                    <a:pt x="0" y="0"/>
                  </a:moveTo>
                  <a:lnTo>
                    <a:pt x="859523" y="0"/>
                  </a:lnTo>
                </a:path>
              </a:pathLst>
            </a:custGeom>
            <a:ln w="15862">
              <a:solidFill>
                <a:srgbClr val="B68150"/>
              </a:solidFill>
            </a:ln>
          </p:spPr>
          <p:txBody>
            <a:bodyPr wrap="square" lIns="0" tIns="0" rIns="0" bIns="0" rtlCol="0"/>
            <a:lstStyle/>
            <a:p>
              <a:endParaRPr/>
            </a:p>
          </p:txBody>
        </p:sp>
        <p:pic>
          <p:nvPicPr>
            <p:cNvPr id="4" name="object 4"/>
            <p:cNvPicPr/>
            <p:nvPr/>
          </p:nvPicPr>
          <p:blipFill>
            <a:blip r:embed="rId2" cstate="print"/>
            <a:stretch>
              <a:fillRect/>
            </a:stretch>
          </p:blipFill>
          <p:spPr>
            <a:xfrm>
              <a:off x="751331" y="854964"/>
              <a:ext cx="140207" cy="140207"/>
            </a:xfrm>
            <a:prstGeom prst="rect">
              <a:avLst/>
            </a:prstGeom>
          </p:spPr>
        </p:pic>
        <p:sp>
          <p:nvSpPr>
            <p:cNvPr id="5" name="object 5"/>
            <p:cNvSpPr/>
            <p:nvPr/>
          </p:nvSpPr>
          <p:spPr>
            <a:xfrm>
              <a:off x="821436" y="1002794"/>
              <a:ext cx="0" cy="6554470"/>
            </a:xfrm>
            <a:custGeom>
              <a:avLst/>
              <a:gdLst/>
              <a:ahLst/>
              <a:cxnLst/>
              <a:rect l="l" t="t" r="r" b="b"/>
              <a:pathLst>
                <a:path h="6554470">
                  <a:moveTo>
                    <a:pt x="0" y="6554317"/>
                  </a:moveTo>
                  <a:lnTo>
                    <a:pt x="0" y="0"/>
                  </a:lnTo>
                </a:path>
              </a:pathLst>
            </a:custGeom>
            <a:ln w="15862">
              <a:solidFill>
                <a:srgbClr val="B68150"/>
              </a:solidFill>
            </a:ln>
          </p:spPr>
          <p:txBody>
            <a:bodyPr wrap="square" lIns="0" tIns="0" rIns="0" bIns="0" rtlCol="0"/>
            <a:lstStyle/>
            <a:p>
              <a:endParaRPr/>
            </a:p>
          </p:txBody>
        </p:sp>
      </p:grpSp>
      <p:sp>
        <p:nvSpPr>
          <p:cNvPr id="6" name="object 6"/>
          <p:cNvSpPr/>
          <p:nvPr/>
        </p:nvSpPr>
        <p:spPr>
          <a:xfrm>
            <a:off x="0" y="710184"/>
            <a:ext cx="9296400" cy="0"/>
          </a:xfrm>
          <a:custGeom>
            <a:avLst/>
            <a:gdLst/>
            <a:ahLst/>
            <a:cxnLst/>
            <a:rect l="l" t="t" r="r" b="b"/>
            <a:pathLst>
              <a:path w="9296400">
                <a:moveTo>
                  <a:pt x="0" y="0"/>
                </a:moveTo>
                <a:lnTo>
                  <a:pt x="9296336" y="0"/>
                </a:lnTo>
              </a:path>
            </a:pathLst>
          </a:custGeom>
          <a:ln w="15862">
            <a:solidFill>
              <a:srgbClr val="B68150"/>
            </a:solidFill>
          </a:ln>
        </p:spPr>
        <p:txBody>
          <a:bodyPr wrap="square" lIns="0" tIns="0" rIns="0" bIns="0" rtlCol="0"/>
          <a:lstStyle/>
          <a:p>
            <a:endParaRPr/>
          </a:p>
        </p:txBody>
      </p:sp>
      <p:sp>
        <p:nvSpPr>
          <p:cNvPr id="7" name="object 7"/>
          <p:cNvSpPr/>
          <p:nvPr/>
        </p:nvSpPr>
        <p:spPr>
          <a:xfrm>
            <a:off x="10347959" y="710184"/>
            <a:ext cx="346075" cy="0"/>
          </a:xfrm>
          <a:custGeom>
            <a:avLst/>
            <a:gdLst/>
            <a:ahLst/>
            <a:cxnLst/>
            <a:rect l="l" t="t" r="r" b="b"/>
            <a:pathLst>
              <a:path w="346075">
                <a:moveTo>
                  <a:pt x="0" y="0"/>
                </a:moveTo>
                <a:lnTo>
                  <a:pt x="345617" y="0"/>
                </a:lnTo>
              </a:path>
            </a:pathLst>
          </a:custGeom>
          <a:ln w="15862">
            <a:solidFill>
              <a:srgbClr val="B6815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9489947" y="627888"/>
            <a:ext cx="134111" cy="166102"/>
          </a:xfrm>
          <a:prstGeom prst="rect">
            <a:avLst/>
          </a:prstGeom>
        </p:spPr>
      </p:pic>
      <p:pic>
        <p:nvPicPr>
          <p:cNvPr id="9" name="object 9"/>
          <p:cNvPicPr/>
          <p:nvPr/>
        </p:nvPicPr>
        <p:blipFill>
          <a:blip r:embed="rId4" cstate="print"/>
          <a:stretch>
            <a:fillRect/>
          </a:stretch>
        </p:blipFill>
        <p:spPr>
          <a:xfrm>
            <a:off x="9720071" y="630936"/>
            <a:ext cx="181355" cy="160019"/>
          </a:xfrm>
          <a:prstGeom prst="rect">
            <a:avLst/>
          </a:prstGeom>
        </p:spPr>
      </p:pic>
      <p:pic>
        <p:nvPicPr>
          <p:cNvPr id="10" name="object 10"/>
          <p:cNvPicPr/>
          <p:nvPr/>
        </p:nvPicPr>
        <p:blipFill>
          <a:blip r:embed="rId5" cstate="print"/>
          <a:stretch>
            <a:fillRect/>
          </a:stretch>
        </p:blipFill>
        <p:spPr>
          <a:xfrm>
            <a:off x="10009631" y="630936"/>
            <a:ext cx="147826" cy="160019"/>
          </a:xfrm>
          <a:prstGeom prst="rect">
            <a:avLst/>
          </a:prstGeom>
        </p:spPr>
      </p:pic>
      <p:grpSp>
        <p:nvGrpSpPr>
          <p:cNvPr id="11" name="object 11"/>
          <p:cNvGrpSpPr/>
          <p:nvPr/>
        </p:nvGrpSpPr>
        <p:grpSpPr>
          <a:xfrm>
            <a:off x="199649" y="1077468"/>
            <a:ext cx="454025" cy="425450"/>
            <a:chOff x="199649" y="1077468"/>
            <a:chExt cx="454025" cy="425450"/>
          </a:xfrm>
        </p:grpSpPr>
        <p:sp>
          <p:nvSpPr>
            <p:cNvPr id="12" name="object 12"/>
            <p:cNvSpPr/>
            <p:nvPr/>
          </p:nvSpPr>
          <p:spPr>
            <a:xfrm>
              <a:off x="278892" y="1077468"/>
              <a:ext cx="374650" cy="341630"/>
            </a:xfrm>
            <a:custGeom>
              <a:avLst/>
              <a:gdLst/>
              <a:ahLst/>
              <a:cxnLst/>
              <a:rect l="l" t="t" r="r" b="b"/>
              <a:pathLst>
                <a:path w="374650" h="341630">
                  <a:moveTo>
                    <a:pt x="166573" y="0"/>
                  </a:moveTo>
                  <a:lnTo>
                    <a:pt x="121856" y="0"/>
                  </a:lnTo>
                  <a:lnTo>
                    <a:pt x="78841" y="13690"/>
                  </a:lnTo>
                  <a:lnTo>
                    <a:pt x="40982" y="41059"/>
                  </a:lnTo>
                  <a:lnTo>
                    <a:pt x="13665" y="79006"/>
                  </a:lnTo>
                  <a:lnTo>
                    <a:pt x="0" y="122097"/>
                  </a:lnTo>
                  <a:lnTo>
                    <a:pt x="0" y="166903"/>
                  </a:lnTo>
                  <a:lnTo>
                    <a:pt x="13665" y="209994"/>
                  </a:lnTo>
                  <a:lnTo>
                    <a:pt x="40982" y="247929"/>
                  </a:lnTo>
                  <a:lnTo>
                    <a:pt x="116801" y="323875"/>
                  </a:lnTo>
                  <a:lnTo>
                    <a:pt x="158546" y="341210"/>
                  </a:lnTo>
                  <a:lnTo>
                    <a:pt x="170154" y="340080"/>
                  </a:lnTo>
                  <a:lnTo>
                    <a:pt x="207695" y="314858"/>
                  </a:lnTo>
                  <a:lnTo>
                    <a:pt x="217589" y="282054"/>
                  </a:lnTo>
                  <a:lnTo>
                    <a:pt x="216458" y="270421"/>
                  </a:lnTo>
                  <a:lnTo>
                    <a:pt x="183362" y="223278"/>
                  </a:lnTo>
                  <a:lnTo>
                    <a:pt x="180047" y="260502"/>
                  </a:lnTo>
                  <a:lnTo>
                    <a:pt x="186728" y="270586"/>
                  </a:lnTo>
                  <a:lnTo>
                    <a:pt x="174307" y="309359"/>
                  </a:lnTo>
                  <a:lnTo>
                    <a:pt x="166674" y="312521"/>
                  </a:lnTo>
                  <a:lnTo>
                    <a:pt x="150418" y="312521"/>
                  </a:lnTo>
                  <a:lnTo>
                    <a:pt x="142773" y="309359"/>
                  </a:lnTo>
                  <a:lnTo>
                    <a:pt x="61214" y="227647"/>
                  </a:lnTo>
                  <a:lnTo>
                    <a:pt x="35471" y="188760"/>
                  </a:lnTo>
                  <a:lnTo>
                    <a:pt x="26885" y="144487"/>
                  </a:lnTo>
                  <a:lnTo>
                    <a:pt x="35471" y="100228"/>
                  </a:lnTo>
                  <a:lnTo>
                    <a:pt x="61214" y="61341"/>
                  </a:lnTo>
                  <a:lnTo>
                    <a:pt x="100012" y="35560"/>
                  </a:lnTo>
                  <a:lnTo>
                    <a:pt x="144208" y="26962"/>
                  </a:lnTo>
                  <a:lnTo>
                    <a:pt x="188391" y="35560"/>
                  </a:lnTo>
                  <a:lnTo>
                    <a:pt x="227203" y="61341"/>
                  </a:lnTo>
                  <a:lnTo>
                    <a:pt x="336384" y="170726"/>
                  </a:lnTo>
                  <a:lnTo>
                    <a:pt x="343496" y="181483"/>
                  </a:lnTo>
                  <a:lnTo>
                    <a:pt x="345871" y="193725"/>
                  </a:lnTo>
                  <a:lnTo>
                    <a:pt x="343496" y="205968"/>
                  </a:lnTo>
                  <a:lnTo>
                    <a:pt x="336384" y="216725"/>
                  </a:lnTo>
                  <a:lnTo>
                    <a:pt x="330784" y="222326"/>
                  </a:lnTo>
                  <a:lnTo>
                    <a:pt x="330784" y="231394"/>
                  </a:lnTo>
                  <a:lnTo>
                    <a:pt x="341972" y="242595"/>
                  </a:lnTo>
                  <a:lnTo>
                    <a:pt x="351028" y="242595"/>
                  </a:lnTo>
                  <a:lnTo>
                    <a:pt x="373341" y="205752"/>
                  </a:lnTo>
                  <a:lnTo>
                    <a:pt x="374523" y="193725"/>
                  </a:lnTo>
                  <a:lnTo>
                    <a:pt x="373341" y="181686"/>
                  </a:lnTo>
                  <a:lnTo>
                    <a:pt x="247446" y="41059"/>
                  </a:lnTo>
                  <a:lnTo>
                    <a:pt x="209575" y="13690"/>
                  </a:lnTo>
                  <a:lnTo>
                    <a:pt x="166573" y="0"/>
                  </a:lnTo>
                  <a:close/>
                </a:path>
              </a:pathLst>
            </a:custGeom>
            <a:solidFill>
              <a:srgbClr val="B58150"/>
            </a:solidFill>
          </p:spPr>
          <p:txBody>
            <a:bodyPr wrap="square" lIns="0" tIns="0" rIns="0" bIns="0" rtlCol="0"/>
            <a:lstStyle/>
            <a:p>
              <a:endParaRPr/>
            </a:p>
          </p:txBody>
        </p:sp>
        <p:sp>
          <p:nvSpPr>
            <p:cNvPr id="13" name="object 13"/>
            <p:cNvSpPr/>
            <p:nvPr/>
          </p:nvSpPr>
          <p:spPr>
            <a:xfrm>
              <a:off x="199649" y="1159764"/>
              <a:ext cx="382905" cy="342900"/>
            </a:xfrm>
            <a:custGeom>
              <a:avLst/>
              <a:gdLst/>
              <a:ahLst/>
              <a:cxnLst/>
              <a:rect l="l" t="t" r="r" b="b"/>
              <a:pathLst>
                <a:path w="382905" h="342900">
                  <a:moveTo>
                    <a:pt x="223621" y="0"/>
                  </a:moveTo>
                  <a:lnTo>
                    <a:pt x="181787" y="17310"/>
                  </a:lnTo>
                  <a:lnTo>
                    <a:pt x="164477" y="59093"/>
                  </a:lnTo>
                  <a:lnTo>
                    <a:pt x="165608" y="70713"/>
                  </a:lnTo>
                  <a:lnTo>
                    <a:pt x="168948" y="81711"/>
                  </a:lnTo>
                  <a:lnTo>
                    <a:pt x="174383" y="91859"/>
                  </a:lnTo>
                  <a:lnTo>
                    <a:pt x="181787" y="100876"/>
                  </a:lnTo>
                  <a:lnTo>
                    <a:pt x="198755" y="117830"/>
                  </a:lnTo>
                  <a:lnTo>
                    <a:pt x="207822" y="117817"/>
                  </a:lnTo>
                  <a:lnTo>
                    <a:pt x="219024" y="106654"/>
                  </a:lnTo>
                  <a:lnTo>
                    <a:pt x="219024" y="97574"/>
                  </a:lnTo>
                  <a:lnTo>
                    <a:pt x="196303" y="74866"/>
                  </a:lnTo>
                  <a:lnTo>
                    <a:pt x="193128" y="67221"/>
                  </a:lnTo>
                  <a:lnTo>
                    <a:pt x="193128" y="50965"/>
                  </a:lnTo>
                  <a:lnTo>
                    <a:pt x="196303" y="43319"/>
                  </a:lnTo>
                  <a:lnTo>
                    <a:pt x="207810" y="31813"/>
                  </a:lnTo>
                  <a:lnTo>
                    <a:pt x="215468" y="28651"/>
                  </a:lnTo>
                  <a:lnTo>
                    <a:pt x="231736" y="28651"/>
                  </a:lnTo>
                  <a:lnTo>
                    <a:pt x="239407" y="31813"/>
                  </a:lnTo>
                  <a:lnTo>
                    <a:pt x="321094" y="113436"/>
                  </a:lnTo>
                  <a:lnTo>
                    <a:pt x="346887" y="152273"/>
                  </a:lnTo>
                  <a:lnTo>
                    <a:pt x="355473" y="196494"/>
                  </a:lnTo>
                  <a:lnTo>
                    <a:pt x="346887" y="240715"/>
                  </a:lnTo>
                  <a:lnTo>
                    <a:pt x="321094" y="279552"/>
                  </a:lnTo>
                  <a:lnTo>
                    <a:pt x="282232" y="305308"/>
                  </a:lnTo>
                  <a:lnTo>
                    <a:pt x="237959" y="313893"/>
                  </a:lnTo>
                  <a:lnTo>
                    <a:pt x="193700" y="305308"/>
                  </a:lnTo>
                  <a:lnTo>
                    <a:pt x="154825" y="279552"/>
                  </a:lnTo>
                  <a:lnTo>
                    <a:pt x="38201" y="163017"/>
                  </a:lnTo>
                  <a:lnTo>
                    <a:pt x="31064" y="152273"/>
                  </a:lnTo>
                  <a:lnTo>
                    <a:pt x="28676" y="140042"/>
                  </a:lnTo>
                  <a:lnTo>
                    <a:pt x="31064" y="127812"/>
                  </a:lnTo>
                  <a:lnTo>
                    <a:pt x="38201" y="117068"/>
                  </a:lnTo>
                  <a:lnTo>
                    <a:pt x="43789" y="111480"/>
                  </a:lnTo>
                  <a:lnTo>
                    <a:pt x="43789" y="102412"/>
                  </a:lnTo>
                  <a:lnTo>
                    <a:pt x="4622" y="116649"/>
                  </a:lnTo>
                  <a:lnTo>
                    <a:pt x="0" y="140055"/>
                  </a:lnTo>
                  <a:lnTo>
                    <a:pt x="1168" y="152069"/>
                  </a:lnTo>
                  <a:lnTo>
                    <a:pt x="134569" y="299808"/>
                  </a:lnTo>
                  <a:lnTo>
                    <a:pt x="182918" y="331851"/>
                  </a:lnTo>
                  <a:lnTo>
                    <a:pt x="237972" y="342531"/>
                  </a:lnTo>
                  <a:lnTo>
                    <a:pt x="265925" y="339864"/>
                  </a:lnTo>
                  <a:lnTo>
                    <a:pt x="318465" y="318503"/>
                  </a:lnTo>
                  <a:lnTo>
                    <a:pt x="368757" y="261912"/>
                  </a:lnTo>
                  <a:lnTo>
                    <a:pt x="382435" y="218871"/>
                  </a:lnTo>
                  <a:lnTo>
                    <a:pt x="382435" y="174117"/>
                  </a:lnTo>
                  <a:lnTo>
                    <a:pt x="368757" y="131089"/>
                  </a:lnTo>
                  <a:lnTo>
                    <a:pt x="341388" y="93192"/>
                  </a:lnTo>
                  <a:lnTo>
                    <a:pt x="265442" y="17310"/>
                  </a:lnTo>
                  <a:lnTo>
                    <a:pt x="235242" y="1130"/>
                  </a:lnTo>
                  <a:lnTo>
                    <a:pt x="223621" y="0"/>
                  </a:lnTo>
                  <a:close/>
                </a:path>
              </a:pathLst>
            </a:custGeom>
            <a:solidFill>
              <a:srgbClr val="2D3842"/>
            </a:solidFill>
          </p:spPr>
          <p:txBody>
            <a:bodyPr wrap="square" lIns="0" tIns="0" rIns="0" bIns="0" rtlCol="0"/>
            <a:lstStyle/>
            <a:p>
              <a:endParaRPr/>
            </a:p>
          </p:txBody>
        </p:sp>
      </p:grpSp>
      <p:sp>
        <p:nvSpPr>
          <p:cNvPr id="14" name="object 14"/>
          <p:cNvSpPr txBox="1">
            <a:spLocks noGrp="1"/>
          </p:cNvSpPr>
          <p:nvPr>
            <p:ph type="title"/>
          </p:nvPr>
        </p:nvSpPr>
        <p:spPr>
          <a:xfrm>
            <a:off x="878461" y="917886"/>
            <a:ext cx="4450715" cy="452120"/>
          </a:xfrm>
          <a:prstGeom prst="rect">
            <a:avLst/>
          </a:prstGeom>
        </p:spPr>
        <p:txBody>
          <a:bodyPr vert="horz" wrap="square" lIns="0" tIns="12065" rIns="0" bIns="0" rtlCol="0">
            <a:spAutoFit/>
          </a:bodyPr>
          <a:lstStyle/>
          <a:p>
            <a:pPr marL="12700">
              <a:lnSpc>
                <a:spcPct val="100000"/>
              </a:lnSpc>
              <a:spcBef>
                <a:spcPts val="95"/>
              </a:spcBef>
            </a:pPr>
            <a:r>
              <a:rPr dirty="0">
                <a:solidFill>
                  <a:srgbClr val="2D3841"/>
                </a:solidFill>
              </a:rPr>
              <a:t>Service</a:t>
            </a:r>
            <a:r>
              <a:rPr spc="-90" dirty="0">
                <a:solidFill>
                  <a:srgbClr val="2D3841"/>
                </a:solidFill>
              </a:rPr>
              <a:t> </a:t>
            </a:r>
            <a:r>
              <a:rPr dirty="0">
                <a:solidFill>
                  <a:srgbClr val="2D3841"/>
                </a:solidFill>
              </a:rPr>
              <a:t>Offering</a:t>
            </a:r>
            <a:r>
              <a:rPr spc="-75" dirty="0">
                <a:solidFill>
                  <a:srgbClr val="2D3841"/>
                </a:solidFill>
              </a:rPr>
              <a:t> </a:t>
            </a:r>
            <a:r>
              <a:rPr spc="-10" dirty="0">
                <a:solidFill>
                  <a:srgbClr val="2D3841"/>
                </a:solidFill>
              </a:rPr>
              <a:t>Options</a:t>
            </a:r>
          </a:p>
        </p:txBody>
      </p:sp>
      <p:sp>
        <p:nvSpPr>
          <p:cNvPr id="15" name="object 15"/>
          <p:cNvSpPr txBox="1"/>
          <p:nvPr/>
        </p:nvSpPr>
        <p:spPr>
          <a:xfrm>
            <a:off x="1007363" y="3396996"/>
            <a:ext cx="2764790" cy="3581400"/>
          </a:xfrm>
          <a:prstGeom prst="rect">
            <a:avLst/>
          </a:prstGeom>
          <a:ln w="57150">
            <a:solidFill>
              <a:srgbClr val="767676"/>
            </a:solidFill>
          </a:ln>
        </p:spPr>
        <p:txBody>
          <a:bodyPr vert="horz" wrap="square" lIns="0" tIns="55880" rIns="0" bIns="0" rtlCol="0">
            <a:spAutoFit/>
          </a:bodyPr>
          <a:lstStyle/>
          <a:p>
            <a:pPr>
              <a:lnSpc>
                <a:spcPct val="100000"/>
              </a:lnSpc>
              <a:spcBef>
                <a:spcPts val="440"/>
              </a:spcBef>
            </a:pPr>
            <a:endParaRPr sz="1200">
              <a:latin typeface="Times New Roman"/>
              <a:cs typeface="Times New Roman"/>
            </a:endParaRPr>
          </a:p>
          <a:p>
            <a:pPr marL="1905" algn="ctr">
              <a:lnSpc>
                <a:spcPct val="100000"/>
              </a:lnSpc>
            </a:pPr>
            <a:r>
              <a:rPr sz="1200" b="1" dirty="0">
                <a:latin typeface="Arial"/>
                <a:cs typeface="Arial"/>
              </a:rPr>
              <a:t>Option</a:t>
            </a:r>
            <a:r>
              <a:rPr sz="1200" b="1" spc="-35" dirty="0">
                <a:latin typeface="Arial"/>
                <a:cs typeface="Arial"/>
              </a:rPr>
              <a:t> </a:t>
            </a:r>
            <a:r>
              <a:rPr sz="1200" b="1" spc="-50" dirty="0">
                <a:latin typeface="Arial"/>
                <a:cs typeface="Arial"/>
              </a:rPr>
              <a:t>A</a:t>
            </a:r>
            <a:endParaRPr sz="1200">
              <a:latin typeface="Arial"/>
              <a:cs typeface="Arial"/>
            </a:endParaRPr>
          </a:p>
          <a:p>
            <a:pPr>
              <a:lnSpc>
                <a:spcPct val="100000"/>
              </a:lnSpc>
              <a:spcBef>
                <a:spcPts val="635"/>
              </a:spcBef>
            </a:pPr>
            <a:endParaRPr sz="1200">
              <a:latin typeface="Arial"/>
              <a:cs typeface="Arial"/>
            </a:endParaRPr>
          </a:p>
          <a:p>
            <a:pPr algn="ctr">
              <a:lnSpc>
                <a:spcPct val="100000"/>
              </a:lnSpc>
              <a:spcBef>
                <a:spcPts val="5"/>
              </a:spcBef>
            </a:pPr>
            <a:r>
              <a:rPr sz="1200" dirty="0">
                <a:latin typeface="Arial"/>
                <a:cs typeface="Arial"/>
              </a:rPr>
              <a:t>Lead</a:t>
            </a:r>
            <a:r>
              <a:rPr sz="1200" spc="-40" dirty="0">
                <a:latin typeface="Arial"/>
                <a:cs typeface="Arial"/>
              </a:rPr>
              <a:t> </a:t>
            </a:r>
            <a:r>
              <a:rPr sz="1200" dirty="0">
                <a:latin typeface="Arial"/>
                <a:cs typeface="Arial"/>
              </a:rPr>
              <a:t>Adviser</a:t>
            </a:r>
            <a:r>
              <a:rPr sz="1200" spc="-25" dirty="0">
                <a:latin typeface="Arial"/>
                <a:cs typeface="Arial"/>
              </a:rPr>
              <a:t> </a:t>
            </a:r>
            <a:r>
              <a:rPr sz="1200" spc="-20" dirty="0">
                <a:latin typeface="Arial"/>
                <a:cs typeface="Arial"/>
              </a:rPr>
              <a:t>role</a:t>
            </a:r>
            <a:endParaRPr sz="1200">
              <a:latin typeface="Arial"/>
              <a:cs typeface="Arial"/>
            </a:endParaRPr>
          </a:p>
          <a:p>
            <a:pPr>
              <a:lnSpc>
                <a:spcPct val="100000"/>
              </a:lnSpc>
              <a:spcBef>
                <a:spcPts val="635"/>
              </a:spcBef>
            </a:pPr>
            <a:endParaRPr sz="1200">
              <a:latin typeface="Arial"/>
              <a:cs typeface="Arial"/>
            </a:endParaRPr>
          </a:p>
          <a:p>
            <a:pPr algn="ctr">
              <a:lnSpc>
                <a:spcPct val="100000"/>
              </a:lnSpc>
            </a:pPr>
            <a:r>
              <a:rPr sz="1200" dirty="0">
                <a:latin typeface="Arial"/>
                <a:cs typeface="Arial"/>
              </a:rPr>
              <a:t>Most</a:t>
            </a:r>
            <a:r>
              <a:rPr sz="1200" spc="-20" dirty="0">
                <a:latin typeface="Arial"/>
                <a:cs typeface="Arial"/>
              </a:rPr>
              <a:t> </a:t>
            </a:r>
            <a:r>
              <a:rPr sz="1200" dirty="0">
                <a:latin typeface="Arial"/>
                <a:cs typeface="Arial"/>
              </a:rPr>
              <a:t>simplistic</a:t>
            </a:r>
            <a:r>
              <a:rPr sz="1200" spc="-50" dirty="0">
                <a:latin typeface="Arial"/>
                <a:cs typeface="Arial"/>
              </a:rPr>
              <a:t> </a:t>
            </a:r>
            <a:r>
              <a:rPr sz="1200" dirty="0">
                <a:latin typeface="Arial"/>
                <a:cs typeface="Arial"/>
              </a:rPr>
              <a:t>service</a:t>
            </a:r>
            <a:r>
              <a:rPr sz="1200" spc="-20" dirty="0">
                <a:latin typeface="Arial"/>
                <a:cs typeface="Arial"/>
              </a:rPr>
              <a:t> </a:t>
            </a:r>
            <a:r>
              <a:rPr sz="1200" spc="-10" dirty="0">
                <a:latin typeface="Arial"/>
                <a:cs typeface="Arial"/>
              </a:rPr>
              <a:t>offering</a:t>
            </a:r>
            <a:endParaRPr sz="1200">
              <a:latin typeface="Arial"/>
              <a:cs typeface="Arial"/>
            </a:endParaRPr>
          </a:p>
          <a:p>
            <a:pPr>
              <a:lnSpc>
                <a:spcPct val="100000"/>
              </a:lnSpc>
              <a:spcBef>
                <a:spcPts val="635"/>
              </a:spcBef>
            </a:pPr>
            <a:endParaRPr sz="1200">
              <a:latin typeface="Arial"/>
              <a:cs typeface="Arial"/>
            </a:endParaRPr>
          </a:p>
          <a:p>
            <a:pPr marL="366395" indent="-286385">
              <a:lnSpc>
                <a:spcPct val="100000"/>
              </a:lnSpc>
              <a:buChar char="•"/>
              <a:tabLst>
                <a:tab pos="366395" algn="l"/>
              </a:tabLst>
            </a:pPr>
            <a:r>
              <a:rPr sz="1200" dirty="0">
                <a:latin typeface="Arial"/>
                <a:cs typeface="Arial"/>
              </a:rPr>
              <a:t>Introductions</a:t>
            </a:r>
            <a:r>
              <a:rPr sz="1200" spc="-55" dirty="0">
                <a:latin typeface="Arial"/>
                <a:cs typeface="Arial"/>
              </a:rPr>
              <a:t> </a:t>
            </a:r>
            <a:r>
              <a:rPr sz="1200" dirty="0">
                <a:latin typeface="Arial"/>
                <a:cs typeface="Arial"/>
              </a:rPr>
              <a:t>to</a:t>
            </a:r>
            <a:r>
              <a:rPr sz="1200" spc="-25" dirty="0">
                <a:latin typeface="Arial"/>
                <a:cs typeface="Arial"/>
              </a:rPr>
              <a:t> </a:t>
            </a:r>
            <a:r>
              <a:rPr sz="1200" spc="-10" dirty="0">
                <a:latin typeface="Arial"/>
                <a:cs typeface="Arial"/>
              </a:rPr>
              <a:t>network</a:t>
            </a:r>
            <a:endParaRPr sz="1200">
              <a:latin typeface="Arial"/>
              <a:cs typeface="Arial"/>
            </a:endParaRPr>
          </a:p>
          <a:p>
            <a:pPr marL="366395" indent="-286385">
              <a:lnSpc>
                <a:spcPct val="100000"/>
              </a:lnSpc>
              <a:spcBef>
                <a:spcPts val="290"/>
              </a:spcBef>
              <a:buChar char="•"/>
              <a:tabLst>
                <a:tab pos="366395" algn="l"/>
              </a:tabLst>
            </a:pPr>
            <a:r>
              <a:rPr sz="1200" dirty="0">
                <a:latin typeface="Arial"/>
                <a:cs typeface="Arial"/>
              </a:rPr>
              <a:t>Manage</a:t>
            </a:r>
            <a:r>
              <a:rPr sz="1200" spc="-45" dirty="0">
                <a:latin typeface="Arial"/>
                <a:cs typeface="Arial"/>
              </a:rPr>
              <a:t> </a:t>
            </a:r>
            <a:r>
              <a:rPr sz="1200" dirty="0">
                <a:latin typeface="Arial"/>
                <a:cs typeface="Arial"/>
              </a:rPr>
              <a:t>&amp;</a:t>
            </a:r>
            <a:r>
              <a:rPr sz="1200" spc="-5" dirty="0">
                <a:latin typeface="Arial"/>
                <a:cs typeface="Arial"/>
              </a:rPr>
              <a:t> </a:t>
            </a:r>
            <a:r>
              <a:rPr sz="1200" dirty="0">
                <a:latin typeface="Arial"/>
                <a:cs typeface="Arial"/>
              </a:rPr>
              <a:t>run</a:t>
            </a:r>
            <a:r>
              <a:rPr sz="1200" spc="-15" dirty="0">
                <a:latin typeface="Arial"/>
                <a:cs typeface="Arial"/>
              </a:rPr>
              <a:t> </a:t>
            </a:r>
            <a:r>
              <a:rPr sz="1200" spc="-10" dirty="0">
                <a:latin typeface="Arial"/>
                <a:cs typeface="Arial"/>
              </a:rPr>
              <a:t>project</a:t>
            </a:r>
            <a:endParaRPr sz="1200">
              <a:latin typeface="Arial"/>
              <a:cs typeface="Arial"/>
            </a:endParaRPr>
          </a:p>
          <a:p>
            <a:pPr marL="366395" marR="170815" indent="-287020">
              <a:lnSpc>
                <a:spcPct val="100000"/>
              </a:lnSpc>
              <a:spcBef>
                <a:spcPts val="285"/>
              </a:spcBef>
              <a:buChar char="•"/>
              <a:tabLst>
                <a:tab pos="366395" algn="l"/>
              </a:tabLst>
            </a:pPr>
            <a:r>
              <a:rPr sz="1200" dirty="0">
                <a:latin typeface="Arial"/>
                <a:cs typeface="Arial"/>
              </a:rPr>
              <a:t>Financially</a:t>
            </a:r>
            <a:r>
              <a:rPr sz="1200" spc="-60" dirty="0">
                <a:latin typeface="Arial"/>
                <a:cs typeface="Arial"/>
              </a:rPr>
              <a:t> </a:t>
            </a:r>
            <a:r>
              <a:rPr sz="1200" dirty="0">
                <a:latin typeface="Arial"/>
                <a:cs typeface="Arial"/>
              </a:rPr>
              <a:t>well</a:t>
            </a:r>
            <a:r>
              <a:rPr sz="1200" spc="-20" dirty="0">
                <a:latin typeface="Arial"/>
                <a:cs typeface="Arial"/>
              </a:rPr>
              <a:t> </a:t>
            </a:r>
            <a:r>
              <a:rPr sz="1200" dirty="0">
                <a:latin typeface="Arial"/>
                <a:cs typeface="Arial"/>
              </a:rPr>
              <a:t>organised</a:t>
            </a:r>
            <a:r>
              <a:rPr sz="1200" spc="-65" dirty="0">
                <a:latin typeface="Arial"/>
                <a:cs typeface="Arial"/>
              </a:rPr>
              <a:t> </a:t>
            </a:r>
            <a:r>
              <a:rPr sz="1200" spc="-10" dirty="0">
                <a:latin typeface="Arial"/>
                <a:cs typeface="Arial"/>
              </a:rPr>
              <a:t>across </a:t>
            </a:r>
            <a:r>
              <a:rPr sz="1200" dirty="0">
                <a:latin typeface="Arial"/>
                <a:cs typeface="Arial"/>
              </a:rPr>
              <a:t>estate,</a:t>
            </a:r>
            <a:r>
              <a:rPr sz="1200" spc="-40" dirty="0">
                <a:latin typeface="Arial"/>
                <a:cs typeface="Arial"/>
              </a:rPr>
              <a:t> </a:t>
            </a:r>
            <a:r>
              <a:rPr sz="1200" dirty="0">
                <a:latin typeface="Arial"/>
                <a:cs typeface="Arial"/>
              </a:rPr>
              <a:t>tax,</a:t>
            </a:r>
            <a:r>
              <a:rPr sz="1200" spc="-10" dirty="0">
                <a:latin typeface="Arial"/>
                <a:cs typeface="Arial"/>
              </a:rPr>
              <a:t> </a:t>
            </a:r>
            <a:r>
              <a:rPr sz="1200" dirty="0">
                <a:latin typeface="Arial"/>
                <a:cs typeface="Arial"/>
              </a:rPr>
              <a:t>investment</a:t>
            </a:r>
            <a:r>
              <a:rPr sz="1200" spc="-55" dirty="0">
                <a:latin typeface="Arial"/>
                <a:cs typeface="Arial"/>
              </a:rPr>
              <a:t> </a:t>
            </a:r>
            <a:r>
              <a:rPr sz="1200" spc="-20" dirty="0">
                <a:latin typeface="Arial"/>
                <a:cs typeface="Arial"/>
              </a:rPr>
              <a:t>etc. </a:t>
            </a:r>
            <a:r>
              <a:rPr sz="1200" dirty="0">
                <a:latin typeface="Arial"/>
                <a:cs typeface="Arial"/>
              </a:rPr>
              <a:t>(wealth</a:t>
            </a:r>
            <a:r>
              <a:rPr sz="1200" spc="-5" dirty="0">
                <a:latin typeface="Arial"/>
                <a:cs typeface="Arial"/>
              </a:rPr>
              <a:t> </a:t>
            </a:r>
            <a:r>
              <a:rPr sz="1200" spc="-10" dirty="0">
                <a:latin typeface="Arial"/>
                <a:cs typeface="Arial"/>
              </a:rPr>
              <a:t>management</a:t>
            </a:r>
            <a:r>
              <a:rPr sz="1200" spc="-30" dirty="0">
                <a:latin typeface="Arial"/>
                <a:cs typeface="Arial"/>
              </a:rPr>
              <a:t> </a:t>
            </a:r>
            <a:r>
              <a:rPr sz="1200" spc="-20" dirty="0">
                <a:latin typeface="Arial"/>
                <a:cs typeface="Arial"/>
              </a:rPr>
              <a:t>lens)</a:t>
            </a:r>
            <a:endParaRPr sz="1200">
              <a:latin typeface="Arial"/>
              <a:cs typeface="Arial"/>
            </a:endParaRPr>
          </a:p>
          <a:p>
            <a:pPr>
              <a:lnSpc>
                <a:spcPct val="100000"/>
              </a:lnSpc>
              <a:spcBef>
                <a:spcPts val="635"/>
              </a:spcBef>
            </a:pPr>
            <a:endParaRPr sz="1200">
              <a:latin typeface="Arial"/>
              <a:cs typeface="Arial"/>
            </a:endParaRPr>
          </a:p>
          <a:p>
            <a:pPr marL="96520" marR="92075" algn="ctr">
              <a:lnSpc>
                <a:spcPct val="100000"/>
              </a:lnSpc>
            </a:pPr>
            <a:r>
              <a:rPr sz="1200" i="1" dirty="0">
                <a:latin typeface="Arial"/>
                <a:cs typeface="Arial"/>
              </a:rPr>
              <a:t>Get</a:t>
            </a:r>
            <a:r>
              <a:rPr sz="1200" i="1" spc="-5" dirty="0">
                <a:latin typeface="Arial"/>
                <a:cs typeface="Arial"/>
              </a:rPr>
              <a:t> </a:t>
            </a:r>
            <a:r>
              <a:rPr sz="1200" i="1" dirty="0">
                <a:latin typeface="Arial"/>
                <a:cs typeface="Arial"/>
              </a:rPr>
              <a:t>you</a:t>
            </a:r>
            <a:r>
              <a:rPr sz="1200" i="1" spc="-30" dirty="0">
                <a:latin typeface="Arial"/>
                <a:cs typeface="Arial"/>
              </a:rPr>
              <a:t> </a:t>
            </a:r>
            <a:r>
              <a:rPr sz="1200" i="1" dirty="0">
                <a:latin typeface="Arial"/>
                <a:cs typeface="Arial"/>
              </a:rPr>
              <a:t>financially</a:t>
            </a:r>
            <a:r>
              <a:rPr sz="1200" i="1" spc="-40" dirty="0">
                <a:latin typeface="Arial"/>
                <a:cs typeface="Arial"/>
              </a:rPr>
              <a:t> </a:t>
            </a:r>
            <a:r>
              <a:rPr sz="1200" i="1" dirty="0">
                <a:latin typeface="Arial"/>
                <a:cs typeface="Arial"/>
              </a:rPr>
              <a:t>well</a:t>
            </a:r>
            <a:r>
              <a:rPr sz="1200" i="1" spc="-35" dirty="0">
                <a:latin typeface="Arial"/>
                <a:cs typeface="Arial"/>
              </a:rPr>
              <a:t> </a:t>
            </a:r>
            <a:r>
              <a:rPr sz="1200" i="1" dirty="0">
                <a:latin typeface="Arial"/>
                <a:cs typeface="Arial"/>
              </a:rPr>
              <a:t>organised</a:t>
            </a:r>
            <a:r>
              <a:rPr sz="1200" i="1" spc="-55" dirty="0">
                <a:latin typeface="Arial"/>
                <a:cs typeface="Arial"/>
              </a:rPr>
              <a:t> </a:t>
            </a:r>
            <a:r>
              <a:rPr sz="1200" i="1" spc="-20" dirty="0">
                <a:latin typeface="Arial"/>
                <a:cs typeface="Arial"/>
              </a:rPr>
              <a:t>with </a:t>
            </a:r>
            <a:r>
              <a:rPr sz="1200" i="1" dirty="0">
                <a:latin typeface="Arial"/>
                <a:cs typeface="Arial"/>
              </a:rPr>
              <a:t>a</a:t>
            </a:r>
            <a:r>
              <a:rPr sz="1200" i="1" spc="-20" dirty="0">
                <a:latin typeface="Arial"/>
                <a:cs typeface="Arial"/>
              </a:rPr>
              <a:t> </a:t>
            </a:r>
            <a:r>
              <a:rPr sz="1200" i="1" dirty="0">
                <a:latin typeface="Arial"/>
                <a:cs typeface="Arial"/>
              </a:rPr>
              <a:t>financial</a:t>
            </a:r>
            <a:r>
              <a:rPr sz="1200" i="1" spc="-50" dirty="0">
                <a:latin typeface="Arial"/>
                <a:cs typeface="Arial"/>
              </a:rPr>
              <a:t> </a:t>
            </a:r>
            <a:r>
              <a:rPr sz="1200" i="1" dirty="0">
                <a:latin typeface="Arial"/>
                <a:cs typeface="Arial"/>
              </a:rPr>
              <a:t>game</a:t>
            </a:r>
            <a:r>
              <a:rPr sz="1200" i="1" spc="-20" dirty="0">
                <a:latin typeface="Arial"/>
                <a:cs typeface="Arial"/>
              </a:rPr>
              <a:t> </a:t>
            </a:r>
            <a:r>
              <a:rPr sz="1200" i="1" dirty="0">
                <a:latin typeface="Arial"/>
                <a:cs typeface="Arial"/>
              </a:rPr>
              <a:t>plan</a:t>
            </a:r>
            <a:r>
              <a:rPr sz="1200" i="1" spc="-30" dirty="0">
                <a:latin typeface="Arial"/>
                <a:cs typeface="Arial"/>
              </a:rPr>
              <a:t> </a:t>
            </a:r>
            <a:r>
              <a:rPr sz="1200" i="1" dirty="0">
                <a:latin typeface="Arial"/>
                <a:cs typeface="Arial"/>
              </a:rPr>
              <a:t>aligning</a:t>
            </a:r>
            <a:r>
              <a:rPr sz="1200" i="1" spc="-15" dirty="0">
                <a:latin typeface="Arial"/>
                <a:cs typeface="Arial"/>
              </a:rPr>
              <a:t> </a:t>
            </a:r>
            <a:r>
              <a:rPr sz="1200" i="1" spc="-20" dirty="0">
                <a:latin typeface="Arial"/>
                <a:cs typeface="Arial"/>
              </a:rPr>
              <a:t>with </a:t>
            </a:r>
            <a:r>
              <a:rPr sz="1200" i="1" dirty="0">
                <a:latin typeface="Arial"/>
                <a:cs typeface="Arial"/>
              </a:rPr>
              <a:t>your</a:t>
            </a:r>
            <a:r>
              <a:rPr sz="1200" i="1" spc="-20" dirty="0">
                <a:latin typeface="Arial"/>
                <a:cs typeface="Arial"/>
              </a:rPr>
              <a:t> </a:t>
            </a:r>
            <a:r>
              <a:rPr sz="1200" i="1" dirty="0">
                <a:latin typeface="Arial"/>
                <a:cs typeface="Arial"/>
              </a:rPr>
              <a:t>goals</a:t>
            </a:r>
            <a:r>
              <a:rPr sz="1200" i="1" spc="-35" dirty="0">
                <a:latin typeface="Arial"/>
                <a:cs typeface="Arial"/>
              </a:rPr>
              <a:t> </a:t>
            </a:r>
            <a:r>
              <a:rPr sz="1200" i="1" dirty="0">
                <a:latin typeface="Arial"/>
                <a:cs typeface="Arial"/>
              </a:rPr>
              <a:t>&amp;</a:t>
            </a:r>
            <a:r>
              <a:rPr sz="1200" i="1" spc="5" dirty="0">
                <a:latin typeface="Arial"/>
                <a:cs typeface="Arial"/>
              </a:rPr>
              <a:t> </a:t>
            </a:r>
            <a:r>
              <a:rPr sz="1200" i="1" spc="-10" dirty="0">
                <a:latin typeface="Arial"/>
                <a:cs typeface="Arial"/>
              </a:rPr>
              <a:t>objectives</a:t>
            </a:r>
            <a:endParaRPr sz="1200">
              <a:latin typeface="Arial"/>
              <a:cs typeface="Arial"/>
            </a:endParaRPr>
          </a:p>
        </p:txBody>
      </p:sp>
      <p:sp>
        <p:nvSpPr>
          <p:cNvPr id="16" name="object 16"/>
          <p:cNvSpPr txBox="1"/>
          <p:nvPr/>
        </p:nvSpPr>
        <p:spPr>
          <a:xfrm>
            <a:off x="4229100" y="2215896"/>
            <a:ext cx="2764790" cy="4762500"/>
          </a:xfrm>
          <a:prstGeom prst="rect">
            <a:avLst/>
          </a:prstGeom>
          <a:ln w="57150">
            <a:solidFill>
              <a:srgbClr val="339966"/>
            </a:solidFill>
          </a:ln>
        </p:spPr>
        <p:txBody>
          <a:bodyPr vert="horz" wrap="square" lIns="0" tIns="0" rIns="0" bIns="0" rtlCol="0">
            <a:spAutoFit/>
          </a:bodyPr>
          <a:lstStyle/>
          <a:p>
            <a:pPr>
              <a:lnSpc>
                <a:spcPct val="100000"/>
              </a:lnSpc>
            </a:pPr>
            <a:endParaRPr sz="1200">
              <a:latin typeface="Times New Roman"/>
              <a:cs typeface="Times New Roman"/>
            </a:endParaRPr>
          </a:p>
          <a:p>
            <a:pPr>
              <a:lnSpc>
                <a:spcPct val="100000"/>
              </a:lnSpc>
              <a:spcBef>
                <a:spcPts val="260"/>
              </a:spcBef>
            </a:pPr>
            <a:endParaRPr sz="1200">
              <a:latin typeface="Times New Roman"/>
              <a:cs typeface="Times New Roman"/>
            </a:endParaRPr>
          </a:p>
          <a:p>
            <a:pPr algn="ctr">
              <a:lnSpc>
                <a:spcPct val="100000"/>
              </a:lnSpc>
            </a:pPr>
            <a:r>
              <a:rPr sz="1200" b="1" dirty="0">
                <a:latin typeface="Arial"/>
                <a:cs typeface="Arial"/>
              </a:rPr>
              <a:t>Option</a:t>
            </a:r>
            <a:r>
              <a:rPr sz="1200" b="1" spc="-35" dirty="0">
                <a:latin typeface="Arial"/>
                <a:cs typeface="Arial"/>
              </a:rPr>
              <a:t> </a:t>
            </a:r>
            <a:r>
              <a:rPr sz="1200" b="1" spc="-50" dirty="0">
                <a:latin typeface="Arial"/>
                <a:cs typeface="Arial"/>
              </a:rPr>
              <a:t>B</a:t>
            </a:r>
            <a:endParaRPr sz="1200">
              <a:latin typeface="Arial"/>
              <a:cs typeface="Arial"/>
            </a:endParaRPr>
          </a:p>
          <a:p>
            <a:pPr marL="426720" marR="419100" indent="290830">
              <a:lnSpc>
                <a:spcPct val="240000"/>
              </a:lnSpc>
            </a:pPr>
            <a:r>
              <a:rPr sz="1200" dirty="0">
                <a:latin typeface="Arial"/>
                <a:cs typeface="Arial"/>
              </a:rPr>
              <a:t>Advisory</a:t>
            </a:r>
            <a:r>
              <a:rPr sz="1200" spc="-25" dirty="0">
                <a:latin typeface="Arial"/>
                <a:cs typeface="Arial"/>
              </a:rPr>
              <a:t> </a:t>
            </a:r>
            <a:r>
              <a:rPr sz="1200" dirty="0">
                <a:latin typeface="Arial"/>
                <a:cs typeface="Arial"/>
              </a:rPr>
              <a:t>Board</a:t>
            </a:r>
            <a:r>
              <a:rPr sz="1200" spc="-35" dirty="0">
                <a:latin typeface="Arial"/>
                <a:cs typeface="Arial"/>
              </a:rPr>
              <a:t> </a:t>
            </a:r>
            <a:r>
              <a:rPr sz="1200" spc="-20" dirty="0">
                <a:latin typeface="Arial"/>
                <a:cs typeface="Arial"/>
              </a:rPr>
              <a:t>role </a:t>
            </a:r>
            <a:r>
              <a:rPr sz="1200" dirty="0">
                <a:latin typeface="Arial"/>
                <a:cs typeface="Arial"/>
              </a:rPr>
              <a:t>Project</a:t>
            </a:r>
            <a:r>
              <a:rPr sz="1200" spc="-35" dirty="0">
                <a:latin typeface="Arial"/>
                <a:cs typeface="Arial"/>
              </a:rPr>
              <a:t> </a:t>
            </a:r>
            <a:r>
              <a:rPr sz="1200" dirty="0">
                <a:latin typeface="Arial"/>
                <a:cs typeface="Arial"/>
              </a:rPr>
              <a:t>management</a:t>
            </a:r>
            <a:r>
              <a:rPr sz="1200" spc="-55" dirty="0">
                <a:latin typeface="Arial"/>
                <a:cs typeface="Arial"/>
              </a:rPr>
              <a:t> </a:t>
            </a:r>
            <a:r>
              <a:rPr sz="1200" dirty="0">
                <a:latin typeface="Arial"/>
                <a:cs typeface="Arial"/>
              </a:rPr>
              <a:t>to</a:t>
            </a:r>
            <a:r>
              <a:rPr sz="1200" spc="-25" dirty="0">
                <a:latin typeface="Arial"/>
                <a:cs typeface="Arial"/>
              </a:rPr>
              <a:t> </a:t>
            </a:r>
            <a:r>
              <a:rPr sz="1200" spc="-20" dirty="0">
                <a:latin typeface="Arial"/>
                <a:cs typeface="Arial"/>
              </a:rPr>
              <a:t>your</a:t>
            </a:r>
            <a:endParaRPr sz="1200">
              <a:latin typeface="Arial"/>
              <a:cs typeface="Arial"/>
            </a:endParaRPr>
          </a:p>
          <a:p>
            <a:pPr marL="115570" marR="107950" algn="ctr">
              <a:lnSpc>
                <a:spcPct val="100000"/>
              </a:lnSpc>
            </a:pPr>
            <a:r>
              <a:rPr sz="1200" dirty="0">
                <a:latin typeface="Arial"/>
                <a:cs typeface="Arial"/>
              </a:rPr>
              <a:t>committed</a:t>
            </a:r>
            <a:r>
              <a:rPr sz="1200" spc="-25" dirty="0">
                <a:latin typeface="Arial"/>
                <a:cs typeface="Arial"/>
              </a:rPr>
              <a:t> </a:t>
            </a:r>
            <a:r>
              <a:rPr sz="1200" dirty="0">
                <a:latin typeface="Arial"/>
                <a:cs typeface="Arial"/>
              </a:rPr>
              <a:t>future</a:t>
            </a:r>
            <a:r>
              <a:rPr sz="1200" spc="-40" dirty="0">
                <a:latin typeface="Arial"/>
                <a:cs typeface="Arial"/>
              </a:rPr>
              <a:t> </a:t>
            </a:r>
            <a:r>
              <a:rPr sz="1200" dirty="0">
                <a:latin typeface="Arial"/>
                <a:cs typeface="Arial"/>
              </a:rPr>
              <a:t>across</a:t>
            </a:r>
            <a:r>
              <a:rPr sz="1200" spc="-25" dirty="0">
                <a:latin typeface="Arial"/>
                <a:cs typeface="Arial"/>
              </a:rPr>
              <a:t> </a:t>
            </a:r>
            <a:r>
              <a:rPr sz="1200" dirty="0">
                <a:latin typeface="Arial"/>
                <a:cs typeface="Arial"/>
              </a:rPr>
              <a:t>total</a:t>
            </a:r>
            <a:r>
              <a:rPr sz="1200" spc="-40" dirty="0">
                <a:latin typeface="Arial"/>
                <a:cs typeface="Arial"/>
              </a:rPr>
              <a:t> </a:t>
            </a:r>
            <a:r>
              <a:rPr sz="1200" spc="-10" dirty="0">
                <a:latin typeface="Arial"/>
                <a:cs typeface="Arial"/>
              </a:rPr>
              <a:t>balance </a:t>
            </a:r>
            <a:r>
              <a:rPr sz="1200" dirty="0">
                <a:latin typeface="Arial"/>
                <a:cs typeface="Arial"/>
              </a:rPr>
              <a:t>sheet</a:t>
            </a:r>
            <a:r>
              <a:rPr sz="1200" spc="-30" dirty="0">
                <a:latin typeface="Arial"/>
                <a:cs typeface="Arial"/>
              </a:rPr>
              <a:t> </a:t>
            </a:r>
            <a:r>
              <a:rPr sz="1200" dirty="0">
                <a:latin typeface="Arial"/>
                <a:cs typeface="Arial"/>
              </a:rPr>
              <a:t>&amp; establish</a:t>
            </a:r>
            <a:r>
              <a:rPr sz="1200" spc="-50" dirty="0">
                <a:latin typeface="Arial"/>
                <a:cs typeface="Arial"/>
              </a:rPr>
              <a:t> </a:t>
            </a:r>
            <a:r>
              <a:rPr sz="1200" dirty="0">
                <a:latin typeface="Arial"/>
                <a:cs typeface="Arial"/>
              </a:rPr>
              <a:t>advisory</a:t>
            </a:r>
            <a:r>
              <a:rPr sz="1200" spc="-15" dirty="0">
                <a:latin typeface="Arial"/>
                <a:cs typeface="Arial"/>
              </a:rPr>
              <a:t> </a:t>
            </a:r>
            <a:r>
              <a:rPr sz="1200" spc="-10" dirty="0">
                <a:latin typeface="Arial"/>
                <a:cs typeface="Arial"/>
              </a:rPr>
              <a:t>board/s</a:t>
            </a:r>
            <a:endParaRPr sz="1200">
              <a:latin typeface="Arial"/>
              <a:cs typeface="Arial"/>
            </a:endParaRPr>
          </a:p>
          <a:p>
            <a:pPr>
              <a:lnSpc>
                <a:spcPct val="100000"/>
              </a:lnSpc>
              <a:spcBef>
                <a:spcPts val="635"/>
              </a:spcBef>
            </a:pPr>
            <a:endParaRPr sz="1200">
              <a:latin typeface="Arial"/>
              <a:cs typeface="Arial"/>
            </a:endParaRPr>
          </a:p>
          <a:p>
            <a:pPr marL="254000" indent="-173355">
              <a:lnSpc>
                <a:spcPct val="100000"/>
              </a:lnSpc>
              <a:buChar char="•"/>
              <a:tabLst>
                <a:tab pos="254000" algn="l"/>
              </a:tabLst>
            </a:pPr>
            <a:r>
              <a:rPr sz="1200" dirty="0">
                <a:latin typeface="Arial"/>
                <a:cs typeface="Arial"/>
              </a:rPr>
              <a:t>Understand</a:t>
            </a:r>
            <a:r>
              <a:rPr sz="1200" spc="-45" dirty="0">
                <a:latin typeface="Arial"/>
                <a:cs typeface="Arial"/>
              </a:rPr>
              <a:t> </a:t>
            </a:r>
            <a:r>
              <a:rPr sz="1200" dirty="0">
                <a:latin typeface="Arial"/>
                <a:cs typeface="Arial"/>
              </a:rPr>
              <a:t>all</a:t>
            </a:r>
            <a:r>
              <a:rPr sz="1200" spc="-25" dirty="0">
                <a:latin typeface="Arial"/>
                <a:cs typeface="Arial"/>
              </a:rPr>
              <a:t> </a:t>
            </a:r>
            <a:r>
              <a:rPr sz="1200" dirty="0">
                <a:latin typeface="Arial"/>
                <a:cs typeface="Arial"/>
              </a:rPr>
              <a:t>the</a:t>
            </a:r>
            <a:r>
              <a:rPr sz="1200" spc="-35" dirty="0">
                <a:latin typeface="Arial"/>
                <a:cs typeface="Arial"/>
              </a:rPr>
              <a:t> </a:t>
            </a:r>
            <a:r>
              <a:rPr sz="1200" spc="-20" dirty="0">
                <a:latin typeface="Arial"/>
                <a:cs typeface="Arial"/>
              </a:rPr>
              <a:t>risks</a:t>
            </a:r>
            <a:endParaRPr sz="1200">
              <a:latin typeface="Arial"/>
              <a:cs typeface="Arial"/>
            </a:endParaRPr>
          </a:p>
          <a:p>
            <a:pPr marL="254000" indent="-173355">
              <a:lnSpc>
                <a:spcPct val="100000"/>
              </a:lnSpc>
              <a:spcBef>
                <a:spcPts val="290"/>
              </a:spcBef>
              <a:buChar char="•"/>
              <a:tabLst>
                <a:tab pos="254000" algn="l"/>
              </a:tabLst>
            </a:pPr>
            <a:r>
              <a:rPr sz="1200" dirty="0">
                <a:latin typeface="Arial"/>
                <a:cs typeface="Arial"/>
              </a:rPr>
              <a:t>Fortnightly</a:t>
            </a:r>
            <a:r>
              <a:rPr sz="1200" spc="-50" dirty="0">
                <a:latin typeface="Arial"/>
                <a:cs typeface="Arial"/>
              </a:rPr>
              <a:t> </a:t>
            </a:r>
            <a:r>
              <a:rPr sz="1200" spc="-10" dirty="0">
                <a:latin typeface="Arial"/>
                <a:cs typeface="Arial"/>
              </a:rPr>
              <a:t>meetings</a:t>
            </a:r>
            <a:endParaRPr sz="1200">
              <a:latin typeface="Arial"/>
              <a:cs typeface="Arial"/>
            </a:endParaRPr>
          </a:p>
          <a:p>
            <a:pPr marL="254000" indent="-173355">
              <a:lnSpc>
                <a:spcPct val="100000"/>
              </a:lnSpc>
              <a:spcBef>
                <a:spcPts val="290"/>
              </a:spcBef>
              <a:buChar char="•"/>
              <a:tabLst>
                <a:tab pos="254000" algn="l"/>
              </a:tabLst>
            </a:pPr>
            <a:r>
              <a:rPr sz="1200" dirty="0">
                <a:latin typeface="Arial"/>
                <a:cs typeface="Arial"/>
              </a:rPr>
              <a:t>Develop</a:t>
            </a:r>
            <a:r>
              <a:rPr sz="1200" spc="-20" dirty="0">
                <a:latin typeface="Arial"/>
                <a:cs typeface="Arial"/>
              </a:rPr>
              <a:t> </a:t>
            </a:r>
            <a:r>
              <a:rPr sz="1200" dirty="0">
                <a:latin typeface="Arial"/>
                <a:cs typeface="Arial"/>
              </a:rPr>
              <a:t>risk </a:t>
            </a:r>
            <a:r>
              <a:rPr sz="1200" spc="-10" dirty="0">
                <a:latin typeface="Arial"/>
                <a:cs typeface="Arial"/>
              </a:rPr>
              <a:t>management</a:t>
            </a:r>
            <a:r>
              <a:rPr sz="1200" spc="-30" dirty="0">
                <a:latin typeface="Arial"/>
                <a:cs typeface="Arial"/>
              </a:rPr>
              <a:t> </a:t>
            </a:r>
            <a:r>
              <a:rPr sz="1200" spc="-10" dirty="0">
                <a:latin typeface="Arial"/>
                <a:cs typeface="Arial"/>
              </a:rPr>
              <a:t>matrix</a:t>
            </a:r>
            <a:endParaRPr sz="1200">
              <a:latin typeface="Arial"/>
              <a:cs typeface="Arial"/>
            </a:endParaRPr>
          </a:p>
          <a:p>
            <a:pPr marL="254000" indent="-173355">
              <a:lnSpc>
                <a:spcPct val="100000"/>
              </a:lnSpc>
              <a:spcBef>
                <a:spcPts val="285"/>
              </a:spcBef>
              <a:buChar char="•"/>
              <a:tabLst>
                <a:tab pos="254000" algn="l"/>
              </a:tabLst>
            </a:pPr>
            <a:r>
              <a:rPr sz="1200" dirty="0">
                <a:latin typeface="Arial"/>
                <a:cs typeface="Arial"/>
              </a:rPr>
              <a:t>Develop</a:t>
            </a:r>
            <a:r>
              <a:rPr sz="1200" spc="-45" dirty="0">
                <a:latin typeface="Arial"/>
                <a:cs typeface="Arial"/>
              </a:rPr>
              <a:t> </a:t>
            </a:r>
            <a:r>
              <a:rPr sz="1200" dirty="0">
                <a:latin typeface="Arial"/>
                <a:cs typeface="Arial"/>
              </a:rPr>
              <a:t>project</a:t>
            </a:r>
            <a:r>
              <a:rPr sz="1200" spc="-40" dirty="0">
                <a:latin typeface="Arial"/>
                <a:cs typeface="Arial"/>
              </a:rPr>
              <a:t> </a:t>
            </a:r>
            <a:r>
              <a:rPr sz="1200" spc="-20" dirty="0">
                <a:latin typeface="Arial"/>
                <a:cs typeface="Arial"/>
              </a:rPr>
              <a:t>plan</a:t>
            </a:r>
            <a:endParaRPr sz="1200">
              <a:latin typeface="Arial"/>
              <a:cs typeface="Arial"/>
            </a:endParaRPr>
          </a:p>
          <a:p>
            <a:pPr marL="252729" marR="441959" indent="-172720">
              <a:lnSpc>
                <a:spcPct val="100000"/>
              </a:lnSpc>
              <a:spcBef>
                <a:spcPts val="290"/>
              </a:spcBef>
              <a:buChar char="•"/>
              <a:tabLst>
                <a:tab pos="252729" algn="l"/>
              </a:tabLst>
            </a:pPr>
            <a:r>
              <a:rPr sz="1200" dirty="0">
                <a:latin typeface="Arial"/>
                <a:cs typeface="Arial"/>
              </a:rPr>
              <a:t>Coordinate</a:t>
            </a:r>
            <a:r>
              <a:rPr sz="1200" spc="-35" dirty="0">
                <a:latin typeface="Arial"/>
                <a:cs typeface="Arial"/>
              </a:rPr>
              <a:t> </a:t>
            </a:r>
            <a:r>
              <a:rPr sz="1200" dirty="0">
                <a:latin typeface="Arial"/>
                <a:cs typeface="Arial"/>
              </a:rPr>
              <a:t>meetings</a:t>
            </a:r>
            <a:r>
              <a:rPr sz="1200" spc="-60" dirty="0">
                <a:latin typeface="Arial"/>
                <a:cs typeface="Arial"/>
              </a:rPr>
              <a:t> </a:t>
            </a:r>
            <a:r>
              <a:rPr sz="1200" dirty="0">
                <a:latin typeface="Arial"/>
                <a:cs typeface="Arial"/>
              </a:rPr>
              <a:t>to</a:t>
            </a:r>
            <a:r>
              <a:rPr sz="1200" spc="-35" dirty="0">
                <a:latin typeface="Arial"/>
                <a:cs typeface="Arial"/>
              </a:rPr>
              <a:t> </a:t>
            </a:r>
            <a:r>
              <a:rPr sz="1200" spc="-10" dirty="0">
                <a:latin typeface="Arial"/>
                <a:cs typeface="Arial"/>
              </a:rPr>
              <a:t>deliver </a:t>
            </a:r>
            <a:r>
              <a:rPr sz="1200" dirty="0">
                <a:latin typeface="Arial"/>
                <a:cs typeface="Arial"/>
              </a:rPr>
              <a:t>project</a:t>
            </a:r>
            <a:r>
              <a:rPr sz="1200" spc="-40" dirty="0">
                <a:latin typeface="Arial"/>
                <a:cs typeface="Arial"/>
              </a:rPr>
              <a:t> </a:t>
            </a:r>
            <a:r>
              <a:rPr sz="1200" spc="-20" dirty="0">
                <a:latin typeface="Arial"/>
                <a:cs typeface="Arial"/>
              </a:rPr>
              <a:t>plan</a:t>
            </a:r>
            <a:endParaRPr sz="1200">
              <a:latin typeface="Arial"/>
              <a:cs typeface="Arial"/>
            </a:endParaRPr>
          </a:p>
          <a:p>
            <a:pPr>
              <a:lnSpc>
                <a:spcPct val="100000"/>
              </a:lnSpc>
              <a:spcBef>
                <a:spcPts val="635"/>
              </a:spcBef>
            </a:pPr>
            <a:endParaRPr sz="1200">
              <a:latin typeface="Arial"/>
              <a:cs typeface="Arial"/>
            </a:endParaRPr>
          </a:p>
          <a:p>
            <a:pPr marL="147320" marR="141605" algn="ctr">
              <a:lnSpc>
                <a:spcPct val="100000"/>
              </a:lnSpc>
            </a:pPr>
            <a:r>
              <a:rPr sz="1200" i="1" dirty="0">
                <a:latin typeface="Arial"/>
                <a:cs typeface="Arial"/>
              </a:rPr>
              <a:t>Higher</a:t>
            </a:r>
            <a:r>
              <a:rPr sz="1200" i="1" spc="-45" dirty="0">
                <a:latin typeface="Arial"/>
                <a:cs typeface="Arial"/>
              </a:rPr>
              <a:t> </a:t>
            </a:r>
            <a:r>
              <a:rPr sz="1200" i="1" dirty="0">
                <a:latin typeface="Arial"/>
                <a:cs typeface="Arial"/>
              </a:rPr>
              <a:t>touch</a:t>
            </a:r>
            <a:r>
              <a:rPr sz="1200" i="1" spc="-35" dirty="0">
                <a:latin typeface="Arial"/>
                <a:cs typeface="Arial"/>
              </a:rPr>
              <a:t> </a:t>
            </a:r>
            <a:r>
              <a:rPr sz="1200" i="1" dirty="0">
                <a:latin typeface="Arial"/>
                <a:cs typeface="Arial"/>
              </a:rPr>
              <a:t>(fortnightly</a:t>
            </a:r>
            <a:r>
              <a:rPr sz="1200" i="1" spc="-50" dirty="0">
                <a:latin typeface="Arial"/>
                <a:cs typeface="Arial"/>
              </a:rPr>
              <a:t> </a:t>
            </a:r>
            <a:r>
              <a:rPr sz="1200" i="1" dirty="0">
                <a:latin typeface="Arial"/>
                <a:cs typeface="Arial"/>
              </a:rPr>
              <a:t>meetings)</a:t>
            </a:r>
            <a:r>
              <a:rPr sz="1200" i="1" spc="-35" dirty="0">
                <a:latin typeface="Arial"/>
                <a:cs typeface="Arial"/>
              </a:rPr>
              <a:t> </a:t>
            </a:r>
            <a:r>
              <a:rPr sz="1200" i="1" spc="-50" dirty="0">
                <a:latin typeface="Arial"/>
                <a:cs typeface="Arial"/>
              </a:rPr>
              <a:t>&amp; </a:t>
            </a:r>
            <a:r>
              <a:rPr sz="1200" i="1" spc="-10" dirty="0">
                <a:latin typeface="Arial"/>
                <a:cs typeface="Arial"/>
              </a:rPr>
              <a:t>accountability</a:t>
            </a:r>
            <a:endParaRPr sz="1200">
              <a:latin typeface="Arial"/>
              <a:cs typeface="Arial"/>
            </a:endParaRPr>
          </a:p>
          <a:p>
            <a:pPr marL="318135" marR="310515" algn="ctr">
              <a:lnSpc>
                <a:spcPct val="120000"/>
              </a:lnSpc>
            </a:pPr>
            <a:r>
              <a:rPr sz="1200" i="1" dirty="0">
                <a:latin typeface="Arial"/>
                <a:cs typeface="Arial"/>
              </a:rPr>
              <a:t>Greater</a:t>
            </a:r>
            <a:r>
              <a:rPr sz="1200" i="1" spc="-20" dirty="0">
                <a:latin typeface="Arial"/>
                <a:cs typeface="Arial"/>
              </a:rPr>
              <a:t> </a:t>
            </a:r>
            <a:r>
              <a:rPr sz="1200" i="1" dirty="0">
                <a:latin typeface="Arial"/>
                <a:cs typeface="Arial"/>
              </a:rPr>
              <a:t>access</a:t>
            </a:r>
            <a:r>
              <a:rPr sz="1200" i="1" spc="-30" dirty="0">
                <a:latin typeface="Arial"/>
                <a:cs typeface="Arial"/>
              </a:rPr>
              <a:t> </a:t>
            </a:r>
            <a:r>
              <a:rPr sz="1200" i="1" dirty="0">
                <a:latin typeface="Arial"/>
                <a:cs typeface="Arial"/>
              </a:rPr>
              <a:t>to</a:t>
            </a:r>
            <a:r>
              <a:rPr sz="1200" i="1" spc="5" dirty="0">
                <a:latin typeface="Arial"/>
                <a:cs typeface="Arial"/>
              </a:rPr>
              <a:t> </a:t>
            </a:r>
            <a:r>
              <a:rPr sz="1200" i="1" dirty="0">
                <a:latin typeface="Arial"/>
                <a:cs typeface="Arial"/>
              </a:rPr>
              <a:t>us</a:t>
            </a:r>
            <a:r>
              <a:rPr sz="1200" i="1" spc="-15" dirty="0">
                <a:latin typeface="Arial"/>
                <a:cs typeface="Arial"/>
              </a:rPr>
              <a:t> </a:t>
            </a:r>
            <a:r>
              <a:rPr sz="1200" i="1" dirty="0">
                <a:latin typeface="Arial"/>
                <a:cs typeface="Arial"/>
              </a:rPr>
              <a:t>&amp; </a:t>
            </a:r>
            <a:r>
              <a:rPr sz="1200" i="1" spc="-10" dirty="0">
                <a:latin typeface="Arial"/>
                <a:cs typeface="Arial"/>
              </a:rPr>
              <a:t>network </a:t>
            </a:r>
            <a:r>
              <a:rPr sz="1200" i="1" dirty="0">
                <a:latin typeface="Arial"/>
                <a:cs typeface="Arial"/>
              </a:rPr>
              <a:t>Greater</a:t>
            </a:r>
            <a:r>
              <a:rPr sz="1200" i="1" spc="-20" dirty="0">
                <a:latin typeface="Arial"/>
                <a:cs typeface="Arial"/>
              </a:rPr>
              <a:t> </a:t>
            </a:r>
            <a:r>
              <a:rPr sz="1200" i="1" dirty="0">
                <a:latin typeface="Arial"/>
                <a:cs typeface="Arial"/>
              </a:rPr>
              <a:t>buy</a:t>
            </a:r>
            <a:r>
              <a:rPr sz="1200" i="1" spc="-30" dirty="0">
                <a:latin typeface="Arial"/>
                <a:cs typeface="Arial"/>
              </a:rPr>
              <a:t> </a:t>
            </a:r>
            <a:r>
              <a:rPr sz="1200" i="1" dirty="0">
                <a:latin typeface="Arial"/>
                <a:cs typeface="Arial"/>
              </a:rPr>
              <a:t>in</a:t>
            </a:r>
            <a:r>
              <a:rPr sz="1200" i="1" spc="-5" dirty="0">
                <a:latin typeface="Arial"/>
                <a:cs typeface="Arial"/>
              </a:rPr>
              <a:t> </a:t>
            </a:r>
            <a:r>
              <a:rPr sz="1200" i="1" dirty="0">
                <a:latin typeface="Arial"/>
                <a:cs typeface="Arial"/>
              </a:rPr>
              <a:t>&amp; </a:t>
            </a:r>
            <a:r>
              <a:rPr sz="1200" i="1" spc="-10" dirty="0">
                <a:latin typeface="Arial"/>
                <a:cs typeface="Arial"/>
              </a:rPr>
              <a:t>involvement</a:t>
            </a:r>
            <a:endParaRPr sz="1200">
              <a:latin typeface="Arial"/>
              <a:cs typeface="Arial"/>
            </a:endParaRPr>
          </a:p>
        </p:txBody>
      </p:sp>
      <p:sp>
        <p:nvSpPr>
          <p:cNvPr id="17" name="object 17"/>
          <p:cNvSpPr txBox="1"/>
          <p:nvPr/>
        </p:nvSpPr>
        <p:spPr>
          <a:xfrm>
            <a:off x="7452359" y="1033272"/>
            <a:ext cx="2763520" cy="5945505"/>
          </a:xfrm>
          <a:prstGeom prst="rect">
            <a:avLst/>
          </a:prstGeom>
          <a:ln w="57150">
            <a:solidFill>
              <a:srgbClr val="B68150"/>
            </a:solidFill>
          </a:ln>
        </p:spPr>
        <p:txBody>
          <a:bodyPr vert="horz" wrap="square" lIns="0" tIns="0" rIns="0" bIns="0" rtlCol="0">
            <a:spAutoFit/>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715"/>
              </a:spcBef>
            </a:pPr>
            <a:endParaRPr sz="1200">
              <a:latin typeface="Times New Roman"/>
              <a:cs typeface="Times New Roman"/>
            </a:endParaRPr>
          </a:p>
          <a:p>
            <a:pPr algn="ctr">
              <a:lnSpc>
                <a:spcPct val="100000"/>
              </a:lnSpc>
            </a:pPr>
            <a:r>
              <a:rPr sz="1200" b="1" dirty="0">
                <a:latin typeface="Arial"/>
                <a:cs typeface="Arial"/>
              </a:rPr>
              <a:t>Option</a:t>
            </a:r>
            <a:r>
              <a:rPr sz="1200" b="1" spc="-35" dirty="0">
                <a:latin typeface="Arial"/>
                <a:cs typeface="Arial"/>
              </a:rPr>
              <a:t> </a:t>
            </a:r>
            <a:r>
              <a:rPr sz="1200" b="1" spc="-50" dirty="0">
                <a:latin typeface="Arial"/>
                <a:cs typeface="Arial"/>
              </a:rPr>
              <a:t>C</a:t>
            </a:r>
            <a:endParaRPr sz="1200">
              <a:latin typeface="Arial"/>
              <a:cs typeface="Arial"/>
            </a:endParaRPr>
          </a:p>
          <a:p>
            <a:pPr>
              <a:lnSpc>
                <a:spcPct val="100000"/>
              </a:lnSpc>
              <a:spcBef>
                <a:spcPts val="635"/>
              </a:spcBef>
            </a:pPr>
            <a:endParaRPr sz="1200">
              <a:latin typeface="Arial"/>
              <a:cs typeface="Arial"/>
            </a:endParaRPr>
          </a:p>
          <a:p>
            <a:pPr marL="346075" marR="340995" algn="ctr">
              <a:lnSpc>
                <a:spcPct val="100000"/>
              </a:lnSpc>
            </a:pPr>
            <a:r>
              <a:rPr sz="1200" dirty="0">
                <a:latin typeface="Arial"/>
                <a:cs typeface="Arial"/>
              </a:rPr>
              <a:t>Advisory</a:t>
            </a:r>
            <a:r>
              <a:rPr sz="1200" spc="-20" dirty="0">
                <a:latin typeface="Arial"/>
                <a:cs typeface="Arial"/>
              </a:rPr>
              <a:t> </a:t>
            </a:r>
            <a:r>
              <a:rPr sz="1200" dirty="0">
                <a:latin typeface="Arial"/>
                <a:cs typeface="Arial"/>
              </a:rPr>
              <a:t>Board</a:t>
            </a:r>
            <a:r>
              <a:rPr sz="1200" spc="-25" dirty="0">
                <a:latin typeface="Arial"/>
                <a:cs typeface="Arial"/>
              </a:rPr>
              <a:t> </a:t>
            </a:r>
            <a:r>
              <a:rPr sz="1200" dirty="0">
                <a:latin typeface="Arial"/>
                <a:cs typeface="Arial"/>
              </a:rPr>
              <a:t>&amp;</a:t>
            </a:r>
            <a:r>
              <a:rPr sz="1200" spc="-5" dirty="0">
                <a:latin typeface="Arial"/>
                <a:cs typeface="Arial"/>
              </a:rPr>
              <a:t> </a:t>
            </a:r>
            <a:r>
              <a:rPr sz="1200" dirty="0">
                <a:latin typeface="Arial"/>
                <a:cs typeface="Arial"/>
              </a:rPr>
              <a:t>Home</a:t>
            </a:r>
            <a:r>
              <a:rPr sz="1200" spc="-25" dirty="0">
                <a:latin typeface="Arial"/>
                <a:cs typeface="Arial"/>
              </a:rPr>
              <a:t> </a:t>
            </a:r>
            <a:r>
              <a:rPr sz="1200" spc="-10" dirty="0">
                <a:latin typeface="Arial"/>
                <a:cs typeface="Arial"/>
              </a:rPr>
              <a:t>Office </a:t>
            </a:r>
            <a:r>
              <a:rPr sz="1200" dirty="0">
                <a:latin typeface="Arial"/>
                <a:cs typeface="Arial"/>
              </a:rPr>
              <a:t>Establishment</a:t>
            </a:r>
            <a:r>
              <a:rPr sz="1200" spc="-75" dirty="0">
                <a:latin typeface="Arial"/>
                <a:cs typeface="Arial"/>
              </a:rPr>
              <a:t> </a:t>
            </a:r>
            <a:r>
              <a:rPr sz="1200" spc="-20" dirty="0">
                <a:latin typeface="Arial"/>
                <a:cs typeface="Arial"/>
              </a:rPr>
              <a:t>role</a:t>
            </a:r>
            <a:endParaRPr sz="1200">
              <a:latin typeface="Arial"/>
              <a:cs typeface="Arial"/>
            </a:endParaRPr>
          </a:p>
          <a:p>
            <a:pPr>
              <a:lnSpc>
                <a:spcPct val="100000"/>
              </a:lnSpc>
              <a:spcBef>
                <a:spcPts val="635"/>
              </a:spcBef>
            </a:pPr>
            <a:endParaRPr sz="1200">
              <a:latin typeface="Arial"/>
              <a:cs typeface="Arial"/>
            </a:endParaRPr>
          </a:p>
          <a:p>
            <a:pPr marL="94615" marR="88900" algn="ctr">
              <a:lnSpc>
                <a:spcPct val="100000"/>
              </a:lnSpc>
            </a:pPr>
            <a:r>
              <a:rPr sz="1200" dirty="0">
                <a:latin typeface="Arial"/>
                <a:cs typeface="Arial"/>
              </a:rPr>
              <a:t>Most</a:t>
            </a:r>
            <a:r>
              <a:rPr sz="1200" spc="-20" dirty="0">
                <a:latin typeface="Arial"/>
                <a:cs typeface="Arial"/>
              </a:rPr>
              <a:t> </a:t>
            </a:r>
            <a:r>
              <a:rPr sz="1200" dirty="0">
                <a:latin typeface="Arial"/>
                <a:cs typeface="Arial"/>
              </a:rPr>
              <a:t>comprehensive</a:t>
            </a:r>
            <a:r>
              <a:rPr sz="1200" spc="-50" dirty="0">
                <a:latin typeface="Arial"/>
                <a:cs typeface="Arial"/>
              </a:rPr>
              <a:t> </a:t>
            </a:r>
            <a:r>
              <a:rPr sz="1200" dirty="0">
                <a:latin typeface="Arial"/>
                <a:cs typeface="Arial"/>
              </a:rPr>
              <a:t>offering</a:t>
            </a:r>
            <a:r>
              <a:rPr sz="1200" spc="-60" dirty="0">
                <a:latin typeface="Arial"/>
                <a:cs typeface="Arial"/>
              </a:rPr>
              <a:t> </a:t>
            </a:r>
            <a:r>
              <a:rPr sz="1200" spc="-10" dirty="0">
                <a:latin typeface="Arial"/>
                <a:cs typeface="Arial"/>
              </a:rPr>
              <a:t>(option’s </a:t>
            </a:r>
            <a:r>
              <a:rPr sz="1200" dirty="0">
                <a:latin typeface="Arial"/>
                <a:cs typeface="Arial"/>
              </a:rPr>
              <a:t>A</a:t>
            </a:r>
            <a:r>
              <a:rPr sz="1200" spc="-5" dirty="0">
                <a:latin typeface="Arial"/>
                <a:cs typeface="Arial"/>
              </a:rPr>
              <a:t> </a:t>
            </a:r>
            <a:r>
              <a:rPr sz="1200" dirty="0">
                <a:latin typeface="Arial"/>
                <a:cs typeface="Arial"/>
              </a:rPr>
              <a:t>&amp; B</a:t>
            </a:r>
            <a:r>
              <a:rPr sz="1200" spc="-15" dirty="0">
                <a:latin typeface="Arial"/>
                <a:cs typeface="Arial"/>
              </a:rPr>
              <a:t> </a:t>
            </a:r>
            <a:r>
              <a:rPr sz="1200" dirty="0">
                <a:latin typeface="Arial"/>
                <a:cs typeface="Arial"/>
              </a:rPr>
              <a:t>+ help</a:t>
            </a:r>
            <a:r>
              <a:rPr sz="1200" spc="-35" dirty="0">
                <a:latin typeface="Arial"/>
                <a:cs typeface="Arial"/>
              </a:rPr>
              <a:t> </a:t>
            </a:r>
            <a:r>
              <a:rPr sz="1200" dirty="0">
                <a:latin typeface="Arial"/>
                <a:cs typeface="Arial"/>
              </a:rPr>
              <a:t>build</a:t>
            </a:r>
            <a:r>
              <a:rPr sz="1200" spc="-25" dirty="0">
                <a:latin typeface="Arial"/>
                <a:cs typeface="Arial"/>
              </a:rPr>
              <a:t> </a:t>
            </a:r>
            <a:r>
              <a:rPr sz="1200" dirty="0">
                <a:latin typeface="Arial"/>
                <a:cs typeface="Arial"/>
              </a:rPr>
              <a:t>your</a:t>
            </a:r>
            <a:r>
              <a:rPr sz="1200" spc="-10" dirty="0">
                <a:latin typeface="Arial"/>
                <a:cs typeface="Arial"/>
              </a:rPr>
              <a:t> </a:t>
            </a:r>
            <a:r>
              <a:rPr sz="1200" dirty="0">
                <a:latin typeface="Arial"/>
                <a:cs typeface="Arial"/>
              </a:rPr>
              <a:t>own</a:t>
            </a:r>
            <a:r>
              <a:rPr sz="1200" spc="-10" dirty="0">
                <a:latin typeface="Arial"/>
                <a:cs typeface="Arial"/>
              </a:rPr>
              <a:t> family </a:t>
            </a:r>
            <a:r>
              <a:rPr sz="1200" dirty="0">
                <a:latin typeface="Arial"/>
                <a:cs typeface="Arial"/>
              </a:rPr>
              <a:t>office</a:t>
            </a:r>
            <a:r>
              <a:rPr sz="1200" spc="-60" dirty="0">
                <a:latin typeface="Arial"/>
                <a:cs typeface="Arial"/>
              </a:rPr>
              <a:t> </a:t>
            </a:r>
            <a:r>
              <a:rPr sz="1200" dirty="0">
                <a:latin typeface="Arial"/>
                <a:cs typeface="Arial"/>
              </a:rPr>
              <a:t>administration</a:t>
            </a:r>
            <a:r>
              <a:rPr sz="1200" spc="-30" dirty="0">
                <a:latin typeface="Arial"/>
                <a:cs typeface="Arial"/>
              </a:rPr>
              <a:t> </a:t>
            </a:r>
            <a:r>
              <a:rPr sz="1200" spc="-10" dirty="0">
                <a:latin typeface="Arial"/>
                <a:cs typeface="Arial"/>
              </a:rPr>
              <a:t>solution)</a:t>
            </a:r>
            <a:endParaRPr sz="1200">
              <a:latin typeface="Arial"/>
              <a:cs typeface="Arial"/>
            </a:endParaRPr>
          </a:p>
          <a:p>
            <a:pPr>
              <a:lnSpc>
                <a:spcPct val="100000"/>
              </a:lnSpc>
              <a:spcBef>
                <a:spcPts val="635"/>
              </a:spcBef>
            </a:pPr>
            <a:endParaRPr sz="1200">
              <a:latin typeface="Arial"/>
              <a:cs typeface="Arial"/>
            </a:endParaRPr>
          </a:p>
          <a:p>
            <a:pPr marL="252729" indent="-173355">
              <a:lnSpc>
                <a:spcPct val="100000"/>
              </a:lnSpc>
              <a:spcBef>
                <a:spcPts val="5"/>
              </a:spcBef>
              <a:buChar char="•"/>
              <a:tabLst>
                <a:tab pos="252729" algn="l"/>
              </a:tabLst>
            </a:pPr>
            <a:r>
              <a:rPr sz="1200" dirty="0">
                <a:latin typeface="Arial"/>
                <a:cs typeface="Arial"/>
              </a:rPr>
              <a:t>Bill</a:t>
            </a:r>
            <a:r>
              <a:rPr sz="1200" spc="-20" dirty="0">
                <a:latin typeface="Arial"/>
                <a:cs typeface="Arial"/>
              </a:rPr>
              <a:t> </a:t>
            </a:r>
            <a:r>
              <a:rPr sz="1200" spc="-10" dirty="0">
                <a:latin typeface="Arial"/>
                <a:cs typeface="Arial"/>
              </a:rPr>
              <a:t>paying</a:t>
            </a:r>
            <a:endParaRPr sz="1200">
              <a:latin typeface="Arial"/>
              <a:cs typeface="Arial"/>
            </a:endParaRPr>
          </a:p>
          <a:p>
            <a:pPr marL="252729" indent="-173355">
              <a:lnSpc>
                <a:spcPct val="100000"/>
              </a:lnSpc>
              <a:spcBef>
                <a:spcPts val="285"/>
              </a:spcBef>
              <a:buChar char="•"/>
              <a:tabLst>
                <a:tab pos="252729" algn="l"/>
              </a:tabLst>
            </a:pPr>
            <a:r>
              <a:rPr sz="1200" dirty="0">
                <a:latin typeface="Arial"/>
                <a:cs typeface="Arial"/>
              </a:rPr>
              <a:t>Group</a:t>
            </a:r>
            <a:r>
              <a:rPr sz="1200" spc="-45" dirty="0">
                <a:latin typeface="Arial"/>
                <a:cs typeface="Arial"/>
              </a:rPr>
              <a:t> </a:t>
            </a:r>
            <a:r>
              <a:rPr sz="1200" dirty="0">
                <a:latin typeface="Arial"/>
                <a:cs typeface="Arial"/>
              </a:rPr>
              <a:t>administration</a:t>
            </a:r>
            <a:r>
              <a:rPr sz="1200" spc="-65" dirty="0">
                <a:latin typeface="Arial"/>
                <a:cs typeface="Arial"/>
              </a:rPr>
              <a:t> </a:t>
            </a:r>
            <a:r>
              <a:rPr sz="1200" spc="-10" dirty="0">
                <a:latin typeface="Arial"/>
                <a:cs typeface="Arial"/>
              </a:rPr>
              <a:t>duties</a:t>
            </a:r>
            <a:endParaRPr sz="1200">
              <a:latin typeface="Arial"/>
              <a:cs typeface="Arial"/>
            </a:endParaRPr>
          </a:p>
          <a:p>
            <a:pPr marL="252729" indent="-173355">
              <a:lnSpc>
                <a:spcPct val="100000"/>
              </a:lnSpc>
              <a:spcBef>
                <a:spcPts val="290"/>
              </a:spcBef>
              <a:buChar char="•"/>
              <a:tabLst>
                <a:tab pos="252729" algn="l"/>
              </a:tabLst>
            </a:pPr>
            <a:r>
              <a:rPr sz="1200" dirty="0">
                <a:latin typeface="Arial"/>
                <a:cs typeface="Arial"/>
              </a:rPr>
              <a:t>Record</a:t>
            </a:r>
            <a:r>
              <a:rPr sz="1200" spc="-30" dirty="0">
                <a:latin typeface="Arial"/>
                <a:cs typeface="Arial"/>
              </a:rPr>
              <a:t> </a:t>
            </a:r>
            <a:r>
              <a:rPr sz="1200" spc="-10" dirty="0">
                <a:latin typeface="Arial"/>
                <a:cs typeface="Arial"/>
              </a:rPr>
              <a:t>keeping</a:t>
            </a:r>
            <a:endParaRPr sz="1200">
              <a:latin typeface="Arial"/>
              <a:cs typeface="Arial"/>
            </a:endParaRPr>
          </a:p>
          <a:p>
            <a:pPr>
              <a:lnSpc>
                <a:spcPct val="100000"/>
              </a:lnSpc>
              <a:spcBef>
                <a:spcPts val="635"/>
              </a:spcBef>
            </a:pPr>
            <a:endParaRPr sz="1200">
              <a:latin typeface="Arial"/>
              <a:cs typeface="Arial"/>
            </a:endParaRPr>
          </a:p>
          <a:p>
            <a:pPr marL="157480" marR="150495" algn="ctr">
              <a:lnSpc>
                <a:spcPct val="100000"/>
              </a:lnSpc>
            </a:pPr>
            <a:r>
              <a:rPr sz="1200" dirty="0">
                <a:latin typeface="Arial"/>
                <a:cs typeface="Arial"/>
              </a:rPr>
              <a:t>Typically</a:t>
            </a:r>
            <a:r>
              <a:rPr sz="1200" spc="-30" dirty="0">
                <a:latin typeface="Arial"/>
                <a:cs typeface="Arial"/>
              </a:rPr>
              <a:t> </a:t>
            </a:r>
            <a:r>
              <a:rPr sz="1200" dirty="0">
                <a:latin typeface="Arial"/>
                <a:cs typeface="Arial"/>
              </a:rPr>
              <a:t>most</a:t>
            </a:r>
            <a:r>
              <a:rPr sz="1200" spc="-35" dirty="0">
                <a:latin typeface="Arial"/>
                <a:cs typeface="Arial"/>
              </a:rPr>
              <a:t> </a:t>
            </a:r>
            <a:r>
              <a:rPr sz="1200" dirty="0">
                <a:latin typeface="Arial"/>
                <a:cs typeface="Arial"/>
              </a:rPr>
              <a:t>appropriate</a:t>
            </a:r>
            <a:r>
              <a:rPr sz="1200" spc="-45" dirty="0">
                <a:latin typeface="Arial"/>
                <a:cs typeface="Arial"/>
              </a:rPr>
              <a:t> </a:t>
            </a:r>
            <a:r>
              <a:rPr sz="1200" dirty="0">
                <a:latin typeface="Arial"/>
                <a:cs typeface="Arial"/>
              </a:rPr>
              <a:t>after</a:t>
            </a:r>
            <a:r>
              <a:rPr sz="1200" spc="-40" dirty="0">
                <a:latin typeface="Arial"/>
                <a:cs typeface="Arial"/>
              </a:rPr>
              <a:t> </a:t>
            </a:r>
            <a:r>
              <a:rPr sz="1200" spc="-20" dirty="0">
                <a:latin typeface="Arial"/>
                <a:cs typeface="Arial"/>
              </a:rPr>
              <a:t>sale </a:t>
            </a:r>
            <a:r>
              <a:rPr sz="1200" dirty="0">
                <a:latin typeface="Arial"/>
                <a:cs typeface="Arial"/>
              </a:rPr>
              <a:t>of</a:t>
            </a:r>
            <a:r>
              <a:rPr sz="1200" spc="-10" dirty="0">
                <a:latin typeface="Arial"/>
                <a:cs typeface="Arial"/>
              </a:rPr>
              <a:t> </a:t>
            </a:r>
            <a:r>
              <a:rPr sz="1200" dirty="0">
                <a:latin typeface="Arial"/>
                <a:cs typeface="Arial"/>
              </a:rPr>
              <a:t>business</a:t>
            </a:r>
            <a:r>
              <a:rPr sz="1200" spc="-35" dirty="0">
                <a:latin typeface="Arial"/>
                <a:cs typeface="Arial"/>
              </a:rPr>
              <a:t> </a:t>
            </a:r>
            <a:r>
              <a:rPr sz="1200" dirty="0">
                <a:latin typeface="Arial"/>
                <a:cs typeface="Arial"/>
              </a:rPr>
              <a:t>or other</a:t>
            </a:r>
            <a:r>
              <a:rPr sz="1200" spc="-25" dirty="0">
                <a:latin typeface="Arial"/>
                <a:cs typeface="Arial"/>
              </a:rPr>
              <a:t> </a:t>
            </a:r>
            <a:r>
              <a:rPr sz="1200" spc="-10" dirty="0">
                <a:latin typeface="Arial"/>
                <a:cs typeface="Arial"/>
              </a:rPr>
              <a:t>substantial </a:t>
            </a:r>
            <a:r>
              <a:rPr sz="1200" dirty="0">
                <a:latin typeface="Arial"/>
                <a:cs typeface="Arial"/>
              </a:rPr>
              <a:t>investment</a:t>
            </a:r>
            <a:r>
              <a:rPr sz="1200" spc="-45" dirty="0">
                <a:latin typeface="Arial"/>
                <a:cs typeface="Arial"/>
              </a:rPr>
              <a:t> </a:t>
            </a:r>
            <a:r>
              <a:rPr sz="1200" dirty="0">
                <a:latin typeface="Arial"/>
                <a:cs typeface="Arial"/>
              </a:rPr>
              <a:t>(such</a:t>
            </a:r>
            <a:r>
              <a:rPr sz="1200" spc="-10" dirty="0">
                <a:latin typeface="Arial"/>
                <a:cs typeface="Arial"/>
              </a:rPr>
              <a:t> </a:t>
            </a:r>
            <a:r>
              <a:rPr sz="1200" dirty="0">
                <a:latin typeface="Arial"/>
                <a:cs typeface="Arial"/>
              </a:rPr>
              <a:t>as</a:t>
            </a:r>
            <a:r>
              <a:rPr sz="1200" spc="-10" dirty="0">
                <a:latin typeface="Arial"/>
                <a:cs typeface="Arial"/>
              </a:rPr>
              <a:t> </a:t>
            </a:r>
            <a:r>
              <a:rPr sz="1200" dirty="0">
                <a:latin typeface="Arial"/>
                <a:cs typeface="Arial"/>
              </a:rPr>
              <a:t>a</a:t>
            </a:r>
            <a:r>
              <a:rPr sz="1200" spc="-10" dirty="0">
                <a:latin typeface="Arial"/>
                <a:cs typeface="Arial"/>
              </a:rPr>
              <a:t> development)</a:t>
            </a:r>
            <a:endParaRPr sz="1200">
              <a:latin typeface="Arial"/>
              <a:cs typeface="Arial"/>
            </a:endParaRPr>
          </a:p>
          <a:p>
            <a:pPr>
              <a:lnSpc>
                <a:spcPct val="100000"/>
              </a:lnSpc>
              <a:spcBef>
                <a:spcPts val="345"/>
              </a:spcBef>
            </a:pPr>
            <a:endParaRPr sz="1200">
              <a:latin typeface="Arial"/>
              <a:cs typeface="Arial"/>
            </a:endParaRPr>
          </a:p>
          <a:p>
            <a:pPr marL="104139" marR="97155" indent="635" algn="ctr">
              <a:lnSpc>
                <a:spcPct val="120000"/>
              </a:lnSpc>
              <a:spcBef>
                <a:spcPts val="5"/>
              </a:spcBef>
            </a:pPr>
            <a:r>
              <a:rPr sz="1200" i="1" dirty="0">
                <a:latin typeface="Arial"/>
                <a:cs typeface="Arial"/>
              </a:rPr>
              <a:t>Highest</a:t>
            </a:r>
            <a:r>
              <a:rPr sz="1200" i="1" spc="-30" dirty="0">
                <a:latin typeface="Arial"/>
                <a:cs typeface="Arial"/>
              </a:rPr>
              <a:t> </a:t>
            </a:r>
            <a:r>
              <a:rPr sz="1200" i="1" dirty="0">
                <a:latin typeface="Arial"/>
                <a:cs typeface="Arial"/>
              </a:rPr>
              <a:t>touch</a:t>
            </a:r>
            <a:r>
              <a:rPr sz="1200" i="1" spc="-35" dirty="0">
                <a:latin typeface="Arial"/>
                <a:cs typeface="Arial"/>
              </a:rPr>
              <a:t> </a:t>
            </a:r>
            <a:r>
              <a:rPr sz="1200" i="1" dirty="0">
                <a:latin typeface="Arial"/>
                <a:cs typeface="Arial"/>
              </a:rPr>
              <a:t>&amp;</a:t>
            </a:r>
            <a:r>
              <a:rPr sz="1200" i="1" spc="-5" dirty="0">
                <a:latin typeface="Arial"/>
                <a:cs typeface="Arial"/>
              </a:rPr>
              <a:t> </a:t>
            </a:r>
            <a:r>
              <a:rPr sz="1200" i="1" spc="-10" dirty="0">
                <a:latin typeface="Arial"/>
                <a:cs typeface="Arial"/>
              </a:rPr>
              <a:t>accountability </a:t>
            </a:r>
            <a:r>
              <a:rPr sz="1200" i="1" dirty="0">
                <a:latin typeface="Arial"/>
                <a:cs typeface="Arial"/>
              </a:rPr>
              <a:t>Greatest</a:t>
            </a:r>
            <a:r>
              <a:rPr sz="1200" i="1" spc="-25" dirty="0">
                <a:latin typeface="Arial"/>
                <a:cs typeface="Arial"/>
              </a:rPr>
              <a:t> </a:t>
            </a:r>
            <a:r>
              <a:rPr sz="1200" i="1" dirty="0">
                <a:latin typeface="Arial"/>
                <a:cs typeface="Arial"/>
              </a:rPr>
              <a:t>buy</a:t>
            </a:r>
            <a:r>
              <a:rPr sz="1200" i="1" spc="-15" dirty="0">
                <a:latin typeface="Arial"/>
                <a:cs typeface="Arial"/>
              </a:rPr>
              <a:t> </a:t>
            </a:r>
            <a:r>
              <a:rPr sz="1200" i="1" dirty="0">
                <a:latin typeface="Arial"/>
                <a:cs typeface="Arial"/>
              </a:rPr>
              <a:t>in</a:t>
            </a:r>
            <a:r>
              <a:rPr sz="1200" i="1" spc="-10" dirty="0">
                <a:latin typeface="Arial"/>
                <a:cs typeface="Arial"/>
              </a:rPr>
              <a:t> </a:t>
            </a:r>
            <a:r>
              <a:rPr sz="1200" i="1" dirty="0">
                <a:latin typeface="Arial"/>
                <a:cs typeface="Arial"/>
              </a:rPr>
              <a:t>&amp; </a:t>
            </a:r>
            <a:r>
              <a:rPr sz="1200" i="1" spc="-10" dirty="0">
                <a:latin typeface="Arial"/>
                <a:cs typeface="Arial"/>
              </a:rPr>
              <a:t>involvement</a:t>
            </a:r>
            <a:endParaRPr sz="1200">
              <a:latin typeface="Arial"/>
              <a:cs typeface="Arial"/>
            </a:endParaRPr>
          </a:p>
          <a:p>
            <a:pPr marL="104139" marR="97155" algn="ctr">
              <a:lnSpc>
                <a:spcPct val="100000"/>
              </a:lnSpc>
              <a:spcBef>
                <a:spcPts val="285"/>
              </a:spcBef>
            </a:pPr>
            <a:r>
              <a:rPr sz="1200" i="1" dirty="0">
                <a:latin typeface="Arial"/>
                <a:cs typeface="Arial"/>
              </a:rPr>
              <a:t>Personal</a:t>
            </a:r>
            <a:r>
              <a:rPr sz="1200" i="1" spc="-60" dirty="0">
                <a:latin typeface="Arial"/>
                <a:cs typeface="Arial"/>
              </a:rPr>
              <a:t> </a:t>
            </a:r>
            <a:r>
              <a:rPr sz="1200" i="1" dirty="0">
                <a:latin typeface="Arial"/>
                <a:cs typeface="Arial"/>
              </a:rPr>
              <a:t>administration</a:t>
            </a:r>
            <a:r>
              <a:rPr sz="1200" i="1" spc="-45" dirty="0">
                <a:latin typeface="Arial"/>
                <a:cs typeface="Arial"/>
              </a:rPr>
              <a:t> </a:t>
            </a:r>
            <a:r>
              <a:rPr sz="1200" i="1" dirty="0">
                <a:latin typeface="Arial"/>
                <a:cs typeface="Arial"/>
              </a:rPr>
              <a:t>outsourced</a:t>
            </a:r>
            <a:r>
              <a:rPr sz="1200" i="1" spc="-25" dirty="0">
                <a:latin typeface="Arial"/>
                <a:cs typeface="Arial"/>
              </a:rPr>
              <a:t> to </a:t>
            </a:r>
            <a:r>
              <a:rPr sz="1200" i="1" dirty="0">
                <a:latin typeface="Arial"/>
                <a:cs typeface="Arial"/>
              </a:rPr>
              <a:t>our</a:t>
            </a:r>
            <a:r>
              <a:rPr sz="1200" i="1" spc="-30" dirty="0">
                <a:latin typeface="Arial"/>
                <a:cs typeface="Arial"/>
              </a:rPr>
              <a:t> </a:t>
            </a:r>
            <a:r>
              <a:rPr sz="1200" i="1" dirty="0">
                <a:latin typeface="Arial"/>
                <a:cs typeface="Arial"/>
              </a:rPr>
              <a:t>family</a:t>
            </a:r>
            <a:r>
              <a:rPr sz="1200" i="1" spc="-10" dirty="0">
                <a:latin typeface="Arial"/>
                <a:cs typeface="Arial"/>
              </a:rPr>
              <a:t> </a:t>
            </a:r>
            <a:r>
              <a:rPr sz="1200" i="1" dirty="0">
                <a:latin typeface="Arial"/>
                <a:cs typeface="Arial"/>
              </a:rPr>
              <a:t>office</a:t>
            </a:r>
            <a:r>
              <a:rPr sz="1200" i="1" spc="-20" dirty="0">
                <a:latin typeface="Arial"/>
                <a:cs typeface="Arial"/>
              </a:rPr>
              <a:t> team</a:t>
            </a:r>
            <a:endParaRPr sz="1200">
              <a:latin typeface="Arial"/>
              <a:cs typeface="Arial"/>
            </a:endParaRPr>
          </a:p>
        </p:txBody>
      </p:sp>
      <p:sp>
        <p:nvSpPr>
          <p:cNvPr id="18" name="object 18"/>
          <p:cNvSpPr txBox="1"/>
          <p:nvPr/>
        </p:nvSpPr>
        <p:spPr>
          <a:xfrm>
            <a:off x="1554383" y="7137347"/>
            <a:ext cx="1670685" cy="299720"/>
          </a:xfrm>
          <a:prstGeom prst="rect">
            <a:avLst/>
          </a:prstGeom>
        </p:spPr>
        <p:txBody>
          <a:bodyPr vert="horz" wrap="square" lIns="0" tIns="12700" rIns="0" bIns="0" rtlCol="0">
            <a:spAutoFit/>
          </a:bodyPr>
          <a:lstStyle/>
          <a:p>
            <a:pPr marL="12700">
              <a:lnSpc>
                <a:spcPct val="100000"/>
              </a:lnSpc>
              <a:spcBef>
                <a:spcPts val="100"/>
              </a:spcBef>
            </a:pPr>
            <a:r>
              <a:rPr sz="1800" b="1" i="1" dirty="0">
                <a:latin typeface="Arial"/>
                <a:cs typeface="Arial"/>
              </a:rPr>
              <a:t>$3k</a:t>
            </a:r>
            <a:r>
              <a:rPr sz="1800" b="1" i="1" spc="-5" dirty="0">
                <a:latin typeface="Arial"/>
                <a:cs typeface="Arial"/>
              </a:rPr>
              <a:t> </a:t>
            </a:r>
            <a:r>
              <a:rPr sz="1800" b="1" i="1" dirty="0">
                <a:latin typeface="Arial"/>
                <a:cs typeface="Arial"/>
              </a:rPr>
              <a:t>p.m.</a:t>
            </a:r>
            <a:r>
              <a:rPr sz="1800" b="1" i="1" spc="-15" dirty="0">
                <a:latin typeface="Arial"/>
                <a:cs typeface="Arial"/>
              </a:rPr>
              <a:t> </a:t>
            </a:r>
            <a:r>
              <a:rPr sz="1800" b="1" i="1" dirty="0">
                <a:latin typeface="Arial"/>
                <a:cs typeface="Arial"/>
              </a:rPr>
              <a:t>+</a:t>
            </a:r>
            <a:r>
              <a:rPr sz="1800" b="1" i="1" spc="-20" dirty="0">
                <a:latin typeface="Arial"/>
                <a:cs typeface="Arial"/>
              </a:rPr>
              <a:t> </a:t>
            </a:r>
            <a:r>
              <a:rPr sz="1800" b="1" i="1" spc="-25" dirty="0">
                <a:latin typeface="Arial"/>
                <a:cs typeface="Arial"/>
              </a:rPr>
              <a:t>GST</a:t>
            </a:r>
            <a:endParaRPr sz="1800">
              <a:latin typeface="Arial"/>
              <a:cs typeface="Arial"/>
            </a:endParaRPr>
          </a:p>
        </p:txBody>
      </p:sp>
      <p:sp>
        <p:nvSpPr>
          <p:cNvPr id="19" name="object 19"/>
          <p:cNvSpPr txBox="1"/>
          <p:nvPr/>
        </p:nvSpPr>
        <p:spPr>
          <a:xfrm>
            <a:off x="4776728" y="7137347"/>
            <a:ext cx="1670685" cy="299720"/>
          </a:xfrm>
          <a:prstGeom prst="rect">
            <a:avLst/>
          </a:prstGeom>
        </p:spPr>
        <p:txBody>
          <a:bodyPr vert="horz" wrap="square" lIns="0" tIns="12700" rIns="0" bIns="0" rtlCol="0">
            <a:spAutoFit/>
          </a:bodyPr>
          <a:lstStyle/>
          <a:p>
            <a:pPr marL="12700">
              <a:lnSpc>
                <a:spcPct val="100000"/>
              </a:lnSpc>
              <a:spcBef>
                <a:spcPts val="100"/>
              </a:spcBef>
            </a:pPr>
            <a:r>
              <a:rPr sz="1800" b="1" i="1" dirty="0">
                <a:latin typeface="Arial"/>
                <a:cs typeface="Arial"/>
              </a:rPr>
              <a:t>$6k</a:t>
            </a:r>
            <a:r>
              <a:rPr sz="1800" b="1" i="1" spc="-5" dirty="0">
                <a:latin typeface="Arial"/>
                <a:cs typeface="Arial"/>
              </a:rPr>
              <a:t> </a:t>
            </a:r>
            <a:r>
              <a:rPr sz="1800" b="1" i="1" dirty="0">
                <a:latin typeface="Arial"/>
                <a:cs typeface="Arial"/>
              </a:rPr>
              <a:t>p.m.</a:t>
            </a:r>
            <a:r>
              <a:rPr sz="1800" b="1" i="1" spc="-15" dirty="0">
                <a:latin typeface="Arial"/>
                <a:cs typeface="Arial"/>
              </a:rPr>
              <a:t> </a:t>
            </a:r>
            <a:r>
              <a:rPr sz="1800" b="1" i="1" dirty="0">
                <a:latin typeface="Arial"/>
                <a:cs typeface="Arial"/>
              </a:rPr>
              <a:t>+</a:t>
            </a:r>
            <a:r>
              <a:rPr sz="1800" b="1" i="1" spc="-20" dirty="0">
                <a:latin typeface="Arial"/>
                <a:cs typeface="Arial"/>
              </a:rPr>
              <a:t> </a:t>
            </a:r>
            <a:r>
              <a:rPr sz="1800" b="1" i="1" spc="-25" dirty="0">
                <a:latin typeface="Arial"/>
                <a:cs typeface="Arial"/>
              </a:rPr>
              <a:t>GST</a:t>
            </a:r>
            <a:endParaRPr sz="1800">
              <a:latin typeface="Arial"/>
              <a:cs typeface="Arial"/>
            </a:endParaRPr>
          </a:p>
        </p:txBody>
      </p:sp>
      <p:sp>
        <p:nvSpPr>
          <p:cNvPr id="20" name="object 20"/>
          <p:cNvSpPr txBox="1"/>
          <p:nvPr/>
        </p:nvSpPr>
        <p:spPr>
          <a:xfrm>
            <a:off x="7999074" y="7137347"/>
            <a:ext cx="1670685" cy="299720"/>
          </a:xfrm>
          <a:prstGeom prst="rect">
            <a:avLst/>
          </a:prstGeom>
        </p:spPr>
        <p:txBody>
          <a:bodyPr vert="horz" wrap="square" lIns="0" tIns="12700" rIns="0" bIns="0" rtlCol="0">
            <a:spAutoFit/>
          </a:bodyPr>
          <a:lstStyle/>
          <a:p>
            <a:pPr marL="12700">
              <a:lnSpc>
                <a:spcPct val="100000"/>
              </a:lnSpc>
              <a:spcBef>
                <a:spcPts val="100"/>
              </a:spcBef>
            </a:pPr>
            <a:r>
              <a:rPr sz="1800" b="1" i="1" dirty="0">
                <a:latin typeface="Arial"/>
                <a:cs typeface="Arial"/>
              </a:rPr>
              <a:t>$8k</a:t>
            </a:r>
            <a:r>
              <a:rPr sz="1800" b="1" i="1" spc="-5" dirty="0">
                <a:latin typeface="Arial"/>
                <a:cs typeface="Arial"/>
              </a:rPr>
              <a:t> </a:t>
            </a:r>
            <a:r>
              <a:rPr sz="1800" b="1" i="1" dirty="0">
                <a:latin typeface="Arial"/>
                <a:cs typeface="Arial"/>
              </a:rPr>
              <a:t>p.m.</a:t>
            </a:r>
            <a:r>
              <a:rPr sz="1800" b="1" i="1" spc="-15" dirty="0">
                <a:latin typeface="Arial"/>
                <a:cs typeface="Arial"/>
              </a:rPr>
              <a:t> </a:t>
            </a:r>
            <a:r>
              <a:rPr sz="1800" b="1" i="1" dirty="0">
                <a:latin typeface="Arial"/>
                <a:cs typeface="Arial"/>
              </a:rPr>
              <a:t>+</a:t>
            </a:r>
            <a:r>
              <a:rPr sz="1800" b="1" i="1" spc="-20" dirty="0">
                <a:latin typeface="Arial"/>
                <a:cs typeface="Arial"/>
              </a:rPr>
              <a:t> </a:t>
            </a:r>
            <a:r>
              <a:rPr sz="1800" b="1" i="1" spc="-25" dirty="0">
                <a:latin typeface="Arial"/>
                <a:cs typeface="Arial"/>
              </a:rPr>
              <a:t>GST</a:t>
            </a:r>
            <a:endParaRPr sz="1800">
              <a:latin typeface="Arial"/>
              <a:cs typeface="Arial"/>
            </a:endParaRPr>
          </a:p>
        </p:txBody>
      </p:sp>
    </p:spTree>
    <p:extLst>
      <p:ext uri="{BB962C8B-B14F-4D97-AF65-F5344CB8AC3E}">
        <p14:creationId xmlns:p14="http://schemas.microsoft.com/office/powerpoint/2010/main" val="3520621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FF90-ED6B-DB1F-1556-B45C403B0B0B}"/>
              </a:ext>
            </a:extLst>
          </p:cNvPr>
          <p:cNvSpPr>
            <a:spLocks noGrp="1"/>
          </p:cNvSpPr>
          <p:nvPr>
            <p:ph type="title"/>
          </p:nvPr>
        </p:nvSpPr>
        <p:spPr>
          <a:xfrm>
            <a:off x="1689100" y="2854920"/>
            <a:ext cx="5791200" cy="1846659"/>
          </a:xfrm>
        </p:spPr>
        <p:txBody>
          <a:bodyPr/>
          <a:lstStyle/>
          <a:p>
            <a:pPr algn="l"/>
            <a:r>
              <a:rPr lang="en-AU" sz="6000" dirty="0"/>
              <a:t>Thursday </a:t>
            </a:r>
            <a:br>
              <a:rPr lang="en-AU" sz="6000" dirty="0"/>
            </a:br>
            <a:r>
              <a:rPr lang="en-AU" sz="6000" dirty="0"/>
              <a:t>23</a:t>
            </a:r>
            <a:r>
              <a:rPr lang="en-AU" sz="6000" baseline="30000" dirty="0"/>
              <a:t>rd</a:t>
            </a:r>
            <a:r>
              <a:rPr lang="en-AU" sz="6000" dirty="0"/>
              <a:t> May 2024</a:t>
            </a:r>
            <a:endParaRPr lang="en-NL" sz="6000" dirty="0"/>
          </a:p>
        </p:txBody>
      </p:sp>
    </p:spTree>
    <p:extLst>
      <p:ext uri="{BB962C8B-B14F-4D97-AF65-F5344CB8AC3E}">
        <p14:creationId xmlns:p14="http://schemas.microsoft.com/office/powerpoint/2010/main" val="3766802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430CA-503D-BE90-07C7-9B85971FB440}"/>
              </a:ext>
            </a:extLst>
          </p:cNvPr>
          <p:cNvPicPr>
            <a:picLocks noChangeAspect="1"/>
          </p:cNvPicPr>
          <p:nvPr/>
        </p:nvPicPr>
        <p:blipFill>
          <a:blip r:embed="rId2"/>
          <a:stretch>
            <a:fillRect/>
          </a:stretch>
        </p:blipFill>
        <p:spPr>
          <a:xfrm>
            <a:off x="0" y="35977"/>
            <a:ext cx="10693400" cy="7484546"/>
          </a:xfrm>
          <a:prstGeom prst="rect">
            <a:avLst/>
          </a:prstGeom>
        </p:spPr>
      </p:pic>
    </p:spTree>
    <p:extLst>
      <p:ext uri="{BB962C8B-B14F-4D97-AF65-F5344CB8AC3E}">
        <p14:creationId xmlns:p14="http://schemas.microsoft.com/office/powerpoint/2010/main" val="764753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BA5AD-F73A-5D99-F7FD-199BCFE5A14B}"/>
              </a:ext>
            </a:extLst>
          </p:cNvPr>
          <p:cNvSpPr>
            <a:spLocks noGrp="1"/>
          </p:cNvSpPr>
          <p:nvPr>
            <p:ph type="title"/>
          </p:nvPr>
        </p:nvSpPr>
        <p:spPr>
          <a:xfrm>
            <a:off x="1155700" y="882650"/>
            <a:ext cx="5856184" cy="430887"/>
          </a:xfrm>
        </p:spPr>
        <p:txBody>
          <a:bodyPr/>
          <a:lstStyle/>
          <a:p>
            <a:r>
              <a:rPr lang="en-NL" dirty="0">
                <a:latin typeface="Montserrat" pitchFamily="2" charset="77"/>
              </a:rPr>
              <a:t>Pipeline to Success</a:t>
            </a:r>
          </a:p>
        </p:txBody>
      </p:sp>
      <p:pic>
        <p:nvPicPr>
          <p:cNvPr id="19" name="Picture 18" descr="A screenshot of a computer&#10;&#10;Description automatically generated">
            <a:extLst>
              <a:ext uri="{FF2B5EF4-FFF2-40B4-BE49-F238E27FC236}">
                <a16:creationId xmlns:a16="http://schemas.microsoft.com/office/drawing/2014/main" id="{FCDB3D9D-27BF-F14D-FE68-F0EDE9623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1598321"/>
            <a:ext cx="8839200" cy="5772169"/>
          </a:xfrm>
          <a:prstGeom prst="rect">
            <a:avLst/>
          </a:prstGeom>
        </p:spPr>
      </p:pic>
    </p:spTree>
    <p:extLst>
      <p:ext uri="{BB962C8B-B14F-4D97-AF65-F5344CB8AC3E}">
        <p14:creationId xmlns:p14="http://schemas.microsoft.com/office/powerpoint/2010/main" val="3203813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FF90-ED6B-DB1F-1556-B45C403B0B0B}"/>
              </a:ext>
            </a:extLst>
          </p:cNvPr>
          <p:cNvSpPr>
            <a:spLocks noGrp="1"/>
          </p:cNvSpPr>
          <p:nvPr>
            <p:ph type="title"/>
          </p:nvPr>
        </p:nvSpPr>
        <p:spPr>
          <a:xfrm>
            <a:off x="1058130" y="882650"/>
            <a:ext cx="5548844" cy="861774"/>
          </a:xfrm>
        </p:spPr>
        <p:txBody>
          <a:bodyPr/>
          <a:lstStyle/>
          <a:p>
            <a:r>
              <a:rPr lang="en-NL" dirty="0"/>
              <a:t>10 Domains of Family Wealth</a:t>
            </a:r>
          </a:p>
        </p:txBody>
      </p:sp>
      <p:pic>
        <p:nvPicPr>
          <p:cNvPr id="27" name="Picture 26" descr="A diagram of a family relationship&#10;&#10;Description automatically generated">
            <a:extLst>
              <a:ext uri="{FF2B5EF4-FFF2-40B4-BE49-F238E27FC236}">
                <a16:creationId xmlns:a16="http://schemas.microsoft.com/office/drawing/2014/main" id="{3A61DCCB-9C56-B5CE-7C65-6322B49F5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300" y="1508572"/>
            <a:ext cx="5863961" cy="6047928"/>
          </a:xfrm>
          <a:prstGeom prst="rect">
            <a:avLst/>
          </a:prstGeom>
        </p:spPr>
      </p:pic>
      <p:sp>
        <p:nvSpPr>
          <p:cNvPr id="28" name="Title 1">
            <a:extLst>
              <a:ext uri="{FF2B5EF4-FFF2-40B4-BE49-F238E27FC236}">
                <a16:creationId xmlns:a16="http://schemas.microsoft.com/office/drawing/2014/main" id="{6EC1577B-9E9A-E871-1B18-E557CB6474DB}"/>
              </a:ext>
            </a:extLst>
          </p:cNvPr>
          <p:cNvSpPr txBox="1">
            <a:spLocks/>
          </p:cNvSpPr>
          <p:nvPr/>
        </p:nvSpPr>
        <p:spPr>
          <a:xfrm>
            <a:off x="7870687" y="6994778"/>
            <a:ext cx="2500844" cy="161583"/>
          </a:xfrm>
          <a:prstGeom prst="rect">
            <a:avLst/>
          </a:prstGeom>
        </p:spPr>
        <p:txBody>
          <a:bodyPr wrap="square" lIns="0" tIns="0" rIns="0" bIns="0">
            <a:spAutoFit/>
          </a:bodyPr>
          <a:lstStyle>
            <a:lvl1pPr>
              <a:defRPr sz="2800" b="0" i="0">
                <a:solidFill>
                  <a:srgbClr val="2E3841"/>
                </a:solidFill>
                <a:latin typeface="Montserrat Medium"/>
                <a:ea typeface="+mj-ea"/>
                <a:cs typeface="Montserrat Medium"/>
              </a:defRPr>
            </a:lvl1pPr>
          </a:lstStyle>
          <a:p>
            <a:r>
              <a:rPr lang="en-GB" sz="1050" i="1" dirty="0">
                <a:solidFill>
                  <a:srgbClr val="222222"/>
                </a:solidFill>
                <a:effectLst/>
                <a:highlight>
                  <a:srgbClr val="FFFFFF"/>
                </a:highlight>
                <a:latin typeface="Montserrat" pitchFamily="2" charset="77"/>
              </a:rPr>
              <a:t>Credit: The UHNW Institute, Inc</a:t>
            </a:r>
            <a:endParaRPr lang="en-NL" sz="1400" i="1" dirty="0">
              <a:latin typeface="Montserrat" pitchFamily="2" charset="77"/>
            </a:endParaRPr>
          </a:p>
        </p:txBody>
      </p:sp>
    </p:spTree>
    <p:extLst>
      <p:ext uri="{BB962C8B-B14F-4D97-AF65-F5344CB8AC3E}">
        <p14:creationId xmlns:p14="http://schemas.microsoft.com/office/powerpoint/2010/main" val="1960542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22D99-E8D1-139F-C4F9-FE3B4F7B8C2E}"/>
              </a:ext>
            </a:extLst>
          </p:cNvPr>
          <p:cNvPicPr>
            <a:picLocks noChangeAspect="1"/>
          </p:cNvPicPr>
          <p:nvPr/>
        </p:nvPicPr>
        <p:blipFill>
          <a:blip r:embed="rId2"/>
          <a:stretch>
            <a:fillRect/>
          </a:stretch>
        </p:blipFill>
        <p:spPr>
          <a:xfrm>
            <a:off x="12700" y="30134"/>
            <a:ext cx="10693400" cy="7496232"/>
          </a:xfrm>
          <a:prstGeom prst="rect">
            <a:avLst/>
          </a:prstGeom>
        </p:spPr>
      </p:pic>
    </p:spTree>
    <p:extLst>
      <p:ext uri="{BB962C8B-B14F-4D97-AF65-F5344CB8AC3E}">
        <p14:creationId xmlns:p14="http://schemas.microsoft.com/office/powerpoint/2010/main" val="1081573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6BA43-63E0-70DD-872B-1347D57DBA47}"/>
              </a:ext>
            </a:extLst>
          </p:cNvPr>
          <p:cNvPicPr>
            <a:picLocks noChangeAspect="1"/>
          </p:cNvPicPr>
          <p:nvPr/>
        </p:nvPicPr>
        <p:blipFill>
          <a:blip r:embed="rId2"/>
          <a:stretch>
            <a:fillRect/>
          </a:stretch>
        </p:blipFill>
        <p:spPr>
          <a:xfrm>
            <a:off x="0" y="10972"/>
            <a:ext cx="10693400" cy="7534555"/>
          </a:xfrm>
          <a:prstGeom prst="rect">
            <a:avLst/>
          </a:prstGeom>
        </p:spPr>
      </p:pic>
    </p:spTree>
    <p:extLst>
      <p:ext uri="{BB962C8B-B14F-4D97-AF65-F5344CB8AC3E}">
        <p14:creationId xmlns:p14="http://schemas.microsoft.com/office/powerpoint/2010/main" val="3890799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FF90-ED6B-DB1F-1556-B45C403B0B0B}"/>
              </a:ext>
            </a:extLst>
          </p:cNvPr>
          <p:cNvSpPr>
            <a:spLocks noGrp="1"/>
          </p:cNvSpPr>
          <p:nvPr>
            <p:ph type="title"/>
          </p:nvPr>
        </p:nvSpPr>
        <p:spPr>
          <a:xfrm>
            <a:off x="1169456" y="1054100"/>
            <a:ext cx="5929844" cy="430887"/>
          </a:xfrm>
        </p:spPr>
        <p:txBody>
          <a:bodyPr/>
          <a:lstStyle/>
          <a:p>
            <a:r>
              <a:rPr lang="en-NL" dirty="0"/>
              <a:t>The GROW Model</a:t>
            </a:r>
          </a:p>
        </p:txBody>
      </p:sp>
      <p:pic>
        <p:nvPicPr>
          <p:cNvPr id="4" name="Picture 3">
            <a:extLst>
              <a:ext uri="{FF2B5EF4-FFF2-40B4-BE49-F238E27FC236}">
                <a16:creationId xmlns:a16="http://schemas.microsoft.com/office/drawing/2014/main" id="{4DC31BE3-84D9-B9C5-DA7B-5AC222C157CD}"/>
              </a:ext>
            </a:extLst>
          </p:cNvPr>
          <p:cNvPicPr>
            <a:picLocks noChangeAspect="1"/>
          </p:cNvPicPr>
          <p:nvPr/>
        </p:nvPicPr>
        <p:blipFill>
          <a:blip r:embed="rId2"/>
          <a:stretch>
            <a:fillRect/>
          </a:stretch>
        </p:blipFill>
        <p:spPr>
          <a:xfrm>
            <a:off x="1079500" y="1797050"/>
            <a:ext cx="9129551" cy="5540220"/>
          </a:xfrm>
          <a:prstGeom prst="rect">
            <a:avLst/>
          </a:prstGeom>
        </p:spPr>
      </p:pic>
    </p:spTree>
    <p:extLst>
      <p:ext uri="{BB962C8B-B14F-4D97-AF65-F5344CB8AC3E}">
        <p14:creationId xmlns:p14="http://schemas.microsoft.com/office/powerpoint/2010/main" val="739956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FF90-ED6B-DB1F-1556-B45C403B0B0B}"/>
              </a:ext>
            </a:extLst>
          </p:cNvPr>
          <p:cNvSpPr>
            <a:spLocks noGrp="1"/>
          </p:cNvSpPr>
          <p:nvPr>
            <p:ph type="title"/>
          </p:nvPr>
        </p:nvSpPr>
        <p:spPr>
          <a:xfrm>
            <a:off x="1169456" y="1054100"/>
            <a:ext cx="4477385" cy="430887"/>
          </a:xfrm>
        </p:spPr>
        <p:txBody>
          <a:bodyPr/>
          <a:lstStyle/>
          <a:p>
            <a:r>
              <a:rPr lang="en-NL" dirty="0"/>
              <a:t>The</a:t>
            </a:r>
            <a:r>
              <a:rPr lang="en-NL" dirty="0">
                <a:solidFill>
                  <a:srgbClr val="8F6B52"/>
                </a:solidFill>
              </a:rPr>
              <a:t> SAN </a:t>
            </a:r>
            <a:r>
              <a:rPr lang="en-NL" dirty="0"/>
              <a:t>Learning Curve </a:t>
            </a:r>
          </a:p>
        </p:txBody>
      </p:sp>
      <p:pic>
        <p:nvPicPr>
          <p:cNvPr id="21" name="Picture 20" descr="A diagram of a building block&#10;&#10;Description automatically generated">
            <a:extLst>
              <a:ext uri="{FF2B5EF4-FFF2-40B4-BE49-F238E27FC236}">
                <a16:creationId xmlns:a16="http://schemas.microsoft.com/office/drawing/2014/main" id="{7842C350-0613-BD61-8915-55576B8FB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041" y="1510387"/>
            <a:ext cx="7467600" cy="5816526"/>
          </a:xfrm>
          <a:prstGeom prst="rect">
            <a:avLst/>
          </a:prstGeom>
        </p:spPr>
      </p:pic>
    </p:spTree>
    <p:extLst>
      <p:ext uri="{BB962C8B-B14F-4D97-AF65-F5344CB8AC3E}">
        <p14:creationId xmlns:p14="http://schemas.microsoft.com/office/powerpoint/2010/main" val="646403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F9A72-7B72-3DE8-679A-567DF9A8FEF0}"/>
              </a:ext>
            </a:extLst>
          </p:cNvPr>
          <p:cNvPicPr>
            <a:picLocks noChangeAspect="1"/>
          </p:cNvPicPr>
          <p:nvPr/>
        </p:nvPicPr>
        <p:blipFill>
          <a:blip r:embed="rId2"/>
          <a:stretch>
            <a:fillRect/>
          </a:stretch>
        </p:blipFill>
        <p:spPr>
          <a:xfrm>
            <a:off x="0" y="38891"/>
            <a:ext cx="10693400" cy="7478718"/>
          </a:xfrm>
          <a:prstGeom prst="rect">
            <a:avLst/>
          </a:prstGeom>
        </p:spPr>
      </p:pic>
    </p:spTree>
    <p:extLst>
      <p:ext uri="{BB962C8B-B14F-4D97-AF65-F5344CB8AC3E}">
        <p14:creationId xmlns:p14="http://schemas.microsoft.com/office/powerpoint/2010/main" val="33600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7A477F-3DB1-494A-CED7-F8B16E8CF343}"/>
              </a:ext>
            </a:extLst>
          </p:cNvPr>
          <p:cNvPicPr>
            <a:picLocks noChangeAspect="1"/>
          </p:cNvPicPr>
          <p:nvPr/>
        </p:nvPicPr>
        <p:blipFill rotWithShape="1">
          <a:blip r:embed="rId2"/>
          <a:srcRect t="1360"/>
          <a:stretch/>
        </p:blipFill>
        <p:spPr>
          <a:xfrm>
            <a:off x="1841501" y="806449"/>
            <a:ext cx="7620000" cy="6566709"/>
          </a:xfrm>
          <a:prstGeom prst="rect">
            <a:avLst/>
          </a:prstGeom>
        </p:spPr>
      </p:pic>
    </p:spTree>
    <p:extLst>
      <p:ext uri="{BB962C8B-B14F-4D97-AF65-F5344CB8AC3E}">
        <p14:creationId xmlns:p14="http://schemas.microsoft.com/office/powerpoint/2010/main" val="3999325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FF90-ED6B-DB1F-1556-B45C403B0B0B}"/>
              </a:ext>
            </a:extLst>
          </p:cNvPr>
          <p:cNvSpPr>
            <a:spLocks noGrp="1"/>
          </p:cNvSpPr>
          <p:nvPr>
            <p:ph type="title"/>
          </p:nvPr>
        </p:nvSpPr>
        <p:spPr>
          <a:xfrm>
            <a:off x="1058130" y="882650"/>
            <a:ext cx="5548844" cy="430887"/>
          </a:xfrm>
        </p:spPr>
        <p:txBody>
          <a:bodyPr/>
          <a:lstStyle/>
          <a:p>
            <a:r>
              <a:rPr lang="en-NL" dirty="0"/>
              <a:t>The Drama Triangle</a:t>
            </a:r>
          </a:p>
        </p:txBody>
      </p:sp>
      <p:pic>
        <p:nvPicPr>
          <p:cNvPr id="4" name="Picture 3" descr="A diagram of a triangle&#10;&#10;Description automatically generated">
            <a:extLst>
              <a:ext uri="{FF2B5EF4-FFF2-40B4-BE49-F238E27FC236}">
                <a16:creationId xmlns:a16="http://schemas.microsoft.com/office/drawing/2014/main" id="{22F6F8AE-3453-C244-6A31-248CE2BB5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00" y="1416050"/>
            <a:ext cx="7772400" cy="5914549"/>
          </a:xfrm>
          <a:prstGeom prst="rect">
            <a:avLst/>
          </a:prstGeom>
        </p:spPr>
      </p:pic>
    </p:spTree>
    <p:extLst>
      <p:ext uri="{BB962C8B-B14F-4D97-AF65-F5344CB8AC3E}">
        <p14:creationId xmlns:p14="http://schemas.microsoft.com/office/powerpoint/2010/main" val="4245589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BA5AD-F73A-5D99-F7FD-199BCFE5A14B}"/>
              </a:ext>
            </a:extLst>
          </p:cNvPr>
          <p:cNvSpPr>
            <a:spLocks noGrp="1"/>
          </p:cNvSpPr>
          <p:nvPr>
            <p:ph type="title"/>
          </p:nvPr>
        </p:nvSpPr>
        <p:spPr>
          <a:xfrm>
            <a:off x="1155700" y="882650"/>
            <a:ext cx="5856184" cy="430887"/>
          </a:xfrm>
        </p:spPr>
        <p:txBody>
          <a:bodyPr/>
          <a:lstStyle/>
          <a:p>
            <a:r>
              <a:rPr lang="en-NL" dirty="0">
                <a:latin typeface="Montserrat" pitchFamily="2" charset="77"/>
              </a:rPr>
              <a:t>RED, BLUE, BLACK, GREEN</a:t>
            </a:r>
          </a:p>
        </p:txBody>
      </p:sp>
      <p:pic>
        <p:nvPicPr>
          <p:cNvPr id="21" name="Picture 20" descr="A diagram of a business development&#10;&#10;Description automatically generated">
            <a:extLst>
              <a:ext uri="{FF2B5EF4-FFF2-40B4-BE49-F238E27FC236}">
                <a16:creationId xmlns:a16="http://schemas.microsoft.com/office/drawing/2014/main" id="{93C37099-951A-5856-B171-F5293ACE5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2077718"/>
            <a:ext cx="9067800" cy="5241909"/>
          </a:xfrm>
          <a:prstGeom prst="rect">
            <a:avLst/>
          </a:prstGeom>
        </p:spPr>
      </p:pic>
    </p:spTree>
    <p:extLst>
      <p:ext uri="{BB962C8B-B14F-4D97-AF65-F5344CB8AC3E}">
        <p14:creationId xmlns:p14="http://schemas.microsoft.com/office/powerpoint/2010/main" val="4009305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BA5AD-F73A-5D99-F7FD-199BCFE5A14B}"/>
              </a:ext>
            </a:extLst>
          </p:cNvPr>
          <p:cNvSpPr>
            <a:spLocks noGrp="1"/>
          </p:cNvSpPr>
          <p:nvPr>
            <p:ph type="title"/>
          </p:nvPr>
        </p:nvSpPr>
        <p:spPr>
          <a:xfrm>
            <a:off x="1155700" y="882650"/>
            <a:ext cx="5856184" cy="430887"/>
          </a:xfrm>
        </p:spPr>
        <p:txBody>
          <a:bodyPr/>
          <a:lstStyle/>
          <a:p>
            <a:r>
              <a:rPr lang="en-NL" dirty="0">
                <a:latin typeface="Montserrat" pitchFamily="2" charset="77"/>
              </a:rPr>
              <a:t>Innocence to Integration </a:t>
            </a:r>
          </a:p>
        </p:txBody>
      </p:sp>
      <p:pic>
        <p:nvPicPr>
          <p:cNvPr id="17" name="Picture 16" descr="A diagram of a diagram&#10;&#10;Description automatically generated">
            <a:extLst>
              <a:ext uri="{FF2B5EF4-FFF2-40B4-BE49-F238E27FC236}">
                <a16:creationId xmlns:a16="http://schemas.microsoft.com/office/drawing/2014/main" id="{A875EEA5-FD74-F954-83F8-F9D4DA622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1644650"/>
            <a:ext cx="8957757" cy="5345611"/>
          </a:xfrm>
          <a:prstGeom prst="rect">
            <a:avLst/>
          </a:prstGeom>
        </p:spPr>
      </p:pic>
    </p:spTree>
    <p:extLst>
      <p:ext uri="{BB962C8B-B14F-4D97-AF65-F5344CB8AC3E}">
        <p14:creationId xmlns:p14="http://schemas.microsoft.com/office/powerpoint/2010/main" val="1433082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BA5AD-F73A-5D99-F7FD-199BCFE5A14B}"/>
              </a:ext>
            </a:extLst>
          </p:cNvPr>
          <p:cNvSpPr>
            <a:spLocks noGrp="1"/>
          </p:cNvSpPr>
          <p:nvPr>
            <p:ph type="title"/>
          </p:nvPr>
        </p:nvSpPr>
        <p:spPr>
          <a:xfrm>
            <a:off x="1384300" y="813185"/>
            <a:ext cx="5856184" cy="430887"/>
          </a:xfrm>
        </p:spPr>
        <p:txBody>
          <a:bodyPr/>
          <a:lstStyle/>
          <a:p>
            <a:r>
              <a:rPr lang="en-NL" dirty="0">
                <a:latin typeface="Montserrat" pitchFamily="2" charset="77"/>
              </a:rPr>
              <a:t>Value Lens</a:t>
            </a:r>
          </a:p>
        </p:txBody>
      </p:sp>
      <p:pic>
        <p:nvPicPr>
          <p:cNvPr id="23" name="Picture 22" descr="A diagram of a tree and a person&#10;&#10;Description automatically generated">
            <a:extLst>
              <a:ext uri="{FF2B5EF4-FFF2-40B4-BE49-F238E27FC236}">
                <a16:creationId xmlns:a16="http://schemas.microsoft.com/office/drawing/2014/main" id="{ADD5D93C-2CB3-5638-D738-E77A86FB3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1705148"/>
            <a:ext cx="9599926" cy="5121102"/>
          </a:xfrm>
          <a:prstGeom prst="rect">
            <a:avLst/>
          </a:prstGeom>
        </p:spPr>
      </p:pic>
      <p:sp>
        <p:nvSpPr>
          <p:cNvPr id="24" name="Title 1">
            <a:extLst>
              <a:ext uri="{FF2B5EF4-FFF2-40B4-BE49-F238E27FC236}">
                <a16:creationId xmlns:a16="http://schemas.microsoft.com/office/drawing/2014/main" id="{B87B2BDD-9252-AEBB-8735-0E13A34164EB}"/>
              </a:ext>
            </a:extLst>
          </p:cNvPr>
          <p:cNvSpPr txBox="1">
            <a:spLocks/>
          </p:cNvSpPr>
          <p:nvPr/>
        </p:nvSpPr>
        <p:spPr>
          <a:xfrm>
            <a:off x="1384300" y="1295172"/>
            <a:ext cx="6858000" cy="307777"/>
          </a:xfrm>
          <a:prstGeom prst="rect">
            <a:avLst/>
          </a:prstGeom>
        </p:spPr>
        <p:txBody>
          <a:bodyPr wrap="square" lIns="0" tIns="0" rIns="0" bIns="0">
            <a:spAutoFit/>
          </a:bodyPr>
          <a:lstStyle>
            <a:lvl1pPr>
              <a:defRPr sz="2800" b="0" i="0">
                <a:solidFill>
                  <a:srgbClr val="2E3841"/>
                </a:solidFill>
                <a:latin typeface="Verdana"/>
                <a:ea typeface="+mj-ea"/>
                <a:cs typeface="Verdana"/>
              </a:defRPr>
            </a:lvl1pPr>
          </a:lstStyle>
          <a:p>
            <a:r>
              <a:rPr lang="en-GB" sz="2000" dirty="0">
                <a:latin typeface="Montserrat" pitchFamily="2" charset="77"/>
              </a:rPr>
              <a:t>The value determined by comparison</a:t>
            </a:r>
          </a:p>
        </p:txBody>
      </p:sp>
    </p:spTree>
    <p:extLst>
      <p:ext uri="{BB962C8B-B14F-4D97-AF65-F5344CB8AC3E}">
        <p14:creationId xmlns:p14="http://schemas.microsoft.com/office/powerpoint/2010/main" val="2081918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3b6e03b-ad32-48bd-b642-fb933687addb" xsi:nil="true"/>
    <lcf76f155ced4ddcb4097134ff3c332f xmlns="754c8679-8c3b-4cb4-ba22-a8d7dbdfdbb4">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1501204E0E8546970714FFE872A97A" ma:contentTypeVersion="20" ma:contentTypeDescription="Create a new document." ma:contentTypeScope="" ma:versionID="f6f0f7e559a15bda7b32c4fb2fc7fdac">
  <xsd:schema xmlns:xsd="http://www.w3.org/2001/XMLSchema" xmlns:xs="http://www.w3.org/2001/XMLSchema" xmlns:p="http://schemas.microsoft.com/office/2006/metadata/properties" xmlns:ns1="http://schemas.microsoft.com/sharepoint/v3" xmlns:ns2="754c8679-8c3b-4cb4-ba22-a8d7dbdfdbb4" xmlns:ns3="6e81a57f-e398-47b6-98fd-f6700c6fb7fe" xmlns:ns4="f3b6e03b-ad32-48bd-b642-fb933687addb" targetNamespace="http://schemas.microsoft.com/office/2006/metadata/properties" ma:root="true" ma:fieldsID="10569be1bda2ec5a47effc30eb186f57" ns1:_="" ns2:_="" ns3:_="" ns4:_="">
    <xsd:import namespace="http://schemas.microsoft.com/sharepoint/v3"/>
    <xsd:import namespace="754c8679-8c3b-4cb4-ba22-a8d7dbdfdbb4"/>
    <xsd:import namespace="6e81a57f-e398-47b6-98fd-f6700c6fb7fe"/>
    <xsd:import namespace="f3b6e03b-ad32-48bd-b642-fb933687add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4c8679-8c3b-4cb4-ba22-a8d7dbdfdb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37edb66-2f33-4c2f-9104-9fe18fb1b6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81a57f-e398-47b6-98fd-f6700c6fb7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b6e03b-ad32-48bd-b642-fb933687add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f392f10-55a8-44cb-a09c-740ac177dd52}" ma:internalName="TaxCatchAll" ma:showField="CatchAllData" ma:web="f3b6e03b-ad32-48bd-b642-fb933687ad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DEA07D-9180-4D75-9697-6A52FFC262B4}">
  <ds:schemaRefs>
    <ds:schemaRef ds:uri="http://schemas.openxmlformats.org/package/2006/metadata/core-properties"/>
    <ds:schemaRef ds:uri="6e81a57f-e398-47b6-98fd-f6700c6fb7fe"/>
    <ds:schemaRef ds:uri="http://purl.org/dc/elements/1.1/"/>
    <ds:schemaRef ds:uri="http://schemas.microsoft.com/office/infopath/2007/PartnerControls"/>
    <ds:schemaRef ds:uri="http://www.w3.org/XML/1998/namespace"/>
    <ds:schemaRef ds:uri="f3b6e03b-ad32-48bd-b642-fb933687addb"/>
    <ds:schemaRef ds:uri="http://purl.org/dc/terms/"/>
    <ds:schemaRef ds:uri="http://schemas.microsoft.com/office/2006/documentManagement/types"/>
    <ds:schemaRef ds:uri="754c8679-8c3b-4cb4-ba22-a8d7dbdfdbb4"/>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E5AA876-9512-4393-942B-EDC21B02AFEE}">
  <ds:schemaRefs>
    <ds:schemaRef ds:uri="http://schemas.microsoft.com/sharepoint/v3/contenttype/forms"/>
  </ds:schemaRefs>
</ds:datastoreItem>
</file>

<file path=customXml/itemProps3.xml><?xml version="1.0" encoding="utf-8"?>
<ds:datastoreItem xmlns:ds="http://schemas.openxmlformats.org/officeDocument/2006/customXml" ds:itemID="{B43549BC-55DD-43A5-999D-F899E4FD8F3A}"/>
</file>

<file path=docProps/app.xml><?xml version="1.0" encoding="utf-8"?>
<Properties xmlns="http://schemas.openxmlformats.org/officeDocument/2006/extended-properties" xmlns:vt="http://schemas.openxmlformats.org/officeDocument/2006/docPropsVTypes">
  <Template/>
  <TotalTime>131</TotalTime>
  <Words>675</Words>
  <Application>Microsoft Office PowerPoint</Application>
  <PresentationFormat>Custom</PresentationFormat>
  <Paragraphs>241</Paragraphs>
  <Slides>28</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28</vt:i4>
      </vt:variant>
    </vt:vector>
  </HeadingPairs>
  <TitlesOfParts>
    <vt:vector size="39" baseType="lpstr">
      <vt:lpstr>Arial</vt:lpstr>
      <vt:lpstr>Calibri</vt:lpstr>
      <vt:lpstr>Montserrat</vt:lpstr>
      <vt:lpstr>Montserrat Medium</vt:lpstr>
      <vt:lpstr>Montserrat SemiBold</vt:lpstr>
      <vt:lpstr>Times New Roman</vt:lpstr>
      <vt:lpstr>Verdana</vt:lpstr>
      <vt:lpstr>Office Theme</vt:lpstr>
      <vt:lpstr>Office Theme</vt:lpstr>
      <vt:lpstr>Office Theme</vt:lpstr>
      <vt:lpstr>Office Theme</vt:lpstr>
      <vt:lpstr>PowerPoint Presentation</vt:lpstr>
      <vt:lpstr>Wednesday  22nd May 2024</vt:lpstr>
      <vt:lpstr>The SAN Learning Curve </vt:lpstr>
      <vt:lpstr>PowerPoint Presentation</vt:lpstr>
      <vt:lpstr>PowerPoint Presentation</vt:lpstr>
      <vt:lpstr>The Drama Triangle</vt:lpstr>
      <vt:lpstr>RED, BLUE, BLACK, GREEN</vt:lpstr>
      <vt:lpstr>Innocence to Integration </vt:lpstr>
      <vt:lpstr>Value Lens</vt:lpstr>
      <vt:lpstr>The  Investment Conversation </vt:lpstr>
      <vt:lpstr>PowerPoint Presentation</vt:lpstr>
      <vt:lpstr>PowerPoint Presentation</vt:lpstr>
      <vt:lpstr>PowerPoint Presentation</vt:lpstr>
      <vt:lpstr>PowerPoint Presentation</vt:lpstr>
      <vt:lpstr>PowerPoint Presentation</vt:lpstr>
      <vt:lpstr>PowerPoint Presentation</vt:lpstr>
      <vt:lpstr>The  Pitch Pack </vt:lpstr>
      <vt:lpstr>10-3-Now – Mr &amp; Mrs Client</vt:lpstr>
      <vt:lpstr>Risk Management</vt:lpstr>
      <vt:lpstr>12 Month Plan This document sets out your 12 Month Financial Game Plan. It is intended to provide an overview of the areas in which we will be focusing upon in our 12 month engagement. Please do not act on this information.</vt:lpstr>
      <vt:lpstr>Service Offering Options</vt:lpstr>
      <vt:lpstr>Thursday  23rd May 2024</vt:lpstr>
      <vt:lpstr>PowerPoint Presentation</vt:lpstr>
      <vt:lpstr>Pipeline to Success</vt:lpstr>
      <vt:lpstr>10 Domains of Family Wealth</vt:lpstr>
      <vt:lpstr>PowerPoint Presentation</vt:lpstr>
      <vt:lpstr>PowerPoint Presentation</vt:lpstr>
      <vt:lpstr>The GROW Model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Booklet Title Page</dc:title>
  <dc:creator>Kendra Fitz</dc:creator>
  <cp:keywords>DAF-ttgEKYM,BAE8oiawpmw</cp:keywords>
  <cp:lastModifiedBy>Leanne Manning</cp:lastModifiedBy>
  <cp:revision>1</cp:revision>
  <cp:lastPrinted>2024-05-21T01:39:27Z</cp:lastPrinted>
  <dcterms:created xsi:type="dcterms:W3CDTF">2024-05-20T04:46:15Z</dcterms:created>
  <dcterms:modified xsi:type="dcterms:W3CDTF">2024-05-30T07:00:02Z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2024-05-20T00:00:00Z</vt:filetime>
  </property>
  <property fmtid="{D5CDD505-2E9C-101B-9397-08002B2CF9AE}" pid="3" name="Creator">
    <vt:lpwstr>Canva</vt:lpwstr>
  </property>
  <property fmtid="{D5CDD505-2E9C-101B-9397-08002B2CF9AE}" pid="4" name="Producer">
    <vt:lpwstr>Canva</vt:lpwstr>
  </property>
  <property fmtid="{D5CDD505-2E9C-101B-9397-08002B2CF9AE}" pid="5" name="LastSaved">
    <vt:filetime>2024-05-20T00:00:00Z</vt:filetime>
  </property>
  <property fmtid="{D5CDD505-2E9C-101B-9397-08002B2CF9AE}" pid="6" name="ContentTypeId">
    <vt:lpwstr>0x0101000D1501204E0E8546970714FFE872A97A</vt:lpwstr>
  </property>
  <property fmtid="{D5CDD505-2E9C-101B-9397-08002B2CF9AE}" pid="7" name="MediaServiceImageTags">
    <vt:lpwstr/>
  </property>
</Properties>
</file>