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68" r:id="rId6"/>
    <p:sldMasterId id="2147483671" r:id="rId7"/>
  </p:sldMasterIdLst>
  <p:sldIdLst>
    <p:sldId id="261" r:id="rId8"/>
    <p:sldId id="258" r:id="rId9"/>
    <p:sldId id="259" r:id="rId10"/>
    <p:sldId id="264" r:id="rId11"/>
    <p:sldId id="260" r:id="rId12"/>
    <p:sldId id="266" r:id="rId13"/>
    <p:sldId id="263" r:id="rId14"/>
    <p:sldId id="256" r:id="rId15"/>
    <p:sldId id="262" r:id="rId16"/>
    <p:sldId id="257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01379-620D-498B-9137-ADEF6A1712E7}" v="1" dt="2024-10-22T02:03:26.8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>
      <p:cViewPr varScale="1">
        <p:scale>
          <a:sx n="82" d="100"/>
          <a:sy n="82" d="100"/>
        </p:scale>
        <p:origin x="6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Bryant" userId="4fe4de5a-9b69-40ba-b264-41cad4362eb3" providerId="ADAL" clId="{F8D76F0F-B000-417D-B4C8-E120DF424481}"/>
    <pc:docChg chg="custSel modSld sldOrd">
      <pc:chgData name="Carolyn Bryant" userId="4fe4de5a-9b69-40ba-b264-41cad4362eb3" providerId="ADAL" clId="{F8D76F0F-B000-417D-B4C8-E120DF424481}" dt="2024-10-15T05:07:03.810" v="49" actId="1076"/>
      <pc:docMkLst>
        <pc:docMk/>
      </pc:docMkLst>
      <pc:sldChg chg="ord">
        <pc:chgData name="Carolyn Bryant" userId="4fe4de5a-9b69-40ba-b264-41cad4362eb3" providerId="ADAL" clId="{F8D76F0F-B000-417D-B4C8-E120DF424481}" dt="2024-10-15T05:01:13.813" v="5"/>
        <pc:sldMkLst>
          <pc:docMk/>
          <pc:sldMk cId="0" sldId="256"/>
        </pc:sldMkLst>
      </pc:sldChg>
      <pc:sldChg chg="ord">
        <pc:chgData name="Carolyn Bryant" userId="4fe4de5a-9b69-40ba-b264-41cad4362eb3" providerId="ADAL" clId="{F8D76F0F-B000-417D-B4C8-E120DF424481}" dt="2024-10-15T05:01:35.919" v="9"/>
        <pc:sldMkLst>
          <pc:docMk/>
          <pc:sldMk cId="276944936" sldId="257"/>
        </pc:sldMkLst>
      </pc:sldChg>
      <pc:sldChg chg="addSp modSp mod ord">
        <pc:chgData name="Carolyn Bryant" userId="4fe4de5a-9b69-40ba-b264-41cad4362eb3" providerId="ADAL" clId="{F8D76F0F-B000-417D-B4C8-E120DF424481}" dt="2024-10-15T05:07:03.810" v="49" actId="1076"/>
        <pc:sldMkLst>
          <pc:docMk/>
          <pc:sldMk cId="1632766630" sldId="260"/>
        </pc:sldMkLst>
        <pc:spChg chg="add mod">
          <ac:chgData name="Carolyn Bryant" userId="4fe4de5a-9b69-40ba-b264-41cad4362eb3" providerId="ADAL" clId="{F8D76F0F-B000-417D-B4C8-E120DF424481}" dt="2024-10-15T05:06:44.096" v="47" actId="1076"/>
          <ac:spMkLst>
            <pc:docMk/>
            <pc:sldMk cId="1632766630" sldId="260"/>
            <ac:spMk id="2" creationId="{8165925A-8E60-3BB4-8551-393FD142ABC1}"/>
          </ac:spMkLst>
        </pc:spChg>
        <pc:picChg chg="mod">
          <ac:chgData name="Carolyn Bryant" userId="4fe4de5a-9b69-40ba-b264-41cad4362eb3" providerId="ADAL" clId="{F8D76F0F-B000-417D-B4C8-E120DF424481}" dt="2024-10-15T05:07:03.810" v="49" actId="1076"/>
          <ac:picMkLst>
            <pc:docMk/>
            <pc:sldMk cId="1632766630" sldId="260"/>
            <ac:picMk id="25" creationId="{EB913E34-A206-9F65-5F8F-76559F11CEA7}"/>
          </ac:picMkLst>
        </pc:picChg>
      </pc:sldChg>
      <pc:sldChg chg="ord">
        <pc:chgData name="Carolyn Bryant" userId="4fe4de5a-9b69-40ba-b264-41cad4362eb3" providerId="ADAL" clId="{F8D76F0F-B000-417D-B4C8-E120DF424481}" dt="2024-10-15T04:59:57.184" v="1"/>
        <pc:sldMkLst>
          <pc:docMk/>
          <pc:sldMk cId="3806401045" sldId="261"/>
        </pc:sldMkLst>
      </pc:sldChg>
      <pc:sldChg chg="ord">
        <pc:chgData name="Carolyn Bryant" userId="4fe4de5a-9b69-40ba-b264-41cad4362eb3" providerId="ADAL" clId="{F8D76F0F-B000-417D-B4C8-E120DF424481}" dt="2024-10-15T05:02:03.852" v="11"/>
        <pc:sldMkLst>
          <pc:docMk/>
          <pc:sldMk cId="0" sldId="263"/>
        </pc:sldMkLst>
      </pc:sldChg>
      <pc:sldChg chg="ord">
        <pc:chgData name="Carolyn Bryant" userId="4fe4de5a-9b69-40ba-b264-41cad4362eb3" providerId="ADAL" clId="{F8D76F0F-B000-417D-B4C8-E120DF424481}" dt="2024-10-15T05:00:31.456" v="3"/>
        <pc:sldMkLst>
          <pc:docMk/>
          <pc:sldMk cId="2681929778" sldId="264"/>
        </pc:sldMkLst>
      </pc:sldChg>
      <pc:sldChg chg="ord">
        <pc:chgData name="Carolyn Bryant" userId="4fe4de5a-9b69-40ba-b264-41cad4362eb3" providerId="ADAL" clId="{F8D76F0F-B000-417D-B4C8-E120DF424481}" dt="2024-10-15T05:03:46.973" v="15"/>
        <pc:sldMkLst>
          <pc:docMk/>
          <pc:sldMk cId="1403437018" sldId="265"/>
        </pc:sldMkLst>
      </pc:sldChg>
    </pc:docChg>
  </pc:docChgLst>
  <pc:docChgLst>
    <pc:chgData name="Leanne Manning" userId="730c7ce9-f6b4-453e-88a2-34d7f1a5ff9e" providerId="ADAL" clId="{D9A01379-620D-498B-9137-ADEF6A1712E7}"/>
    <pc:docChg chg="addSld delSld modSld sldOrd addMainMaster">
      <pc:chgData name="Leanne Manning" userId="730c7ce9-f6b4-453e-88a2-34d7f1a5ff9e" providerId="ADAL" clId="{D9A01379-620D-498B-9137-ADEF6A1712E7}" dt="2024-11-05T21:27:49.325" v="25"/>
      <pc:docMkLst>
        <pc:docMk/>
      </pc:docMkLst>
      <pc:sldChg chg="ord">
        <pc:chgData name="Leanne Manning" userId="730c7ce9-f6b4-453e-88a2-34d7f1a5ff9e" providerId="ADAL" clId="{D9A01379-620D-498B-9137-ADEF6A1712E7}" dt="2024-10-22T02:03:50.082" v="10"/>
        <pc:sldMkLst>
          <pc:docMk/>
          <pc:sldMk cId="0" sldId="256"/>
        </pc:sldMkLst>
      </pc:sldChg>
      <pc:sldChg chg="ord">
        <pc:chgData name="Leanne Manning" userId="730c7ce9-f6b4-453e-88a2-34d7f1a5ff9e" providerId="ADAL" clId="{D9A01379-620D-498B-9137-ADEF6A1712E7}" dt="2024-10-22T02:01:47.851" v="1"/>
        <pc:sldMkLst>
          <pc:docMk/>
          <pc:sldMk cId="3969676865" sldId="258"/>
        </pc:sldMkLst>
      </pc:sldChg>
      <pc:sldChg chg="ord">
        <pc:chgData name="Leanne Manning" userId="730c7ce9-f6b4-453e-88a2-34d7f1a5ff9e" providerId="ADAL" clId="{D9A01379-620D-498B-9137-ADEF6A1712E7}" dt="2024-10-22T02:01:47.851" v="1"/>
        <pc:sldMkLst>
          <pc:docMk/>
          <pc:sldMk cId="1414802136" sldId="259"/>
        </pc:sldMkLst>
      </pc:sldChg>
      <pc:sldChg chg="ord">
        <pc:chgData name="Leanne Manning" userId="730c7ce9-f6b4-453e-88a2-34d7f1a5ff9e" providerId="ADAL" clId="{D9A01379-620D-498B-9137-ADEF6A1712E7}" dt="2024-10-22T02:03:58.480" v="12"/>
        <pc:sldMkLst>
          <pc:docMk/>
          <pc:sldMk cId="0" sldId="262"/>
        </pc:sldMkLst>
      </pc:sldChg>
      <pc:sldChg chg="ord">
        <pc:chgData name="Leanne Manning" userId="730c7ce9-f6b4-453e-88a2-34d7f1a5ff9e" providerId="ADAL" clId="{D9A01379-620D-498B-9137-ADEF6A1712E7}" dt="2024-10-22T02:02:14.755" v="5"/>
        <pc:sldMkLst>
          <pc:docMk/>
          <pc:sldMk cId="0" sldId="263"/>
        </pc:sldMkLst>
      </pc:sldChg>
      <pc:sldChg chg="ord">
        <pc:chgData name="Leanne Manning" userId="730c7ce9-f6b4-453e-88a2-34d7f1a5ff9e" providerId="ADAL" clId="{D9A01379-620D-498B-9137-ADEF6A1712E7}" dt="2024-10-22T02:02:02.837" v="3"/>
        <pc:sldMkLst>
          <pc:docMk/>
          <pc:sldMk cId="2681929778" sldId="264"/>
        </pc:sldMkLst>
      </pc:sldChg>
      <pc:sldChg chg="del">
        <pc:chgData name="Leanne Manning" userId="730c7ce9-f6b4-453e-88a2-34d7f1a5ff9e" providerId="ADAL" clId="{D9A01379-620D-498B-9137-ADEF6A1712E7}" dt="2024-10-22T02:04:16.351" v="13" actId="47"/>
        <pc:sldMkLst>
          <pc:docMk/>
          <pc:sldMk cId="1403437018" sldId="265"/>
        </pc:sldMkLst>
      </pc:sldChg>
      <pc:sldChg chg="add">
        <pc:chgData name="Leanne Manning" userId="730c7ce9-f6b4-453e-88a2-34d7f1a5ff9e" providerId="ADAL" clId="{D9A01379-620D-498B-9137-ADEF6A1712E7}" dt="2024-10-22T02:03:26.896" v="6"/>
        <pc:sldMkLst>
          <pc:docMk/>
          <pc:sldMk cId="0" sldId="266"/>
        </pc:sldMkLst>
      </pc:sldChg>
      <pc:sldChg chg="add ord">
        <pc:chgData name="Leanne Manning" userId="730c7ce9-f6b4-453e-88a2-34d7f1a5ff9e" providerId="ADAL" clId="{D9A01379-620D-498B-9137-ADEF6A1712E7}" dt="2024-11-05T21:25:42.393" v="23"/>
        <pc:sldMkLst>
          <pc:docMk/>
          <pc:sldMk cId="2577490199" sldId="267"/>
        </pc:sldMkLst>
      </pc:sldChg>
      <pc:sldChg chg="add ord">
        <pc:chgData name="Leanne Manning" userId="730c7ce9-f6b4-453e-88a2-34d7f1a5ff9e" providerId="ADAL" clId="{D9A01379-620D-498B-9137-ADEF6A1712E7}" dt="2024-11-05T21:25:42.393" v="23"/>
        <pc:sldMkLst>
          <pc:docMk/>
          <pc:sldMk cId="1272718164" sldId="268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5958433" sldId="269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1359666120" sldId="270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3750303982" sldId="271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2546461903" sldId="272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2052097446" sldId="273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238948511" sldId="274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2168579816" sldId="275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3869132372" sldId="276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1403437018" sldId="277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2594374849" sldId="278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530561" sldId="279"/>
        </pc:sldMkLst>
      </pc:sldChg>
      <pc:sldMasterChg chg="add addSldLayout">
        <pc:chgData name="Leanne Manning" userId="730c7ce9-f6b4-453e-88a2-34d7f1a5ff9e" providerId="ADAL" clId="{D9A01379-620D-498B-9137-ADEF6A1712E7}" dt="2024-11-05T21:24:28.165" v="14" actId="27028"/>
        <pc:sldMasterMkLst>
          <pc:docMk/>
          <pc:sldMasterMk cId="0" sldId="2147483666"/>
        </pc:sldMasterMkLst>
        <pc:sldLayoutChg chg="add">
          <pc:chgData name="Leanne Manning" userId="730c7ce9-f6b4-453e-88a2-34d7f1a5ff9e" providerId="ADAL" clId="{D9A01379-620D-498B-9137-ADEF6A1712E7}" dt="2024-11-05T21:24:28.165" v="14" actId="27028"/>
          <pc:sldLayoutMkLst>
            <pc:docMk/>
            <pc:sldMasterMk cId="0" sldId="2147483666"/>
            <pc:sldLayoutMk cId="0" sldId="2147483667"/>
          </pc:sldLayoutMkLst>
        </pc:sldLayoutChg>
      </pc:sldMasterChg>
      <pc:sldMasterChg chg="add addSldLayout">
        <pc:chgData name="Leanne Manning" userId="730c7ce9-f6b4-453e-88a2-34d7f1a5ff9e" providerId="ADAL" clId="{D9A01379-620D-498B-9137-ADEF6A1712E7}" dt="2024-11-05T21:24:31.480" v="16" actId="27028"/>
        <pc:sldMasterMkLst>
          <pc:docMk/>
          <pc:sldMasterMk cId="0" sldId="2147483668"/>
        </pc:sldMasterMkLst>
        <pc:sldLayoutChg chg="add">
          <pc:chgData name="Leanne Manning" userId="730c7ce9-f6b4-453e-88a2-34d7f1a5ff9e" providerId="ADAL" clId="{D9A01379-620D-498B-9137-ADEF6A1712E7}" dt="2024-11-05T21:24:31.480" v="16" actId="27028"/>
          <pc:sldLayoutMkLst>
            <pc:docMk/>
            <pc:sldMasterMk cId="0" sldId="2147483668"/>
            <pc:sldLayoutMk cId="0" sldId="2147483670"/>
          </pc:sldLayoutMkLst>
        </pc:sldLayoutChg>
      </pc:sldMasterChg>
      <pc:sldMasterChg chg="add addSldLayout">
        <pc:chgData name="Leanne Manning" userId="730c7ce9-f6b4-453e-88a2-34d7f1a5ff9e" providerId="ADAL" clId="{D9A01379-620D-498B-9137-ADEF6A1712E7}" dt="2024-11-05T21:25:19.291" v="18" actId="27028"/>
        <pc:sldMasterMkLst>
          <pc:docMk/>
          <pc:sldMasterMk cId="0" sldId="2147483671"/>
        </pc:sldMasterMkLst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2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3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4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5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9" b="1" i="0">
                <a:solidFill>
                  <a:srgbClr val="2D3842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9" b="1" i="0">
                <a:solidFill>
                  <a:srgbClr val="2D3842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55"/>
            <a:ext cx="10692130" cy="7553961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2006" y="572924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31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28174" y="572924"/>
            <a:ext cx="435609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228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99" b="1" i="0">
                <a:solidFill>
                  <a:srgbClr val="2D3842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9" b="1" i="0">
                <a:solidFill>
                  <a:srgbClr val="2D3842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9" b="1" i="0">
                <a:solidFill>
                  <a:srgbClr val="2D3842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622304C-6311-9B41-6FEE-7D6B598E085E}"/>
              </a:ext>
            </a:extLst>
          </p:cNvPr>
          <p:cNvSpPr/>
          <p:nvPr userDrawn="1"/>
        </p:nvSpPr>
        <p:spPr>
          <a:xfrm>
            <a:off x="0" y="935938"/>
            <a:ext cx="750707" cy="45719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0CF38ED1-67CD-E573-205B-0ADFCBBD9F63}"/>
              </a:ext>
            </a:extLst>
          </p:cNvPr>
          <p:cNvSpPr/>
          <p:nvPr userDrawn="1"/>
        </p:nvSpPr>
        <p:spPr>
          <a:xfrm>
            <a:off x="820987" y="1008614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5">
            <a:extLst>
              <a:ext uri="{FF2B5EF4-FFF2-40B4-BE49-F238E27FC236}">
                <a16:creationId xmlns:a16="http://schemas.microsoft.com/office/drawing/2014/main" id="{B73892B7-C356-2218-22D6-213E73C485F4}"/>
              </a:ext>
            </a:extLst>
          </p:cNvPr>
          <p:cNvSpPr/>
          <p:nvPr userDrawn="1"/>
        </p:nvSpPr>
        <p:spPr>
          <a:xfrm>
            <a:off x="199164" y="116898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286131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9679" y="490503"/>
            <a:ext cx="9300210" cy="0"/>
          </a:xfrm>
          <a:custGeom>
            <a:avLst/>
            <a:gdLst/>
            <a:ahLst/>
            <a:cxnLst/>
            <a:rect l="l" t="t" r="r" b="b"/>
            <a:pathLst>
              <a:path w="9300210">
                <a:moveTo>
                  <a:pt x="0" y="0"/>
                </a:moveTo>
                <a:lnTo>
                  <a:pt x="9299888" y="0"/>
                </a:lnTo>
              </a:path>
            </a:pathLst>
          </a:custGeom>
          <a:ln w="14451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5918" y="408320"/>
            <a:ext cx="133797" cy="1644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5501" y="411339"/>
            <a:ext cx="180930" cy="15842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4383" y="411339"/>
            <a:ext cx="147481" cy="15842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206377" y="483572"/>
            <a:ext cx="240665" cy="13958"/>
          </a:xfrm>
          <a:custGeom>
            <a:avLst/>
            <a:gdLst/>
            <a:ahLst/>
            <a:cxnLst/>
            <a:rect l="l" t="t" r="r" b="b"/>
            <a:pathLst>
              <a:path w="240665" h="13970">
                <a:moveTo>
                  <a:pt x="240611" y="0"/>
                </a:moveTo>
                <a:lnTo>
                  <a:pt x="0" y="0"/>
                </a:lnTo>
                <a:lnTo>
                  <a:pt x="0" y="13873"/>
                </a:lnTo>
                <a:lnTo>
                  <a:pt x="9592" y="13873"/>
                </a:lnTo>
                <a:lnTo>
                  <a:pt x="240611" y="0"/>
                </a:lnTo>
                <a:close/>
              </a:path>
            </a:pathLst>
          </a:custGeom>
          <a:solidFill>
            <a:srgbClr val="B6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9679" y="774075"/>
            <a:ext cx="857885" cy="0"/>
          </a:xfrm>
          <a:custGeom>
            <a:avLst/>
            <a:gdLst/>
            <a:ahLst/>
            <a:cxnLst/>
            <a:rect l="l" t="t" r="r" b="b"/>
            <a:pathLst>
              <a:path w="857885">
                <a:moveTo>
                  <a:pt x="0" y="0"/>
                </a:moveTo>
                <a:lnTo>
                  <a:pt x="857795" y="0"/>
                </a:lnTo>
              </a:path>
            </a:pathLst>
          </a:custGeom>
          <a:ln w="11362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867" y="704881"/>
            <a:ext cx="138689" cy="13858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125176" y="852593"/>
            <a:ext cx="0" cy="6474734"/>
          </a:xfrm>
          <a:custGeom>
            <a:avLst/>
            <a:gdLst/>
            <a:ahLst/>
            <a:cxnLst/>
            <a:rect l="l" t="t" r="r" b="b"/>
            <a:pathLst>
              <a:path h="6480175">
                <a:moveTo>
                  <a:pt x="0" y="6479639"/>
                </a:moveTo>
                <a:lnTo>
                  <a:pt x="0" y="0"/>
                </a:lnTo>
              </a:path>
            </a:pathLst>
          </a:custGeom>
          <a:ln w="14451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15116" y="921374"/>
            <a:ext cx="373380" cy="340074"/>
          </a:xfrm>
          <a:custGeom>
            <a:avLst/>
            <a:gdLst/>
            <a:ahLst/>
            <a:cxnLst/>
            <a:rect l="l" t="t" r="r" b="b"/>
            <a:pathLst>
              <a:path w="373380" h="340359">
                <a:moveTo>
                  <a:pt x="166003" y="0"/>
                </a:moveTo>
                <a:lnTo>
                  <a:pt x="121439" y="0"/>
                </a:lnTo>
                <a:lnTo>
                  <a:pt x="78572" y="13629"/>
                </a:lnTo>
                <a:lnTo>
                  <a:pt x="40841" y="40915"/>
                </a:lnTo>
                <a:lnTo>
                  <a:pt x="13613" y="78716"/>
                </a:lnTo>
                <a:lnTo>
                  <a:pt x="0" y="121656"/>
                </a:lnTo>
                <a:lnTo>
                  <a:pt x="0" y="166305"/>
                </a:lnTo>
                <a:lnTo>
                  <a:pt x="13613" y="209245"/>
                </a:lnTo>
                <a:lnTo>
                  <a:pt x="40841" y="247047"/>
                </a:lnTo>
                <a:lnTo>
                  <a:pt x="116402" y="322736"/>
                </a:lnTo>
                <a:lnTo>
                  <a:pt x="158004" y="340004"/>
                </a:lnTo>
                <a:lnTo>
                  <a:pt x="169572" y="338873"/>
                </a:lnTo>
                <a:lnTo>
                  <a:pt x="206998" y="313739"/>
                </a:lnTo>
                <a:lnTo>
                  <a:pt x="216857" y="281053"/>
                </a:lnTo>
                <a:lnTo>
                  <a:pt x="215718" y="269473"/>
                </a:lnTo>
                <a:lnTo>
                  <a:pt x="182748" y="222483"/>
                </a:lnTo>
                <a:lnTo>
                  <a:pt x="179445" y="259576"/>
                </a:lnTo>
                <a:lnTo>
                  <a:pt x="186089" y="269625"/>
                </a:lnTo>
                <a:lnTo>
                  <a:pt x="173724" y="308268"/>
                </a:lnTo>
                <a:lnTo>
                  <a:pt x="166105" y="311422"/>
                </a:lnTo>
                <a:lnTo>
                  <a:pt x="149904" y="311422"/>
                </a:lnTo>
                <a:lnTo>
                  <a:pt x="142298" y="308268"/>
                </a:lnTo>
                <a:lnTo>
                  <a:pt x="61004" y="226836"/>
                </a:lnTo>
                <a:lnTo>
                  <a:pt x="35357" y="188098"/>
                </a:lnTo>
                <a:lnTo>
                  <a:pt x="26806" y="143981"/>
                </a:lnTo>
                <a:lnTo>
                  <a:pt x="35357" y="99864"/>
                </a:lnTo>
                <a:lnTo>
                  <a:pt x="61004" y="61125"/>
                </a:lnTo>
                <a:lnTo>
                  <a:pt x="99683" y="35422"/>
                </a:lnTo>
                <a:lnTo>
                  <a:pt x="143728" y="26854"/>
                </a:lnTo>
                <a:lnTo>
                  <a:pt x="187760" y="35422"/>
                </a:lnTo>
                <a:lnTo>
                  <a:pt x="226439" y="61126"/>
                </a:lnTo>
                <a:lnTo>
                  <a:pt x="335235" y="170115"/>
                </a:lnTo>
                <a:lnTo>
                  <a:pt x="342335" y="180834"/>
                </a:lnTo>
                <a:lnTo>
                  <a:pt x="344702" y="193034"/>
                </a:lnTo>
                <a:lnTo>
                  <a:pt x="342335" y="205234"/>
                </a:lnTo>
                <a:lnTo>
                  <a:pt x="335235" y="215953"/>
                </a:lnTo>
                <a:lnTo>
                  <a:pt x="329666" y="221534"/>
                </a:lnTo>
                <a:lnTo>
                  <a:pt x="329666" y="230583"/>
                </a:lnTo>
                <a:lnTo>
                  <a:pt x="340803" y="241745"/>
                </a:lnTo>
                <a:lnTo>
                  <a:pt x="349828" y="241745"/>
                </a:lnTo>
                <a:lnTo>
                  <a:pt x="372065" y="205019"/>
                </a:lnTo>
                <a:lnTo>
                  <a:pt x="373242" y="193034"/>
                </a:lnTo>
                <a:lnTo>
                  <a:pt x="372065" y="181036"/>
                </a:lnTo>
                <a:lnTo>
                  <a:pt x="246600" y="40915"/>
                </a:lnTo>
                <a:lnTo>
                  <a:pt x="208871" y="13630"/>
                </a:lnTo>
                <a:lnTo>
                  <a:pt x="166003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36141" y="1012416"/>
            <a:ext cx="381635" cy="341343"/>
          </a:xfrm>
          <a:custGeom>
            <a:avLst/>
            <a:gdLst/>
            <a:ahLst/>
            <a:cxnLst/>
            <a:rect l="l" t="t" r="r" b="b"/>
            <a:pathLst>
              <a:path w="381634" h="341630">
                <a:moveTo>
                  <a:pt x="222856" y="0"/>
                </a:moveTo>
                <a:lnTo>
                  <a:pt x="181178" y="17236"/>
                </a:lnTo>
                <a:lnTo>
                  <a:pt x="163914" y="58873"/>
                </a:lnTo>
                <a:lnTo>
                  <a:pt x="165053" y="70452"/>
                </a:lnTo>
                <a:lnTo>
                  <a:pt x="168370" y="81425"/>
                </a:lnTo>
                <a:lnTo>
                  <a:pt x="173787" y="91524"/>
                </a:lnTo>
                <a:lnTo>
                  <a:pt x="181178" y="100509"/>
                </a:lnTo>
                <a:lnTo>
                  <a:pt x="198075" y="117404"/>
                </a:lnTo>
                <a:lnTo>
                  <a:pt x="207124" y="117392"/>
                </a:lnTo>
                <a:lnTo>
                  <a:pt x="218287" y="106268"/>
                </a:lnTo>
                <a:lnTo>
                  <a:pt x="218287" y="97219"/>
                </a:lnTo>
                <a:lnTo>
                  <a:pt x="195632" y="74604"/>
                </a:lnTo>
                <a:lnTo>
                  <a:pt x="192480" y="66985"/>
                </a:lnTo>
                <a:lnTo>
                  <a:pt x="192480" y="50773"/>
                </a:lnTo>
                <a:lnTo>
                  <a:pt x="195632" y="43155"/>
                </a:lnTo>
                <a:lnTo>
                  <a:pt x="207111" y="31701"/>
                </a:lnTo>
                <a:lnTo>
                  <a:pt x="214731" y="28550"/>
                </a:lnTo>
                <a:lnTo>
                  <a:pt x="230956" y="28550"/>
                </a:lnTo>
                <a:lnTo>
                  <a:pt x="238588" y="31701"/>
                </a:lnTo>
                <a:lnTo>
                  <a:pt x="320008" y="113038"/>
                </a:lnTo>
                <a:lnTo>
                  <a:pt x="345714" y="151739"/>
                </a:lnTo>
                <a:lnTo>
                  <a:pt x="354269" y="195805"/>
                </a:lnTo>
                <a:lnTo>
                  <a:pt x="345714" y="239868"/>
                </a:lnTo>
                <a:lnTo>
                  <a:pt x="320008" y="278564"/>
                </a:lnTo>
                <a:lnTo>
                  <a:pt x="281266" y="304235"/>
                </a:lnTo>
                <a:lnTo>
                  <a:pt x="237158" y="312791"/>
                </a:lnTo>
                <a:lnTo>
                  <a:pt x="193037" y="304235"/>
                </a:lnTo>
                <a:lnTo>
                  <a:pt x="154308" y="278564"/>
                </a:lnTo>
                <a:lnTo>
                  <a:pt x="38067" y="162432"/>
                </a:lnTo>
                <a:lnTo>
                  <a:pt x="30957" y="151738"/>
                </a:lnTo>
                <a:lnTo>
                  <a:pt x="28588" y="139551"/>
                </a:lnTo>
                <a:lnTo>
                  <a:pt x="30957" y="127364"/>
                </a:lnTo>
                <a:lnTo>
                  <a:pt x="38067" y="116657"/>
                </a:lnTo>
                <a:lnTo>
                  <a:pt x="43648" y="111076"/>
                </a:lnTo>
                <a:lnTo>
                  <a:pt x="43648" y="102040"/>
                </a:lnTo>
                <a:lnTo>
                  <a:pt x="4611" y="116227"/>
                </a:lnTo>
                <a:lnTo>
                  <a:pt x="0" y="139551"/>
                </a:lnTo>
                <a:lnTo>
                  <a:pt x="1170" y="151523"/>
                </a:lnTo>
                <a:lnTo>
                  <a:pt x="134108" y="298746"/>
                </a:lnTo>
                <a:lnTo>
                  <a:pt x="182292" y="330679"/>
                </a:lnTo>
                <a:lnTo>
                  <a:pt x="237158" y="341320"/>
                </a:lnTo>
                <a:lnTo>
                  <a:pt x="265015" y="338661"/>
                </a:lnTo>
                <a:lnTo>
                  <a:pt x="317388" y="317375"/>
                </a:lnTo>
                <a:lnTo>
                  <a:pt x="367496" y="260986"/>
                </a:lnTo>
                <a:lnTo>
                  <a:pt x="381139" y="218098"/>
                </a:lnTo>
                <a:lnTo>
                  <a:pt x="381139" y="173494"/>
                </a:lnTo>
                <a:lnTo>
                  <a:pt x="367496" y="130617"/>
                </a:lnTo>
                <a:lnTo>
                  <a:pt x="340233" y="92853"/>
                </a:lnTo>
                <a:lnTo>
                  <a:pt x="264534" y="17236"/>
                </a:lnTo>
                <a:lnTo>
                  <a:pt x="234450" y="1126"/>
                </a:lnTo>
                <a:lnTo>
                  <a:pt x="222856" y="0"/>
                </a:lnTo>
                <a:close/>
              </a:path>
            </a:pathLst>
          </a:custGeom>
          <a:solidFill>
            <a:srgbClr val="2D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-55"/>
            <a:ext cx="10692130" cy="7553961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44282" y="2906328"/>
            <a:ext cx="9319260" cy="4316912"/>
          </a:xfrm>
          <a:custGeom>
            <a:avLst/>
            <a:gdLst/>
            <a:ahLst/>
            <a:cxnLst/>
            <a:rect l="l" t="t" r="r" b="b"/>
            <a:pathLst>
              <a:path w="9319260" h="4320540">
                <a:moveTo>
                  <a:pt x="9319133" y="0"/>
                </a:moveTo>
                <a:lnTo>
                  <a:pt x="0" y="0"/>
                </a:lnTo>
                <a:lnTo>
                  <a:pt x="0" y="4320032"/>
                </a:lnTo>
                <a:lnTo>
                  <a:pt x="9319133" y="4320032"/>
                </a:lnTo>
                <a:lnTo>
                  <a:pt x="9319133" y="0"/>
                </a:lnTo>
                <a:close/>
              </a:path>
            </a:pathLst>
          </a:custGeom>
          <a:solidFill>
            <a:srgbClr val="D5D1C9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860584" y="2416783"/>
            <a:ext cx="360680" cy="359743"/>
          </a:xfrm>
          <a:custGeom>
            <a:avLst/>
            <a:gdLst/>
            <a:ahLst/>
            <a:cxnLst/>
            <a:rect l="l" t="t" r="r" b="b"/>
            <a:pathLst>
              <a:path w="360679" h="360044">
                <a:moveTo>
                  <a:pt x="180289" y="0"/>
                </a:moveTo>
                <a:lnTo>
                  <a:pt x="132357" y="6426"/>
                </a:lnTo>
                <a:lnTo>
                  <a:pt x="89291" y="24554"/>
                </a:lnTo>
                <a:lnTo>
                  <a:pt x="52803" y="52675"/>
                </a:lnTo>
                <a:lnTo>
                  <a:pt x="24613" y="89082"/>
                </a:lnTo>
                <a:lnTo>
                  <a:pt x="6440" y="132043"/>
                </a:lnTo>
                <a:lnTo>
                  <a:pt x="0" y="179861"/>
                </a:lnTo>
                <a:lnTo>
                  <a:pt x="6440" y="227678"/>
                </a:lnTo>
                <a:lnTo>
                  <a:pt x="24613" y="270646"/>
                </a:lnTo>
                <a:lnTo>
                  <a:pt x="52803" y="307047"/>
                </a:lnTo>
                <a:lnTo>
                  <a:pt x="89291" y="335170"/>
                </a:lnTo>
                <a:lnTo>
                  <a:pt x="132358" y="353300"/>
                </a:lnTo>
                <a:lnTo>
                  <a:pt x="180290" y="359725"/>
                </a:lnTo>
                <a:lnTo>
                  <a:pt x="228221" y="353300"/>
                </a:lnTo>
                <a:lnTo>
                  <a:pt x="271284" y="335170"/>
                </a:lnTo>
                <a:lnTo>
                  <a:pt x="307778" y="307047"/>
                </a:lnTo>
                <a:lnTo>
                  <a:pt x="335967" y="270646"/>
                </a:lnTo>
                <a:lnTo>
                  <a:pt x="354138" y="227678"/>
                </a:lnTo>
                <a:lnTo>
                  <a:pt x="360579" y="179861"/>
                </a:lnTo>
                <a:lnTo>
                  <a:pt x="354138" y="132043"/>
                </a:lnTo>
                <a:lnTo>
                  <a:pt x="335967" y="89082"/>
                </a:lnTo>
                <a:lnTo>
                  <a:pt x="307778" y="52675"/>
                </a:lnTo>
                <a:lnTo>
                  <a:pt x="271284" y="24554"/>
                </a:lnTo>
                <a:lnTo>
                  <a:pt x="228221" y="6426"/>
                </a:lnTo>
                <a:lnTo>
                  <a:pt x="180289" y="0"/>
                </a:lnTo>
                <a:close/>
              </a:path>
            </a:pathLst>
          </a:custGeom>
          <a:solidFill>
            <a:srgbClr val="B6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861344" y="2417542"/>
            <a:ext cx="360680" cy="359743"/>
          </a:xfrm>
          <a:custGeom>
            <a:avLst/>
            <a:gdLst/>
            <a:ahLst/>
            <a:cxnLst/>
            <a:rect l="l" t="t" r="r" b="b"/>
            <a:pathLst>
              <a:path w="360679" h="360044">
                <a:moveTo>
                  <a:pt x="0" y="179772"/>
                </a:moveTo>
                <a:lnTo>
                  <a:pt x="6436" y="131979"/>
                </a:lnTo>
                <a:lnTo>
                  <a:pt x="24602" y="89045"/>
                </a:lnTo>
                <a:lnTo>
                  <a:pt x="52779" y="52650"/>
                </a:lnTo>
                <a:lnTo>
                  <a:pt x="89250" y="24541"/>
                </a:lnTo>
                <a:lnTo>
                  <a:pt x="132294" y="6426"/>
                </a:lnTo>
                <a:lnTo>
                  <a:pt x="180200" y="0"/>
                </a:lnTo>
                <a:lnTo>
                  <a:pt x="228107" y="6426"/>
                </a:lnTo>
                <a:lnTo>
                  <a:pt x="271157" y="24541"/>
                </a:lnTo>
                <a:lnTo>
                  <a:pt x="307626" y="52650"/>
                </a:lnTo>
                <a:lnTo>
                  <a:pt x="335802" y="89045"/>
                </a:lnTo>
                <a:lnTo>
                  <a:pt x="353960" y="131979"/>
                </a:lnTo>
                <a:lnTo>
                  <a:pt x="360402" y="179772"/>
                </a:lnTo>
                <a:lnTo>
                  <a:pt x="353960" y="227565"/>
                </a:lnTo>
                <a:lnTo>
                  <a:pt x="335802" y="270510"/>
                </a:lnTo>
                <a:lnTo>
                  <a:pt x="307626" y="306893"/>
                </a:lnTo>
                <a:lnTo>
                  <a:pt x="271157" y="335003"/>
                </a:lnTo>
                <a:lnTo>
                  <a:pt x="228107" y="353126"/>
                </a:lnTo>
                <a:lnTo>
                  <a:pt x="180201" y="359547"/>
                </a:lnTo>
                <a:lnTo>
                  <a:pt x="132294" y="353126"/>
                </a:lnTo>
                <a:lnTo>
                  <a:pt x="89251" y="335003"/>
                </a:lnTo>
                <a:lnTo>
                  <a:pt x="52779" y="306893"/>
                </a:lnTo>
                <a:lnTo>
                  <a:pt x="24602" y="270510"/>
                </a:lnTo>
                <a:lnTo>
                  <a:pt x="6436" y="227565"/>
                </a:lnTo>
                <a:lnTo>
                  <a:pt x="0" y="179772"/>
                </a:lnTo>
                <a:close/>
              </a:path>
            </a:pathLst>
          </a:custGeom>
          <a:ln w="326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221214" y="2424371"/>
            <a:ext cx="683260" cy="328019"/>
          </a:xfrm>
          <a:custGeom>
            <a:avLst/>
            <a:gdLst/>
            <a:ahLst/>
            <a:cxnLst/>
            <a:rect l="l" t="t" r="r" b="b"/>
            <a:pathLst>
              <a:path w="683260" h="328294">
                <a:moveTo>
                  <a:pt x="682877" y="0"/>
                </a:moveTo>
                <a:lnTo>
                  <a:pt x="0" y="0"/>
                </a:lnTo>
                <a:lnTo>
                  <a:pt x="0" y="327843"/>
                </a:lnTo>
                <a:lnTo>
                  <a:pt x="682877" y="327843"/>
                </a:lnTo>
                <a:lnTo>
                  <a:pt x="682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6964" y="648716"/>
            <a:ext cx="297815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D3842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55"/>
            <a:ext cx="10692130" cy="7553961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4105" y="858774"/>
            <a:ext cx="2336800" cy="582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D3842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family vision&#10;&#10;Description automatically generated">
            <a:extLst>
              <a:ext uri="{FF2B5EF4-FFF2-40B4-BE49-F238E27FC236}">
                <a16:creationId xmlns:a16="http://schemas.microsoft.com/office/drawing/2014/main" id="{9772F972-3E41-1FA6-2544-21845A57C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78" y="1155387"/>
            <a:ext cx="8374822" cy="60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691844" cy="430887"/>
          </a:xfrm>
        </p:spPr>
        <p:txBody>
          <a:bodyPr/>
          <a:lstStyle/>
          <a:p>
            <a:r>
              <a:rPr lang="en-AU" dirty="0"/>
              <a:t>Family Rule Book</a:t>
            </a:r>
          </a:p>
        </p:txBody>
      </p:sp>
      <p:pic>
        <p:nvPicPr>
          <p:cNvPr id="11" name="Picture 10" descr="A diagram of a family rule&#10;&#10;Description automatically generated">
            <a:extLst>
              <a:ext uri="{FF2B5EF4-FFF2-40B4-BE49-F238E27FC236}">
                <a16:creationId xmlns:a16="http://schemas.microsoft.com/office/drawing/2014/main" id="{F3A377C2-1AC5-20A3-6BBF-CFC45E5C1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797050"/>
            <a:ext cx="5638800" cy="55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53382" y="2501900"/>
            <a:ext cx="525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Why</a:t>
            </a:r>
            <a:r>
              <a:rPr sz="1800" spc="-2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do</a:t>
            </a:r>
            <a:r>
              <a:rPr sz="1800" spc="-1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you</a:t>
            </a:r>
            <a:r>
              <a:rPr sz="1800" spc="-15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need</a:t>
            </a:r>
            <a:r>
              <a:rPr sz="1800" spc="-15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a</a:t>
            </a:r>
            <a:r>
              <a:rPr sz="1800" spc="-2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Family</a:t>
            </a:r>
            <a:r>
              <a:rPr sz="1800" spc="-15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Board</a:t>
            </a:r>
            <a:r>
              <a:rPr sz="1800" spc="-15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 spc="-1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Adviser?</a:t>
            </a:r>
            <a:endParaRPr sz="1800">
              <a:latin typeface="Montserrat SemiBold" pitchFamily="2" charset="0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185" y="2053167"/>
            <a:ext cx="83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5382" y="3873500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Why</a:t>
            </a:r>
            <a:r>
              <a:rPr sz="1800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 </a:t>
            </a:r>
            <a:r>
              <a:rPr sz="1800" spc="-25">
                <a:solidFill>
                  <a:srgbClr val="FFFFFF"/>
                </a:solidFill>
                <a:latin typeface="Montserrat SemiBold" pitchFamily="2" charset="0"/>
                <a:cs typeface="Arial Black"/>
              </a:rPr>
              <a:t>me?</a:t>
            </a:r>
            <a:endParaRPr sz="1800">
              <a:latin typeface="Montserrat SemiBold" pitchFamily="2" charset="0"/>
              <a:cs typeface="Arial Black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B50D6E-294E-E5C0-2FE6-413ED958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4" t="-1738" r="17" b="23955"/>
          <a:stretch/>
        </p:blipFill>
        <p:spPr>
          <a:xfrm>
            <a:off x="2471618" y="806451"/>
            <a:ext cx="6075482" cy="65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9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t>Capability</a:t>
            </a:r>
            <a:r>
              <a:rPr spc="-55"/>
              <a:t> </a:t>
            </a:r>
            <a:r>
              <a:t>&amp;</a:t>
            </a:r>
            <a:r>
              <a:rPr spc="-60"/>
              <a:t> </a:t>
            </a:r>
            <a:r>
              <a:t>Planning</a:t>
            </a:r>
            <a:r>
              <a:rPr spc="-55"/>
              <a:t> </a:t>
            </a:r>
            <a:r>
              <a:rPr spc="-10"/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3293" y="1048012"/>
            <a:ext cx="2586721" cy="958045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240472" indent="-227783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Where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start?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Where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are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going?</a:t>
            </a:r>
            <a:endParaRPr sz="999">
              <a:latin typeface="Montserrat"/>
              <a:cs typeface="Montserrat"/>
            </a:endParaRPr>
          </a:p>
          <a:p>
            <a:pPr marL="240472" marR="378792" indent="-227783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Ability</a:t>
            </a:r>
            <a:r>
              <a:rPr sz="9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will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articulate</a:t>
            </a:r>
            <a:r>
              <a:rPr sz="9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our</a:t>
            </a:r>
            <a:r>
              <a:rPr sz="9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future direction?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Are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committed?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Our</a:t>
            </a:r>
            <a:r>
              <a:rPr sz="999" spc="-4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existing</a:t>
            </a:r>
            <a:r>
              <a:rPr sz="9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advisers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competencies?</a:t>
            </a:r>
            <a:endParaRPr sz="999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3321" y="1048013"/>
            <a:ext cx="2503606" cy="959313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240472" indent="-227783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Who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will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champion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cause?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capabilities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need?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are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our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decision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 trees?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make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tough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decisions?</a:t>
            </a:r>
            <a:endParaRPr sz="999">
              <a:latin typeface="Montserrat"/>
              <a:cs typeface="Montserrat"/>
            </a:endParaRPr>
          </a:p>
          <a:p>
            <a:pPr marL="240472" marR="5076" indent="-227783">
              <a:lnSpc>
                <a:spcPct val="100800"/>
              </a:lnSpc>
              <a:spcBef>
                <a:spcPts val="2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Best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of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Breed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team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required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across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tax,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legal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and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wealth</a:t>
            </a:r>
            <a:endParaRPr sz="999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3605" y="1045601"/>
            <a:ext cx="2611465" cy="963121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240472" indent="-227783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engage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 communicate?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does</a:t>
            </a:r>
            <a:r>
              <a:rPr sz="9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success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look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like?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if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kids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don’t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like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it?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manage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conflict?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Are</a:t>
            </a:r>
            <a:r>
              <a:rPr sz="9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10">
                <a:solidFill>
                  <a:srgbClr val="2D3842"/>
                </a:solidFill>
                <a:latin typeface="Montserrat"/>
                <a:cs typeface="Montserrat"/>
              </a:rPr>
              <a:t>accountable?</a:t>
            </a:r>
            <a:endParaRPr sz="9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Who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will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>
                <a:solidFill>
                  <a:srgbClr val="2D3842"/>
                </a:solidFill>
                <a:latin typeface="Montserrat"/>
                <a:cs typeface="Montserrat"/>
              </a:rPr>
              <a:t>help</a:t>
            </a:r>
            <a:r>
              <a:rPr sz="9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999" spc="-25">
                <a:solidFill>
                  <a:srgbClr val="2D3842"/>
                </a:solidFill>
                <a:latin typeface="Montserrat"/>
                <a:cs typeface="Montserrat"/>
              </a:rPr>
              <a:t>us?</a:t>
            </a:r>
            <a:endParaRPr sz="999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87439" y="2408025"/>
            <a:ext cx="7164399" cy="392735"/>
            <a:chOff x="1284028" y="2410048"/>
            <a:chExt cx="7170420" cy="393065"/>
          </a:xfrm>
        </p:grpSpPr>
        <p:sp>
          <p:nvSpPr>
            <p:cNvPr id="7" name="object 7"/>
            <p:cNvSpPr/>
            <p:nvPr/>
          </p:nvSpPr>
          <p:spPr>
            <a:xfrm>
              <a:off x="1284028" y="2599259"/>
              <a:ext cx="271145" cy="14604"/>
            </a:xfrm>
            <a:custGeom>
              <a:avLst/>
              <a:gdLst/>
              <a:ahLst/>
              <a:cxnLst/>
              <a:rect l="l" t="t" r="r" b="b"/>
              <a:pathLst>
                <a:path w="271144" h="14605">
                  <a:moveTo>
                    <a:pt x="0" y="14443"/>
                  </a:moveTo>
                  <a:lnTo>
                    <a:pt x="270740" y="14443"/>
                  </a:lnTo>
                  <a:lnTo>
                    <a:pt x="270740" y="0"/>
                  </a:lnTo>
                  <a:lnTo>
                    <a:pt x="0" y="0"/>
                  </a:lnTo>
                  <a:lnTo>
                    <a:pt x="0" y="14443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62434" y="2604927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0" y="0"/>
                  </a:moveTo>
                  <a:lnTo>
                    <a:pt x="100120" y="0"/>
                  </a:lnTo>
                </a:path>
              </a:pathLst>
            </a:custGeom>
            <a:ln w="12644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2577" y="2425799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749" y="0"/>
                  </a:moveTo>
                  <a:lnTo>
                    <a:pt x="131962" y="6426"/>
                  </a:lnTo>
                  <a:lnTo>
                    <a:pt x="89030" y="24554"/>
                  </a:lnTo>
                  <a:lnTo>
                    <a:pt x="52650" y="52675"/>
                  </a:lnTo>
                  <a:lnTo>
                    <a:pt x="24542" y="89082"/>
                  </a:lnTo>
                  <a:lnTo>
                    <a:pt x="6421" y="132043"/>
                  </a:lnTo>
                  <a:lnTo>
                    <a:pt x="0" y="179861"/>
                  </a:lnTo>
                  <a:lnTo>
                    <a:pt x="6421" y="227678"/>
                  </a:lnTo>
                  <a:lnTo>
                    <a:pt x="24542" y="270646"/>
                  </a:lnTo>
                  <a:lnTo>
                    <a:pt x="52650" y="307047"/>
                  </a:lnTo>
                  <a:lnTo>
                    <a:pt x="89030" y="335170"/>
                  </a:lnTo>
                  <a:lnTo>
                    <a:pt x="131962" y="353300"/>
                  </a:lnTo>
                  <a:lnTo>
                    <a:pt x="179750" y="359725"/>
                  </a:lnTo>
                  <a:lnTo>
                    <a:pt x="227537" y="353300"/>
                  </a:lnTo>
                  <a:lnTo>
                    <a:pt x="270475" y="335170"/>
                  </a:lnTo>
                  <a:lnTo>
                    <a:pt x="306849" y="307047"/>
                  </a:lnTo>
                  <a:lnTo>
                    <a:pt x="334958" y="270646"/>
                  </a:lnTo>
                  <a:lnTo>
                    <a:pt x="353075" y="227678"/>
                  </a:lnTo>
                  <a:lnTo>
                    <a:pt x="359499" y="179861"/>
                  </a:lnTo>
                  <a:lnTo>
                    <a:pt x="353075" y="132043"/>
                  </a:lnTo>
                  <a:lnTo>
                    <a:pt x="334958" y="89082"/>
                  </a:lnTo>
                  <a:lnTo>
                    <a:pt x="306849" y="52675"/>
                  </a:lnTo>
                  <a:lnTo>
                    <a:pt x="270475" y="24554"/>
                  </a:lnTo>
                  <a:lnTo>
                    <a:pt x="227537" y="6426"/>
                  </a:lnTo>
                  <a:lnTo>
                    <a:pt x="179749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3338" y="2426558"/>
              <a:ext cx="359410" cy="360045"/>
            </a:xfrm>
            <a:custGeom>
              <a:avLst/>
              <a:gdLst/>
              <a:ahLst/>
              <a:cxnLst/>
              <a:rect l="l" t="t" r="r" b="b"/>
              <a:pathLst>
                <a:path w="359410" h="360044">
                  <a:moveTo>
                    <a:pt x="0" y="179772"/>
                  </a:moveTo>
                  <a:lnTo>
                    <a:pt x="6417" y="131979"/>
                  </a:lnTo>
                  <a:lnTo>
                    <a:pt x="24528" y="89045"/>
                  </a:lnTo>
                  <a:lnTo>
                    <a:pt x="52621" y="52650"/>
                  </a:lnTo>
                  <a:lnTo>
                    <a:pt x="88983" y="24541"/>
                  </a:lnTo>
                  <a:lnTo>
                    <a:pt x="131898" y="6426"/>
                  </a:lnTo>
                  <a:lnTo>
                    <a:pt x="179660" y="0"/>
                  </a:lnTo>
                  <a:lnTo>
                    <a:pt x="227423" y="6426"/>
                  </a:lnTo>
                  <a:lnTo>
                    <a:pt x="270335" y="24541"/>
                  </a:lnTo>
                  <a:lnTo>
                    <a:pt x="306697" y="52650"/>
                  </a:lnTo>
                  <a:lnTo>
                    <a:pt x="334793" y="89045"/>
                  </a:lnTo>
                  <a:lnTo>
                    <a:pt x="352910" y="131979"/>
                  </a:lnTo>
                  <a:lnTo>
                    <a:pt x="359322" y="179772"/>
                  </a:lnTo>
                  <a:lnTo>
                    <a:pt x="352910" y="227565"/>
                  </a:lnTo>
                  <a:lnTo>
                    <a:pt x="334793" y="270510"/>
                  </a:lnTo>
                  <a:lnTo>
                    <a:pt x="306697" y="306893"/>
                  </a:lnTo>
                  <a:lnTo>
                    <a:pt x="270335" y="335003"/>
                  </a:lnTo>
                  <a:lnTo>
                    <a:pt x="227423" y="353126"/>
                  </a:lnTo>
                  <a:lnTo>
                    <a:pt x="179661" y="359547"/>
                  </a:lnTo>
                  <a:lnTo>
                    <a:pt x="131898" y="353126"/>
                  </a:lnTo>
                  <a:lnTo>
                    <a:pt x="88983" y="335003"/>
                  </a:lnTo>
                  <a:lnTo>
                    <a:pt x="52621" y="306893"/>
                  </a:lnTo>
                  <a:lnTo>
                    <a:pt x="24528" y="270510"/>
                  </a:lnTo>
                  <a:lnTo>
                    <a:pt x="6417" y="227565"/>
                  </a:lnTo>
                  <a:lnTo>
                    <a:pt x="0" y="179772"/>
                  </a:lnTo>
                  <a:close/>
                </a:path>
              </a:pathLst>
            </a:custGeom>
            <a:ln w="32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7487" y="2598605"/>
              <a:ext cx="1325245" cy="12700"/>
            </a:xfrm>
            <a:custGeom>
              <a:avLst/>
              <a:gdLst/>
              <a:ahLst/>
              <a:cxnLst/>
              <a:rect l="l" t="t" r="r" b="b"/>
              <a:pathLst>
                <a:path w="1325245" h="12700">
                  <a:moveTo>
                    <a:pt x="0" y="12644"/>
                  </a:moveTo>
                  <a:lnTo>
                    <a:pt x="1325017" y="12644"/>
                  </a:lnTo>
                  <a:lnTo>
                    <a:pt x="1325017" y="0"/>
                  </a:lnTo>
                  <a:lnTo>
                    <a:pt x="0" y="0"/>
                  </a:lnTo>
                  <a:lnTo>
                    <a:pt x="0" y="12644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47072" y="2604927"/>
              <a:ext cx="3601085" cy="0"/>
            </a:xfrm>
            <a:custGeom>
              <a:avLst/>
              <a:gdLst/>
              <a:ahLst/>
              <a:cxnLst/>
              <a:rect l="l" t="t" r="r" b="b"/>
              <a:pathLst>
                <a:path w="3601084">
                  <a:moveTo>
                    <a:pt x="0" y="0"/>
                  </a:moveTo>
                  <a:lnTo>
                    <a:pt x="1495080" y="0"/>
                  </a:lnTo>
                </a:path>
                <a:path w="3601084">
                  <a:moveTo>
                    <a:pt x="2490954" y="0"/>
                  </a:moveTo>
                  <a:lnTo>
                    <a:pt x="3600965" y="0"/>
                  </a:lnTo>
                </a:path>
              </a:pathLst>
            </a:custGeom>
            <a:ln w="12667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34220" y="2516378"/>
            <a:ext cx="666825" cy="185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9"/>
              </a:lnSpc>
            </a:pPr>
            <a:r>
              <a:rPr sz="1199" b="1" spc="-25">
                <a:solidFill>
                  <a:srgbClr val="B68150"/>
                </a:solidFill>
                <a:latin typeface="Montserrat SemiBold"/>
                <a:cs typeface="Montserrat SemiBold"/>
              </a:rPr>
              <a:t>REDUCE</a:t>
            </a:r>
            <a:endParaRPr sz="1199">
              <a:latin typeface="Montserrat SemiBold"/>
              <a:cs typeface="Montserrat Semi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25758" y="2401046"/>
            <a:ext cx="2667933" cy="392735"/>
            <a:chOff x="5926244" y="2403063"/>
            <a:chExt cx="2670175" cy="393065"/>
          </a:xfrm>
        </p:grpSpPr>
        <p:sp>
          <p:nvSpPr>
            <p:cNvPr id="15" name="object 15"/>
            <p:cNvSpPr/>
            <p:nvPr/>
          </p:nvSpPr>
          <p:spPr>
            <a:xfrm>
              <a:off x="5941993" y="2425799"/>
              <a:ext cx="361315" cy="342900"/>
            </a:xfrm>
            <a:custGeom>
              <a:avLst/>
              <a:gdLst/>
              <a:ahLst/>
              <a:cxnLst/>
              <a:rect l="l" t="t" r="r" b="b"/>
              <a:pathLst>
                <a:path w="361314" h="342900">
                  <a:moveTo>
                    <a:pt x="180361" y="0"/>
                  </a:moveTo>
                  <a:lnTo>
                    <a:pt x="132423" y="6426"/>
                  </a:lnTo>
                  <a:lnTo>
                    <a:pt x="89333" y="24554"/>
                  </a:lnTo>
                  <a:lnTo>
                    <a:pt x="52829" y="52675"/>
                  </a:lnTo>
                  <a:lnTo>
                    <a:pt x="24626" y="89082"/>
                  </a:lnTo>
                  <a:lnTo>
                    <a:pt x="6444" y="132043"/>
                  </a:lnTo>
                  <a:lnTo>
                    <a:pt x="0" y="179861"/>
                  </a:lnTo>
                  <a:lnTo>
                    <a:pt x="6444" y="227678"/>
                  </a:lnTo>
                  <a:lnTo>
                    <a:pt x="24626" y="270646"/>
                  </a:lnTo>
                  <a:lnTo>
                    <a:pt x="52830" y="307047"/>
                  </a:lnTo>
                  <a:lnTo>
                    <a:pt x="89333" y="335170"/>
                  </a:lnTo>
                  <a:lnTo>
                    <a:pt x="106422" y="342360"/>
                  </a:lnTo>
                  <a:lnTo>
                    <a:pt x="329667" y="278952"/>
                  </a:lnTo>
                  <a:lnTo>
                    <a:pt x="336101" y="270646"/>
                  </a:lnTo>
                  <a:lnTo>
                    <a:pt x="354279" y="227678"/>
                  </a:lnTo>
                  <a:lnTo>
                    <a:pt x="360723" y="179861"/>
                  </a:lnTo>
                  <a:lnTo>
                    <a:pt x="354279" y="132043"/>
                  </a:lnTo>
                  <a:lnTo>
                    <a:pt x="336100" y="89083"/>
                  </a:lnTo>
                  <a:lnTo>
                    <a:pt x="307901" y="52675"/>
                  </a:lnTo>
                  <a:lnTo>
                    <a:pt x="271392" y="24554"/>
                  </a:lnTo>
                  <a:lnTo>
                    <a:pt x="228312" y="6426"/>
                  </a:lnTo>
                  <a:lnTo>
                    <a:pt x="180361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2754" y="2426558"/>
              <a:ext cx="360680" cy="342265"/>
            </a:xfrm>
            <a:custGeom>
              <a:avLst/>
              <a:gdLst/>
              <a:ahLst/>
              <a:cxnLst/>
              <a:rect l="l" t="t" r="r" b="b"/>
              <a:pathLst>
                <a:path w="360679" h="342264">
                  <a:moveTo>
                    <a:pt x="0" y="179772"/>
                  </a:moveTo>
                  <a:lnTo>
                    <a:pt x="6439" y="131979"/>
                  </a:lnTo>
                  <a:lnTo>
                    <a:pt x="24612" y="89044"/>
                  </a:lnTo>
                  <a:lnTo>
                    <a:pt x="52800" y="52650"/>
                  </a:lnTo>
                  <a:lnTo>
                    <a:pt x="89286" y="24541"/>
                  </a:lnTo>
                  <a:lnTo>
                    <a:pt x="132347" y="6426"/>
                  </a:lnTo>
                  <a:lnTo>
                    <a:pt x="180272" y="0"/>
                  </a:lnTo>
                  <a:lnTo>
                    <a:pt x="228198" y="6426"/>
                  </a:lnTo>
                  <a:lnTo>
                    <a:pt x="271265" y="24541"/>
                  </a:lnTo>
                  <a:lnTo>
                    <a:pt x="307748" y="52650"/>
                  </a:lnTo>
                  <a:lnTo>
                    <a:pt x="335936" y="89045"/>
                  </a:lnTo>
                  <a:lnTo>
                    <a:pt x="354101" y="131979"/>
                  </a:lnTo>
                  <a:lnTo>
                    <a:pt x="360545" y="179772"/>
                  </a:lnTo>
                  <a:lnTo>
                    <a:pt x="354101" y="227565"/>
                  </a:lnTo>
                  <a:lnTo>
                    <a:pt x="335936" y="270510"/>
                  </a:lnTo>
                  <a:lnTo>
                    <a:pt x="330288" y="277800"/>
                  </a:lnTo>
                </a:path>
                <a:path w="360679" h="342264">
                  <a:moveTo>
                    <a:pt x="105244" y="341719"/>
                  </a:moveTo>
                  <a:lnTo>
                    <a:pt x="89286" y="335003"/>
                  </a:lnTo>
                  <a:lnTo>
                    <a:pt x="52800" y="306893"/>
                  </a:lnTo>
                  <a:lnTo>
                    <a:pt x="24612" y="270510"/>
                  </a:lnTo>
                  <a:lnTo>
                    <a:pt x="6439" y="227565"/>
                  </a:lnTo>
                  <a:lnTo>
                    <a:pt x="0" y="179772"/>
                  </a:lnTo>
                </a:path>
              </a:pathLst>
            </a:custGeom>
            <a:ln w="32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2767" y="2433393"/>
              <a:ext cx="924560" cy="262890"/>
            </a:xfrm>
            <a:custGeom>
              <a:avLst/>
              <a:gdLst/>
              <a:ahLst/>
              <a:cxnLst/>
              <a:rect l="l" t="t" r="r" b="b"/>
              <a:pathLst>
                <a:path w="924559" h="262889">
                  <a:moveTo>
                    <a:pt x="924274" y="0"/>
                  </a:moveTo>
                  <a:lnTo>
                    <a:pt x="0" y="0"/>
                  </a:lnTo>
                  <a:lnTo>
                    <a:pt x="0" y="262522"/>
                  </a:lnTo>
                  <a:lnTo>
                    <a:pt x="92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18591" y="2418814"/>
              <a:ext cx="360680" cy="360045"/>
            </a:xfrm>
            <a:custGeom>
              <a:avLst/>
              <a:gdLst/>
              <a:ahLst/>
              <a:cxnLst/>
              <a:rect l="l" t="t" r="r" b="b"/>
              <a:pathLst>
                <a:path w="360679" h="360044">
                  <a:moveTo>
                    <a:pt x="180314" y="0"/>
                  </a:moveTo>
                  <a:lnTo>
                    <a:pt x="132388" y="6426"/>
                  </a:lnTo>
                  <a:lnTo>
                    <a:pt x="89310" y="24554"/>
                  </a:lnTo>
                  <a:lnTo>
                    <a:pt x="52815" y="52675"/>
                  </a:lnTo>
                  <a:lnTo>
                    <a:pt x="24619" y="89082"/>
                  </a:lnTo>
                  <a:lnTo>
                    <a:pt x="6442" y="132043"/>
                  </a:lnTo>
                  <a:lnTo>
                    <a:pt x="0" y="179861"/>
                  </a:lnTo>
                  <a:lnTo>
                    <a:pt x="6442" y="227678"/>
                  </a:lnTo>
                  <a:lnTo>
                    <a:pt x="24620" y="270646"/>
                  </a:lnTo>
                  <a:lnTo>
                    <a:pt x="52816" y="307047"/>
                  </a:lnTo>
                  <a:lnTo>
                    <a:pt x="89310" y="335170"/>
                  </a:lnTo>
                  <a:lnTo>
                    <a:pt x="132389" y="353300"/>
                  </a:lnTo>
                  <a:lnTo>
                    <a:pt x="180315" y="359725"/>
                  </a:lnTo>
                  <a:lnTo>
                    <a:pt x="228254" y="353300"/>
                  </a:lnTo>
                  <a:lnTo>
                    <a:pt x="271322" y="335170"/>
                  </a:lnTo>
                  <a:lnTo>
                    <a:pt x="307821" y="307047"/>
                  </a:lnTo>
                  <a:lnTo>
                    <a:pt x="336014" y="270646"/>
                  </a:lnTo>
                  <a:lnTo>
                    <a:pt x="354187" y="227678"/>
                  </a:lnTo>
                  <a:lnTo>
                    <a:pt x="360630" y="179861"/>
                  </a:lnTo>
                  <a:lnTo>
                    <a:pt x="354187" y="132043"/>
                  </a:lnTo>
                  <a:lnTo>
                    <a:pt x="336014" y="89082"/>
                  </a:lnTo>
                  <a:lnTo>
                    <a:pt x="307821" y="52675"/>
                  </a:lnTo>
                  <a:lnTo>
                    <a:pt x="271322" y="24554"/>
                  </a:lnTo>
                  <a:lnTo>
                    <a:pt x="228253" y="6426"/>
                  </a:lnTo>
                  <a:lnTo>
                    <a:pt x="180314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19351" y="2419573"/>
              <a:ext cx="360680" cy="360045"/>
            </a:xfrm>
            <a:custGeom>
              <a:avLst/>
              <a:gdLst/>
              <a:ahLst/>
              <a:cxnLst/>
              <a:rect l="l" t="t" r="r" b="b"/>
              <a:pathLst>
                <a:path w="360679" h="360044">
                  <a:moveTo>
                    <a:pt x="0" y="179772"/>
                  </a:moveTo>
                  <a:lnTo>
                    <a:pt x="6437" y="131979"/>
                  </a:lnTo>
                  <a:lnTo>
                    <a:pt x="24605" y="89045"/>
                  </a:lnTo>
                  <a:lnTo>
                    <a:pt x="52786" y="52650"/>
                  </a:lnTo>
                  <a:lnTo>
                    <a:pt x="89263" y="24541"/>
                  </a:lnTo>
                  <a:lnTo>
                    <a:pt x="132312" y="6426"/>
                  </a:lnTo>
                  <a:lnTo>
                    <a:pt x="180226" y="0"/>
                  </a:lnTo>
                  <a:lnTo>
                    <a:pt x="228139" y="6426"/>
                  </a:lnTo>
                  <a:lnTo>
                    <a:pt x="271195" y="24541"/>
                  </a:lnTo>
                  <a:lnTo>
                    <a:pt x="307669" y="52650"/>
                  </a:lnTo>
                  <a:lnTo>
                    <a:pt x="335849" y="89045"/>
                  </a:lnTo>
                  <a:lnTo>
                    <a:pt x="354010" y="131979"/>
                  </a:lnTo>
                  <a:lnTo>
                    <a:pt x="360452" y="179772"/>
                  </a:lnTo>
                  <a:lnTo>
                    <a:pt x="354010" y="227565"/>
                  </a:lnTo>
                  <a:lnTo>
                    <a:pt x="335849" y="270510"/>
                  </a:lnTo>
                  <a:lnTo>
                    <a:pt x="307669" y="306893"/>
                  </a:lnTo>
                  <a:lnTo>
                    <a:pt x="271195" y="335003"/>
                  </a:lnTo>
                  <a:lnTo>
                    <a:pt x="228139" y="353126"/>
                  </a:lnTo>
                  <a:lnTo>
                    <a:pt x="180226" y="359547"/>
                  </a:lnTo>
                  <a:lnTo>
                    <a:pt x="132313" y="353126"/>
                  </a:lnTo>
                  <a:lnTo>
                    <a:pt x="89263" y="335003"/>
                  </a:lnTo>
                  <a:lnTo>
                    <a:pt x="52787" y="306893"/>
                  </a:lnTo>
                  <a:lnTo>
                    <a:pt x="24606" y="270510"/>
                  </a:lnTo>
                  <a:lnTo>
                    <a:pt x="6437" y="227565"/>
                  </a:lnTo>
                  <a:lnTo>
                    <a:pt x="0" y="179772"/>
                  </a:lnTo>
                  <a:close/>
                </a:path>
              </a:pathLst>
            </a:custGeom>
            <a:ln w="32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57897" y="2487613"/>
            <a:ext cx="583075" cy="185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9"/>
              </a:lnSpc>
            </a:pPr>
            <a:r>
              <a:rPr sz="1199" b="1" spc="-25">
                <a:solidFill>
                  <a:srgbClr val="B68150"/>
                </a:solidFill>
                <a:latin typeface="Montserrat SemiBold"/>
                <a:cs typeface="Montserrat SemiBold"/>
              </a:rPr>
              <a:t>RETAIN</a:t>
            </a:r>
            <a:endParaRPr sz="1199">
              <a:latin typeface="Montserrat SemiBold"/>
              <a:cs typeface="Montserrat Semi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87439" y="2408025"/>
            <a:ext cx="7164399" cy="392735"/>
            <a:chOff x="1284028" y="2410048"/>
            <a:chExt cx="7170420" cy="393065"/>
          </a:xfrm>
        </p:grpSpPr>
        <p:sp>
          <p:nvSpPr>
            <p:cNvPr id="22" name="object 22"/>
            <p:cNvSpPr/>
            <p:nvPr/>
          </p:nvSpPr>
          <p:spPr>
            <a:xfrm>
              <a:off x="1284028" y="2599259"/>
              <a:ext cx="271145" cy="14604"/>
            </a:xfrm>
            <a:custGeom>
              <a:avLst/>
              <a:gdLst/>
              <a:ahLst/>
              <a:cxnLst/>
              <a:rect l="l" t="t" r="r" b="b"/>
              <a:pathLst>
                <a:path w="271144" h="14605">
                  <a:moveTo>
                    <a:pt x="0" y="14443"/>
                  </a:moveTo>
                  <a:lnTo>
                    <a:pt x="270740" y="14443"/>
                  </a:lnTo>
                  <a:lnTo>
                    <a:pt x="270740" y="0"/>
                  </a:lnTo>
                  <a:lnTo>
                    <a:pt x="0" y="0"/>
                  </a:lnTo>
                  <a:lnTo>
                    <a:pt x="0" y="14443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62434" y="2604927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0" y="0"/>
                  </a:moveTo>
                  <a:lnTo>
                    <a:pt x="100120" y="0"/>
                  </a:lnTo>
                </a:path>
              </a:pathLst>
            </a:custGeom>
            <a:ln w="12644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12577" y="2425799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749" y="0"/>
                  </a:moveTo>
                  <a:lnTo>
                    <a:pt x="131962" y="6426"/>
                  </a:lnTo>
                  <a:lnTo>
                    <a:pt x="89030" y="24554"/>
                  </a:lnTo>
                  <a:lnTo>
                    <a:pt x="52650" y="52675"/>
                  </a:lnTo>
                  <a:lnTo>
                    <a:pt x="24542" y="89082"/>
                  </a:lnTo>
                  <a:lnTo>
                    <a:pt x="6421" y="132043"/>
                  </a:lnTo>
                  <a:lnTo>
                    <a:pt x="0" y="179861"/>
                  </a:lnTo>
                  <a:lnTo>
                    <a:pt x="6421" y="227678"/>
                  </a:lnTo>
                  <a:lnTo>
                    <a:pt x="24542" y="270646"/>
                  </a:lnTo>
                  <a:lnTo>
                    <a:pt x="52650" y="307047"/>
                  </a:lnTo>
                  <a:lnTo>
                    <a:pt x="89030" y="335170"/>
                  </a:lnTo>
                  <a:lnTo>
                    <a:pt x="131962" y="353300"/>
                  </a:lnTo>
                  <a:lnTo>
                    <a:pt x="179750" y="359725"/>
                  </a:lnTo>
                  <a:lnTo>
                    <a:pt x="227537" y="353300"/>
                  </a:lnTo>
                  <a:lnTo>
                    <a:pt x="270475" y="335170"/>
                  </a:lnTo>
                  <a:lnTo>
                    <a:pt x="306849" y="307047"/>
                  </a:lnTo>
                  <a:lnTo>
                    <a:pt x="334958" y="270646"/>
                  </a:lnTo>
                  <a:lnTo>
                    <a:pt x="353075" y="227678"/>
                  </a:lnTo>
                  <a:lnTo>
                    <a:pt x="359499" y="179861"/>
                  </a:lnTo>
                  <a:lnTo>
                    <a:pt x="353075" y="132043"/>
                  </a:lnTo>
                  <a:lnTo>
                    <a:pt x="334958" y="89082"/>
                  </a:lnTo>
                  <a:lnTo>
                    <a:pt x="306849" y="52675"/>
                  </a:lnTo>
                  <a:lnTo>
                    <a:pt x="270475" y="24554"/>
                  </a:lnTo>
                  <a:lnTo>
                    <a:pt x="227537" y="6426"/>
                  </a:lnTo>
                  <a:lnTo>
                    <a:pt x="179749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3338" y="2426558"/>
              <a:ext cx="359410" cy="360045"/>
            </a:xfrm>
            <a:custGeom>
              <a:avLst/>
              <a:gdLst/>
              <a:ahLst/>
              <a:cxnLst/>
              <a:rect l="l" t="t" r="r" b="b"/>
              <a:pathLst>
                <a:path w="359410" h="360044">
                  <a:moveTo>
                    <a:pt x="0" y="179772"/>
                  </a:moveTo>
                  <a:lnTo>
                    <a:pt x="6417" y="131979"/>
                  </a:lnTo>
                  <a:lnTo>
                    <a:pt x="24528" y="89045"/>
                  </a:lnTo>
                  <a:lnTo>
                    <a:pt x="52621" y="52650"/>
                  </a:lnTo>
                  <a:lnTo>
                    <a:pt x="88983" y="24541"/>
                  </a:lnTo>
                  <a:lnTo>
                    <a:pt x="131898" y="6426"/>
                  </a:lnTo>
                  <a:lnTo>
                    <a:pt x="179660" y="0"/>
                  </a:lnTo>
                  <a:lnTo>
                    <a:pt x="227423" y="6426"/>
                  </a:lnTo>
                  <a:lnTo>
                    <a:pt x="270335" y="24541"/>
                  </a:lnTo>
                  <a:lnTo>
                    <a:pt x="306697" y="52650"/>
                  </a:lnTo>
                  <a:lnTo>
                    <a:pt x="334793" y="89045"/>
                  </a:lnTo>
                  <a:lnTo>
                    <a:pt x="352910" y="131979"/>
                  </a:lnTo>
                  <a:lnTo>
                    <a:pt x="359322" y="179772"/>
                  </a:lnTo>
                  <a:lnTo>
                    <a:pt x="352910" y="227565"/>
                  </a:lnTo>
                  <a:lnTo>
                    <a:pt x="334793" y="270510"/>
                  </a:lnTo>
                  <a:lnTo>
                    <a:pt x="306697" y="306893"/>
                  </a:lnTo>
                  <a:lnTo>
                    <a:pt x="270335" y="335003"/>
                  </a:lnTo>
                  <a:lnTo>
                    <a:pt x="227423" y="353126"/>
                  </a:lnTo>
                  <a:lnTo>
                    <a:pt x="179661" y="359547"/>
                  </a:lnTo>
                  <a:lnTo>
                    <a:pt x="131898" y="353126"/>
                  </a:lnTo>
                  <a:lnTo>
                    <a:pt x="88983" y="335003"/>
                  </a:lnTo>
                  <a:lnTo>
                    <a:pt x="52621" y="306893"/>
                  </a:lnTo>
                  <a:lnTo>
                    <a:pt x="24528" y="270510"/>
                  </a:lnTo>
                  <a:lnTo>
                    <a:pt x="6417" y="227565"/>
                  </a:lnTo>
                  <a:lnTo>
                    <a:pt x="0" y="179772"/>
                  </a:lnTo>
                  <a:close/>
                </a:path>
              </a:pathLst>
            </a:custGeom>
            <a:ln w="32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7487" y="2598605"/>
              <a:ext cx="1325245" cy="12700"/>
            </a:xfrm>
            <a:custGeom>
              <a:avLst/>
              <a:gdLst/>
              <a:ahLst/>
              <a:cxnLst/>
              <a:rect l="l" t="t" r="r" b="b"/>
              <a:pathLst>
                <a:path w="1325245" h="12700">
                  <a:moveTo>
                    <a:pt x="0" y="12644"/>
                  </a:moveTo>
                  <a:lnTo>
                    <a:pt x="1325017" y="12644"/>
                  </a:lnTo>
                  <a:lnTo>
                    <a:pt x="1325017" y="0"/>
                  </a:lnTo>
                  <a:lnTo>
                    <a:pt x="0" y="0"/>
                  </a:lnTo>
                  <a:lnTo>
                    <a:pt x="0" y="12644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62986" y="2433393"/>
              <a:ext cx="875665" cy="328295"/>
            </a:xfrm>
            <a:custGeom>
              <a:avLst/>
              <a:gdLst/>
              <a:ahLst/>
              <a:cxnLst/>
              <a:rect l="l" t="t" r="r" b="b"/>
              <a:pathLst>
                <a:path w="875664" h="328294">
                  <a:moveTo>
                    <a:pt x="875465" y="0"/>
                  </a:moveTo>
                  <a:lnTo>
                    <a:pt x="0" y="0"/>
                  </a:lnTo>
                  <a:lnTo>
                    <a:pt x="0" y="327843"/>
                  </a:lnTo>
                  <a:lnTo>
                    <a:pt x="875465" y="327843"/>
                  </a:lnTo>
                  <a:lnTo>
                    <a:pt x="875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47072" y="2604927"/>
              <a:ext cx="3601085" cy="0"/>
            </a:xfrm>
            <a:custGeom>
              <a:avLst/>
              <a:gdLst/>
              <a:ahLst/>
              <a:cxnLst/>
              <a:rect l="l" t="t" r="r" b="b"/>
              <a:pathLst>
                <a:path w="3601084">
                  <a:moveTo>
                    <a:pt x="0" y="0"/>
                  </a:moveTo>
                  <a:lnTo>
                    <a:pt x="1495080" y="0"/>
                  </a:lnTo>
                </a:path>
                <a:path w="3601084">
                  <a:moveTo>
                    <a:pt x="2490954" y="0"/>
                  </a:moveTo>
                  <a:lnTo>
                    <a:pt x="3600965" y="0"/>
                  </a:lnTo>
                </a:path>
              </a:pathLst>
            </a:custGeom>
            <a:ln w="12667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323292" y="2122165"/>
            <a:ext cx="1845030" cy="551037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100"/>
              </a:spcBef>
            </a:pPr>
            <a:r>
              <a:rPr sz="1199" b="0">
                <a:solidFill>
                  <a:srgbClr val="2D3842"/>
                </a:solidFill>
                <a:latin typeface="Montserrat Medium"/>
                <a:cs typeface="Montserrat Medium"/>
              </a:rPr>
              <a:t>Risk</a:t>
            </a:r>
            <a:r>
              <a:rPr sz="1199" b="0" spc="-15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199" b="0">
                <a:solidFill>
                  <a:srgbClr val="2D3842"/>
                </a:solidFill>
                <a:latin typeface="Montserrat Medium"/>
                <a:cs typeface="Montserrat Medium"/>
              </a:rPr>
              <a:t>Management</a:t>
            </a:r>
            <a:r>
              <a:rPr sz="1199" b="0" spc="-1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199" b="0" spc="-20">
                <a:solidFill>
                  <a:srgbClr val="2D3842"/>
                </a:solidFill>
                <a:latin typeface="Montserrat Medium"/>
                <a:cs typeface="Montserrat Medium"/>
              </a:rPr>
              <a:t>Lens</a:t>
            </a:r>
            <a:endParaRPr sz="1199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99">
              <a:latin typeface="Montserrat Medium"/>
              <a:cs typeface="Montserrat Medium"/>
            </a:endParaRPr>
          </a:p>
          <a:p>
            <a:pPr marL="428916">
              <a:lnSpc>
                <a:spcPct val="100000"/>
              </a:lnSpc>
              <a:tabLst>
                <a:tab pos="710631" algn="l"/>
              </a:tabLst>
            </a:pPr>
            <a:r>
              <a:rPr sz="1199" b="1" spc="-50">
                <a:solidFill>
                  <a:srgbClr val="FFFFFF"/>
                </a:solidFill>
                <a:latin typeface="Montserrat SemiBold"/>
                <a:cs typeface="Montserrat SemiBold"/>
              </a:rPr>
              <a:t>1</a:t>
            </a:r>
            <a:r>
              <a:rPr sz="1199" b="1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199" b="1" spc="-10">
                <a:solidFill>
                  <a:srgbClr val="B68150"/>
                </a:solidFill>
                <a:latin typeface="Montserrat SemiBold"/>
                <a:cs typeface="Montserrat SemiBold"/>
              </a:rPr>
              <a:t>REDUCE</a:t>
            </a:r>
            <a:endParaRPr sz="1199">
              <a:latin typeface="Montserrat SemiBold"/>
              <a:cs typeface="Montserrat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79865" y="2470015"/>
            <a:ext cx="855261" cy="197351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100"/>
              </a:spcBef>
              <a:tabLst>
                <a:tab pos="319784" algn="l"/>
              </a:tabLst>
            </a:pPr>
            <a:r>
              <a:rPr sz="1199" b="1" spc="-50">
                <a:solidFill>
                  <a:srgbClr val="FFFFFF"/>
                </a:solidFill>
                <a:latin typeface="Montserrat SemiBold"/>
                <a:cs typeface="Montserrat SemiBold"/>
              </a:rPr>
              <a:t>2</a:t>
            </a:r>
            <a:r>
              <a:rPr sz="1199" b="1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199" b="1" spc="-10">
                <a:solidFill>
                  <a:srgbClr val="B68150"/>
                </a:solidFill>
                <a:latin typeface="Montserrat SemiBold"/>
                <a:cs typeface="Montserrat SemiBold"/>
              </a:rPr>
              <a:t>AVOID</a:t>
            </a:r>
            <a:endParaRPr sz="1199">
              <a:latin typeface="Montserrat SemiBold"/>
              <a:cs typeface="Montserrat SemiBol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25758" y="2408025"/>
            <a:ext cx="1300023" cy="374970"/>
            <a:chOff x="5926244" y="2410048"/>
            <a:chExt cx="1301115" cy="375285"/>
          </a:xfrm>
        </p:grpSpPr>
        <p:sp>
          <p:nvSpPr>
            <p:cNvPr id="32" name="object 32"/>
            <p:cNvSpPr/>
            <p:nvPr/>
          </p:nvSpPr>
          <p:spPr>
            <a:xfrm>
              <a:off x="5941993" y="2425799"/>
              <a:ext cx="361315" cy="342900"/>
            </a:xfrm>
            <a:custGeom>
              <a:avLst/>
              <a:gdLst/>
              <a:ahLst/>
              <a:cxnLst/>
              <a:rect l="l" t="t" r="r" b="b"/>
              <a:pathLst>
                <a:path w="361314" h="342900">
                  <a:moveTo>
                    <a:pt x="180361" y="0"/>
                  </a:moveTo>
                  <a:lnTo>
                    <a:pt x="132423" y="6426"/>
                  </a:lnTo>
                  <a:lnTo>
                    <a:pt x="89333" y="24554"/>
                  </a:lnTo>
                  <a:lnTo>
                    <a:pt x="52829" y="52675"/>
                  </a:lnTo>
                  <a:lnTo>
                    <a:pt x="24626" y="89082"/>
                  </a:lnTo>
                  <a:lnTo>
                    <a:pt x="6444" y="132043"/>
                  </a:lnTo>
                  <a:lnTo>
                    <a:pt x="0" y="179861"/>
                  </a:lnTo>
                  <a:lnTo>
                    <a:pt x="6444" y="227678"/>
                  </a:lnTo>
                  <a:lnTo>
                    <a:pt x="24626" y="270646"/>
                  </a:lnTo>
                  <a:lnTo>
                    <a:pt x="52830" y="307047"/>
                  </a:lnTo>
                  <a:lnTo>
                    <a:pt x="89333" y="335170"/>
                  </a:lnTo>
                  <a:lnTo>
                    <a:pt x="106422" y="342360"/>
                  </a:lnTo>
                  <a:lnTo>
                    <a:pt x="329667" y="278952"/>
                  </a:lnTo>
                  <a:lnTo>
                    <a:pt x="336101" y="270646"/>
                  </a:lnTo>
                  <a:lnTo>
                    <a:pt x="354279" y="227678"/>
                  </a:lnTo>
                  <a:lnTo>
                    <a:pt x="360723" y="179861"/>
                  </a:lnTo>
                  <a:lnTo>
                    <a:pt x="354279" y="132043"/>
                  </a:lnTo>
                  <a:lnTo>
                    <a:pt x="336100" y="89083"/>
                  </a:lnTo>
                  <a:lnTo>
                    <a:pt x="307901" y="52675"/>
                  </a:lnTo>
                  <a:lnTo>
                    <a:pt x="271392" y="24554"/>
                  </a:lnTo>
                  <a:lnTo>
                    <a:pt x="228312" y="6426"/>
                  </a:lnTo>
                  <a:lnTo>
                    <a:pt x="180361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42754" y="2426558"/>
              <a:ext cx="360680" cy="342265"/>
            </a:xfrm>
            <a:custGeom>
              <a:avLst/>
              <a:gdLst/>
              <a:ahLst/>
              <a:cxnLst/>
              <a:rect l="l" t="t" r="r" b="b"/>
              <a:pathLst>
                <a:path w="360679" h="342264">
                  <a:moveTo>
                    <a:pt x="0" y="179772"/>
                  </a:moveTo>
                  <a:lnTo>
                    <a:pt x="6439" y="131979"/>
                  </a:lnTo>
                  <a:lnTo>
                    <a:pt x="24612" y="89044"/>
                  </a:lnTo>
                  <a:lnTo>
                    <a:pt x="52800" y="52650"/>
                  </a:lnTo>
                  <a:lnTo>
                    <a:pt x="89286" y="24541"/>
                  </a:lnTo>
                  <a:lnTo>
                    <a:pt x="132347" y="6426"/>
                  </a:lnTo>
                  <a:lnTo>
                    <a:pt x="180272" y="0"/>
                  </a:lnTo>
                  <a:lnTo>
                    <a:pt x="228198" y="6426"/>
                  </a:lnTo>
                  <a:lnTo>
                    <a:pt x="271265" y="24541"/>
                  </a:lnTo>
                  <a:lnTo>
                    <a:pt x="307748" y="52650"/>
                  </a:lnTo>
                  <a:lnTo>
                    <a:pt x="335936" y="89045"/>
                  </a:lnTo>
                  <a:lnTo>
                    <a:pt x="354101" y="131979"/>
                  </a:lnTo>
                  <a:lnTo>
                    <a:pt x="360545" y="179772"/>
                  </a:lnTo>
                  <a:lnTo>
                    <a:pt x="354101" y="227565"/>
                  </a:lnTo>
                  <a:lnTo>
                    <a:pt x="335936" y="270510"/>
                  </a:lnTo>
                  <a:lnTo>
                    <a:pt x="330288" y="277800"/>
                  </a:lnTo>
                </a:path>
                <a:path w="360679" h="342264">
                  <a:moveTo>
                    <a:pt x="105244" y="341719"/>
                  </a:moveTo>
                  <a:lnTo>
                    <a:pt x="89286" y="335003"/>
                  </a:lnTo>
                  <a:lnTo>
                    <a:pt x="52800" y="306893"/>
                  </a:lnTo>
                  <a:lnTo>
                    <a:pt x="24612" y="270510"/>
                  </a:lnTo>
                  <a:lnTo>
                    <a:pt x="6439" y="227565"/>
                  </a:lnTo>
                  <a:lnTo>
                    <a:pt x="0" y="179772"/>
                  </a:lnTo>
                </a:path>
              </a:pathLst>
            </a:custGeom>
            <a:ln w="32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02767" y="2433393"/>
              <a:ext cx="924560" cy="262890"/>
            </a:xfrm>
            <a:custGeom>
              <a:avLst/>
              <a:gdLst/>
              <a:ahLst/>
              <a:cxnLst/>
              <a:rect l="l" t="t" r="r" b="b"/>
              <a:pathLst>
                <a:path w="924559" h="262889">
                  <a:moveTo>
                    <a:pt x="924274" y="0"/>
                  </a:moveTo>
                  <a:lnTo>
                    <a:pt x="0" y="0"/>
                  </a:lnTo>
                  <a:lnTo>
                    <a:pt x="0" y="262522"/>
                  </a:lnTo>
                  <a:lnTo>
                    <a:pt x="92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63702" y="2477040"/>
            <a:ext cx="647156" cy="196710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  <a:tabLst>
                <a:tab pos="320418" algn="l"/>
              </a:tabLst>
            </a:pPr>
            <a:r>
              <a:rPr sz="1199" b="1" spc="-50">
                <a:solidFill>
                  <a:srgbClr val="FFFFFF"/>
                </a:solidFill>
                <a:latin typeface="Montserrat SemiBold"/>
                <a:cs typeface="Montserrat SemiBold"/>
              </a:rPr>
              <a:t>3</a:t>
            </a:r>
            <a:r>
              <a:rPr sz="1199" b="1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199" b="1" spc="-25">
                <a:solidFill>
                  <a:srgbClr val="B68150"/>
                </a:solidFill>
                <a:latin typeface="Montserrat SemiBold"/>
                <a:cs typeface="Montserrat SemiBold"/>
              </a:rPr>
              <a:t>TRA</a:t>
            </a:r>
            <a:endParaRPr sz="1199">
              <a:latin typeface="Montserrat SemiBold"/>
              <a:cs typeface="Montserrat SemiBold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200622" y="2401223"/>
            <a:ext cx="1127448" cy="392101"/>
            <a:chOff x="8203020" y="2403241"/>
            <a:chExt cx="1128395" cy="392430"/>
          </a:xfrm>
        </p:grpSpPr>
        <p:sp>
          <p:nvSpPr>
            <p:cNvPr id="37" name="object 37"/>
            <p:cNvSpPr/>
            <p:nvPr/>
          </p:nvSpPr>
          <p:spPr>
            <a:xfrm>
              <a:off x="8218591" y="2418814"/>
              <a:ext cx="360680" cy="360045"/>
            </a:xfrm>
            <a:custGeom>
              <a:avLst/>
              <a:gdLst/>
              <a:ahLst/>
              <a:cxnLst/>
              <a:rect l="l" t="t" r="r" b="b"/>
              <a:pathLst>
                <a:path w="360679" h="360044">
                  <a:moveTo>
                    <a:pt x="180314" y="0"/>
                  </a:moveTo>
                  <a:lnTo>
                    <a:pt x="132388" y="6426"/>
                  </a:lnTo>
                  <a:lnTo>
                    <a:pt x="89310" y="24554"/>
                  </a:lnTo>
                  <a:lnTo>
                    <a:pt x="52815" y="52675"/>
                  </a:lnTo>
                  <a:lnTo>
                    <a:pt x="24619" y="89082"/>
                  </a:lnTo>
                  <a:lnTo>
                    <a:pt x="6442" y="132043"/>
                  </a:lnTo>
                  <a:lnTo>
                    <a:pt x="0" y="179861"/>
                  </a:lnTo>
                  <a:lnTo>
                    <a:pt x="6442" y="227678"/>
                  </a:lnTo>
                  <a:lnTo>
                    <a:pt x="24620" y="270646"/>
                  </a:lnTo>
                  <a:lnTo>
                    <a:pt x="52816" y="307047"/>
                  </a:lnTo>
                  <a:lnTo>
                    <a:pt x="89310" y="335170"/>
                  </a:lnTo>
                  <a:lnTo>
                    <a:pt x="132389" y="353300"/>
                  </a:lnTo>
                  <a:lnTo>
                    <a:pt x="180315" y="359725"/>
                  </a:lnTo>
                  <a:lnTo>
                    <a:pt x="228254" y="353300"/>
                  </a:lnTo>
                  <a:lnTo>
                    <a:pt x="271322" y="335170"/>
                  </a:lnTo>
                  <a:lnTo>
                    <a:pt x="307821" y="307047"/>
                  </a:lnTo>
                  <a:lnTo>
                    <a:pt x="336014" y="270646"/>
                  </a:lnTo>
                  <a:lnTo>
                    <a:pt x="354187" y="227678"/>
                  </a:lnTo>
                  <a:lnTo>
                    <a:pt x="360630" y="179861"/>
                  </a:lnTo>
                  <a:lnTo>
                    <a:pt x="354187" y="132043"/>
                  </a:lnTo>
                  <a:lnTo>
                    <a:pt x="336014" y="89082"/>
                  </a:lnTo>
                  <a:lnTo>
                    <a:pt x="307821" y="52675"/>
                  </a:lnTo>
                  <a:lnTo>
                    <a:pt x="271322" y="24554"/>
                  </a:lnTo>
                  <a:lnTo>
                    <a:pt x="228253" y="6426"/>
                  </a:lnTo>
                  <a:lnTo>
                    <a:pt x="180314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9352" y="2419573"/>
              <a:ext cx="360680" cy="360045"/>
            </a:xfrm>
            <a:custGeom>
              <a:avLst/>
              <a:gdLst/>
              <a:ahLst/>
              <a:cxnLst/>
              <a:rect l="l" t="t" r="r" b="b"/>
              <a:pathLst>
                <a:path w="360679" h="360044">
                  <a:moveTo>
                    <a:pt x="0" y="179772"/>
                  </a:moveTo>
                  <a:lnTo>
                    <a:pt x="6437" y="131979"/>
                  </a:lnTo>
                  <a:lnTo>
                    <a:pt x="24605" y="89045"/>
                  </a:lnTo>
                  <a:lnTo>
                    <a:pt x="52786" y="52650"/>
                  </a:lnTo>
                  <a:lnTo>
                    <a:pt x="89263" y="24541"/>
                  </a:lnTo>
                  <a:lnTo>
                    <a:pt x="132312" y="6426"/>
                  </a:lnTo>
                  <a:lnTo>
                    <a:pt x="180226" y="0"/>
                  </a:lnTo>
                  <a:lnTo>
                    <a:pt x="228139" y="6426"/>
                  </a:lnTo>
                  <a:lnTo>
                    <a:pt x="271195" y="24541"/>
                  </a:lnTo>
                  <a:lnTo>
                    <a:pt x="307669" y="52650"/>
                  </a:lnTo>
                  <a:lnTo>
                    <a:pt x="335849" y="89045"/>
                  </a:lnTo>
                  <a:lnTo>
                    <a:pt x="354010" y="131979"/>
                  </a:lnTo>
                  <a:lnTo>
                    <a:pt x="360452" y="179772"/>
                  </a:lnTo>
                  <a:lnTo>
                    <a:pt x="354010" y="227565"/>
                  </a:lnTo>
                  <a:lnTo>
                    <a:pt x="335849" y="270510"/>
                  </a:lnTo>
                  <a:lnTo>
                    <a:pt x="307669" y="306893"/>
                  </a:lnTo>
                  <a:lnTo>
                    <a:pt x="271195" y="335003"/>
                  </a:lnTo>
                  <a:lnTo>
                    <a:pt x="228139" y="353126"/>
                  </a:lnTo>
                  <a:lnTo>
                    <a:pt x="180226" y="359547"/>
                  </a:lnTo>
                  <a:lnTo>
                    <a:pt x="132313" y="353126"/>
                  </a:lnTo>
                  <a:lnTo>
                    <a:pt x="89263" y="335003"/>
                  </a:lnTo>
                  <a:lnTo>
                    <a:pt x="52787" y="306893"/>
                  </a:lnTo>
                  <a:lnTo>
                    <a:pt x="24606" y="270510"/>
                  </a:lnTo>
                  <a:lnTo>
                    <a:pt x="6437" y="227565"/>
                  </a:lnTo>
                  <a:lnTo>
                    <a:pt x="0" y="179772"/>
                  </a:lnTo>
                  <a:close/>
                </a:path>
              </a:pathLst>
            </a:custGeom>
            <a:ln w="32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79271" y="2426408"/>
              <a:ext cx="751840" cy="328295"/>
            </a:xfrm>
            <a:custGeom>
              <a:avLst/>
              <a:gdLst/>
              <a:ahLst/>
              <a:cxnLst/>
              <a:rect l="l" t="t" r="r" b="b"/>
              <a:pathLst>
                <a:path w="751840" h="328294">
                  <a:moveTo>
                    <a:pt x="751786" y="0"/>
                  </a:moveTo>
                  <a:lnTo>
                    <a:pt x="0" y="0"/>
                  </a:lnTo>
                  <a:lnTo>
                    <a:pt x="0" y="327843"/>
                  </a:lnTo>
                  <a:lnTo>
                    <a:pt x="751787" y="327843"/>
                  </a:lnTo>
                  <a:lnTo>
                    <a:pt x="751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331663" y="2470061"/>
            <a:ext cx="921880" cy="196710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  <a:tabLst>
                <a:tab pos="326129" algn="l"/>
              </a:tabLst>
            </a:pPr>
            <a:r>
              <a:rPr sz="1199" b="1" spc="-50">
                <a:solidFill>
                  <a:srgbClr val="FFFFFF"/>
                </a:solidFill>
                <a:latin typeface="Montserrat SemiBold"/>
                <a:cs typeface="Montserrat SemiBold"/>
              </a:rPr>
              <a:t>4</a:t>
            </a:r>
            <a:r>
              <a:rPr sz="1199" b="1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199" b="1" spc="-10">
                <a:solidFill>
                  <a:srgbClr val="B68150"/>
                </a:solidFill>
                <a:latin typeface="Montserrat SemiBold"/>
                <a:cs typeface="Montserrat SemiBold"/>
              </a:rPr>
              <a:t>RETAIN</a:t>
            </a:r>
            <a:endParaRPr sz="1199">
              <a:latin typeface="Montserrat SemiBold"/>
              <a:cs typeface="Montserrat Semi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5363" y="2977680"/>
            <a:ext cx="1422475" cy="3296690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527263">
              <a:lnSpc>
                <a:spcPct val="100000"/>
              </a:lnSpc>
              <a:spcBef>
                <a:spcPts val="100"/>
              </a:spcBef>
            </a:pPr>
            <a:r>
              <a:rPr sz="1199" b="0" spc="-10">
                <a:solidFill>
                  <a:srgbClr val="2D3842"/>
                </a:solidFill>
                <a:latin typeface="Montserrat Medium"/>
                <a:cs typeface="Montserrat Medium"/>
              </a:rPr>
              <a:t>People</a:t>
            </a:r>
            <a:endParaRPr sz="1199">
              <a:latin typeface="Montserrat Medium"/>
              <a:cs typeface="Montserrat Medium"/>
            </a:endParaRPr>
          </a:p>
          <a:p>
            <a:pPr marL="240472" marR="33628" indent="-227783">
              <a:lnSpc>
                <a:spcPct val="100000"/>
              </a:lnSpc>
              <a:spcBef>
                <a:spcPts val="73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Mum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Dad,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dreams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50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aspirations</a:t>
            </a:r>
            <a:endParaRPr sz="799">
              <a:latin typeface="Montserrat"/>
              <a:cs typeface="Montserrat"/>
            </a:endParaRPr>
          </a:p>
          <a:p>
            <a:pPr marL="240472" marR="9517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Adult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children,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dreams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&amp;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aspirations</a:t>
            </a:r>
            <a:endParaRPr sz="799">
              <a:latin typeface="Montserrat"/>
              <a:cs typeface="Montserrat"/>
            </a:endParaRPr>
          </a:p>
          <a:p>
            <a:pPr marL="240472" marR="181465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Relationship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issues,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divorce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Family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breakdowns</a:t>
            </a:r>
            <a:endParaRPr sz="799">
              <a:latin typeface="Montserrat"/>
              <a:cs typeface="Montserrat"/>
            </a:endParaRPr>
          </a:p>
          <a:p>
            <a:pPr marL="240472" marR="408613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Non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interested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children</a:t>
            </a:r>
            <a:endParaRPr sz="799">
              <a:latin typeface="Montserrat"/>
              <a:cs typeface="Montserrat"/>
            </a:endParaRPr>
          </a:p>
          <a:p>
            <a:pPr marL="240472" marR="162430" indent="-227783">
              <a:lnSpc>
                <a:spcPct val="100000"/>
              </a:lnSpc>
              <a:spcBef>
                <a:spcPts val="634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Interested</a:t>
            </a:r>
            <a:r>
              <a:rPr sz="7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can’t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manage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money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Health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Issues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Control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issues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Staff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issues,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retaining</a:t>
            </a:r>
            <a:endParaRPr sz="799">
              <a:latin typeface="Montserrat"/>
              <a:cs typeface="Montserrat"/>
            </a:endParaRPr>
          </a:p>
          <a:p>
            <a:pPr marL="241107">
              <a:lnSpc>
                <a:spcPct val="100000"/>
              </a:lnSpc>
              <a:spcBef>
                <a:spcPts val="5"/>
              </a:spcBef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good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people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Communication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issues</a:t>
            </a:r>
            <a:endParaRPr sz="799">
              <a:latin typeface="Montserrat"/>
              <a:cs typeface="Montserrat"/>
            </a:endParaRPr>
          </a:p>
          <a:p>
            <a:pPr marL="240472" marR="190348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Mismatch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of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values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and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trust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76991" y="2977680"/>
            <a:ext cx="1350145" cy="2202234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435261">
              <a:lnSpc>
                <a:spcPct val="100000"/>
              </a:lnSpc>
              <a:spcBef>
                <a:spcPts val="100"/>
              </a:spcBef>
            </a:pPr>
            <a:r>
              <a:rPr sz="1199" b="0" spc="-10">
                <a:solidFill>
                  <a:srgbClr val="2D3842"/>
                </a:solidFill>
                <a:latin typeface="Montserrat Medium"/>
                <a:cs typeface="Montserrat Medium"/>
              </a:rPr>
              <a:t>Family</a:t>
            </a:r>
            <a:endParaRPr sz="1199">
              <a:latin typeface="Montserrat Medium"/>
              <a:cs typeface="Montserrat Medium"/>
            </a:endParaRPr>
          </a:p>
          <a:p>
            <a:pPr marL="240472" indent="-227783">
              <a:lnSpc>
                <a:spcPct val="100000"/>
              </a:lnSpc>
              <a:spcBef>
                <a:spcPts val="73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Non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alignment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Communication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Disinterest</a:t>
            </a:r>
            <a:r>
              <a:rPr sz="7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or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distrust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Self-righteousness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Expectance</a:t>
            </a:r>
            <a:endParaRPr sz="799">
              <a:latin typeface="Montserrat"/>
              <a:cs typeface="Montserrat"/>
            </a:endParaRPr>
          </a:p>
          <a:p>
            <a:pPr marL="240472" marR="57104" indent="-227783">
              <a:lnSpc>
                <a:spcPct val="100000"/>
              </a:lnSpc>
              <a:spcBef>
                <a:spcPts val="634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Participants</a:t>
            </a:r>
            <a:r>
              <a:rPr sz="799" spc="-4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don’t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want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get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involved</a:t>
            </a:r>
            <a:endParaRPr sz="799">
              <a:latin typeface="Montserrat"/>
              <a:cs typeface="Montserrat"/>
            </a:endParaRPr>
          </a:p>
          <a:p>
            <a:pPr marL="240472" marR="29186" indent="-227783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Financial</a:t>
            </a:r>
            <a:r>
              <a:rPr sz="799" spc="-4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mismatch</a:t>
            </a:r>
            <a:r>
              <a:rPr sz="799" spc="-50">
                <a:solidFill>
                  <a:srgbClr val="2D3842"/>
                </a:solidFill>
                <a:latin typeface="Montserrat"/>
                <a:cs typeface="Montserrat"/>
              </a:rPr>
              <a:t> -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some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have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money,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some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don’t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34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Divorce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18237" y="2977680"/>
            <a:ext cx="1371717" cy="410753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447317">
              <a:lnSpc>
                <a:spcPct val="100000"/>
              </a:lnSpc>
              <a:spcBef>
                <a:spcPts val="100"/>
              </a:spcBef>
            </a:pPr>
            <a:r>
              <a:rPr sz="1199" b="0" spc="-10">
                <a:solidFill>
                  <a:srgbClr val="2D3842"/>
                </a:solidFill>
                <a:latin typeface="Montserrat Medium"/>
                <a:cs typeface="Montserrat Medium"/>
              </a:rPr>
              <a:t>Financial</a:t>
            </a:r>
            <a:endParaRPr sz="1199">
              <a:latin typeface="Montserrat Medium"/>
              <a:cs typeface="Montserrat Medium"/>
            </a:endParaRPr>
          </a:p>
          <a:p>
            <a:pPr marL="240472" marR="5076" indent="-227783">
              <a:lnSpc>
                <a:spcPct val="100000"/>
              </a:lnSpc>
              <a:spcBef>
                <a:spcPts val="73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much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Mum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50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Dad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need</a:t>
            </a:r>
            <a:endParaRPr sz="799">
              <a:latin typeface="Montserrat"/>
              <a:cs typeface="Montserrat"/>
            </a:endParaRPr>
          </a:p>
          <a:p>
            <a:pPr marL="240472" marR="131340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Dollars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they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might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need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for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capital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required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Charities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Loans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children</a:t>
            </a:r>
            <a:endParaRPr sz="799">
              <a:latin typeface="Montserrat"/>
              <a:cs typeface="Montserrat"/>
            </a:endParaRPr>
          </a:p>
          <a:p>
            <a:pPr marL="240472" marR="22207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Children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employed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in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business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V’s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not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employed</a:t>
            </a:r>
            <a:endParaRPr sz="799">
              <a:latin typeface="Montserrat"/>
              <a:cs typeface="Montserrat"/>
            </a:endParaRPr>
          </a:p>
          <a:p>
            <a:pPr marL="240472" marR="38704" indent="-227783">
              <a:lnSpc>
                <a:spcPct val="100000"/>
              </a:lnSpc>
              <a:spcBef>
                <a:spcPts val="634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Distribution</a:t>
            </a:r>
            <a:r>
              <a:rPr sz="799" spc="-4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and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income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future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50">
                <a:solidFill>
                  <a:srgbClr val="2D3842"/>
                </a:solidFill>
                <a:latin typeface="Montserrat"/>
                <a:cs typeface="Montserrat"/>
              </a:rPr>
              <a:t>–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Fair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V’s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Equal</a:t>
            </a:r>
            <a:endParaRPr sz="799">
              <a:latin typeface="Montserrat"/>
              <a:cs typeface="Montserrat"/>
            </a:endParaRPr>
          </a:p>
          <a:p>
            <a:pPr marL="240472" marR="270928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Income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capital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distribution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Reporting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of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finances</a:t>
            </a:r>
            <a:endParaRPr sz="799">
              <a:latin typeface="Montserrat"/>
              <a:cs typeface="Montserrat"/>
            </a:endParaRPr>
          </a:p>
          <a:p>
            <a:pPr marL="241107" marR="64717" indent="-228417" algn="just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Investment</a:t>
            </a:r>
            <a:r>
              <a:rPr sz="799" spc="-4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decision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making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now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future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Investment</a:t>
            </a:r>
            <a:r>
              <a:rPr sz="799" spc="-4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advice</a:t>
            </a:r>
            <a:endParaRPr sz="799">
              <a:latin typeface="Montserrat"/>
              <a:cs typeface="Montserrat"/>
            </a:endParaRPr>
          </a:p>
          <a:p>
            <a:pPr marL="240472" marR="130071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Who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seek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advice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from</a:t>
            </a:r>
            <a:endParaRPr sz="799">
              <a:latin typeface="Montserrat"/>
              <a:cs typeface="Montserrat"/>
            </a:endParaRPr>
          </a:p>
          <a:p>
            <a:pPr marL="240472" marR="202403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Debts,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guaranties,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warranties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59612" y="2976411"/>
            <a:ext cx="1425647" cy="2813860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333743">
              <a:lnSpc>
                <a:spcPct val="100000"/>
              </a:lnSpc>
              <a:spcBef>
                <a:spcPts val="100"/>
              </a:spcBef>
            </a:pPr>
            <a:r>
              <a:rPr sz="1199" b="0" spc="-10">
                <a:solidFill>
                  <a:srgbClr val="2D3842"/>
                </a:solidFill>
                <a:latin typeface="Montserrat Medium"/>
                <a:cs typeface="Montserrat Medium"/>
              </a:rPr>
              <a:t>Structural</a:t>
            </a:r>
            <a:endParaRPr sz="1199">
              <a:latin typeface="Montserrat Medium"/>
              <a:cs typeface="Montserrat Medium"/>
            </a:endParaRPr>
          </a:p>
          <a:p>
            <a:pPr marL="241107" indent="-229052">
              <a:lnSpc>
                <a:spcPct val="100000"/>
              </a:lnSpc>
              <a:spcBef>
                <a:spcPts val="74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Who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owns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endParaRPr sz="799">
              <a:latin typeface="Montserrat"/>
              <a:cs typeface="Montserrat"/>
            </a:endParaRPr>
          </a:p>
          <a:p>
            <a:pPr marL="241107" marR="107864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Is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our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structure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fit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for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purpose</a:t>
            </a:r>
            <a:endParaRPr sz="799">
              <a:latin typeface="Montserrat"/>
              <a:cs typeface="Montserrat"/>
            </a:endParaRPr>
          </a:p>
          <a:p>
            <a:pPr marL="241107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Are</a:t>
            </a:r>
            <a:r>
              <a:rPr sz="7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asset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protected</a:t>
            </a:r>
            <a:endParaRPr sz="799">
              <a:latin typeface="Montserrat"/>
              <a:cs typeface="Montserrat"/>
            </a:endParaRPr>
          </a:p>
          <a:p>
            <a:pPr marL="241107">
              <a:lnSpc>
                <a:spcPct val="100000"/>
              </a:lnSpc>
              <a:spcBef>
                <a:spcPts val="10"/>
              </a:spcBef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tax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efficient</a:t>
            </a:r>
            <a:endParaRPr sz="799">
              <a:latin typeface="Montserrat"/>
              <a:cs typeface="Montserrat"/>
            </a:endParaRPr>
          </a:p>
          <a:p>
            <a:pPr marL="241107" marR="37435" indent="-229052">
              <a:lnSpc>
                <a:spcPct val="100000"/>
              </a:lnSpc>
              <a:spcBef>
                <a:spcPts val="620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does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structure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allow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for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handing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over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control</a:t>
            </a:r>
            <a:endParaRPr sz="799">
              <a:latin typeface="Montserrat"/>
              <a:cs typeface="Montserrat"/>
            </a:endParaRPr>
          </a:p>
          <a:p>
            <a:pPr marL="241107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CGT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tax</a:t>
            </a:r>
            <a:endParaRPr sz="799">
              <a:latin typeface="Montserrat"/>
              <a:cs typeface="Montserrat"/>
            </a:endParaRPr>
          </a:p>
          <a:p>
            <a:pPr marL="241107">
              <a:lnSpc>
                <a:spcPct val="100000"/>
              </a:lnSpc>
              <a:spcBef>
                <a:spcPts val="10"/>
              </a:spcBef>
            </a:pP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considerations</a:t>
            </a:r>
            <a:endParaRPr sz="799">
              <a:latin typeface="Montserrat"/>
              <a:cs typeface="Montserrat"/>
            </a:endParaRPr>
          </a:p>
          <a:p>
            <a:pPr marL="241107" marR="256969" indent="-229052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Are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our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structures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future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proof</a:t>
            </a:r>
            <a:endParaRPr sz="799">
              <a:latin typeface="Montserrat"/>
              <a:cs typeface="Montserrat"/>
            </a:endParaRPr>
          </a:p>
          <a:p>
            <a:pPr marL="241107" marR="34263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So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they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represent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our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wills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estate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planning</a:t>
            </a:r>
            <a:endParaRPr sz="799">
              <a:latin typeface="Montserrat"/>
              <a:cs typeface="Montserrat"/>
            </a:endParaRPr>
          </a:p>
          <a:p>
            <a:pPr marL="241107" marR="148471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Can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easily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report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across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group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59611" y="5840394"/>
            <a:ext cx="1394558" cy="13579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100"/>
              </a:spcBef>
            </a:pPr>
            <a:r>
              <a:rPr sz="799" b="1">
                <a:solidFill>
                  <a:srgbClr val="2D3842"/>
                </a:solidFill>
                <a:latin typeface="Montserrat"/>
                <a:cs typeface="Montserrat"/>
              </a:rPr>
              <a:t>Required</a:t>
            </a:r>
            <a:r>
              <a:rPr sz="799" b="1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b="1" spc="-10">
                <a:solidFill>
                  <a:srgbClr val="2D3842"/>
                </a:solidFill>
                <a:latin typeface="Montserrat"/>
                <a:cs typeface="Montserrat"/>
              </a:rPr>
              <a:t>documentation: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59611" y="6041393"/>
            <a:ext cx="1331746" cy="753747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41107" indent="-229052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Wills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estate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wishes</a:t>
            </a:r>
            <a:endParaRPr sz="799">
              <a:latin typeface="Montserrat"/>
              <a:cs typeface="Montserrat"/>
            </a:endParaRPr>
          </a:p>
          <a:p>
            <a:pPr marL="241107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All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loan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documents</a:t>
            </a:r>
            <a:endParaRPr sz="799">
              <a:latin typeface="Montserrat"/>
              <a:cs typeface="Montserrat"/>
            </a:endParaRPr>
          </a:p>
          <a:p>
            <a:pPr marL="241107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Revised</a:t>
            </a:r>
            <a:r>
              <a:rPr sz="7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structures</a:t>
            </a:r>
            <a:endParaRPr sz="799">
              <a:latin typeface="Montserrat"/>
              <a:cs typeface="Montserrat"/>
            </a:endParaRPr>
          </a:p>
          <a:p>
            <a:pPr marL="241107" indent="-229052">
              <a:lnSpc>
                <a:spcPct val="100000"/>
              </a:lnSpc>
              <a:spcBef>
                <a:spcPts val="634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All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other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agreements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53519" y="2977680"/>
            <a:ext cx="1374890" cy="382583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473330">
              <a:lnSpc>
                <a:spcPct val="100000"/>
              </a:lnSpc>
              <a:spcBef>
                <a:spcPts val="100"/>
              </a:spcBef>
            </a:pPr>
            <a:r>
              <a:rPr sz="1199" b="0" spc="-10">
                <a:solidFill>
                  <a:srgbClr val="2D3842"/>
                </a:solidFill>
                <a:latin typeface="Montserrat Medium"/>
                <a:cs typeface="Montserrat Medium"/>
              </a:rPr>
              <a:t>Timing</a:t>
            </a:r>
            <a:endParaRPr sz="1199">
              <a:latin typeface="Montserrat Medium"/>
              <a:cs typeface="Montserrat Medium"/>
            </a:endParaRPr>
          </a:p>
          <a:p>
            <a:pPr marL="241107" marR="105326" indent="-229052">
              <a:lnSpc>
                <a:spcPct val="100000"/>
              </a:lnSpc>
              <a:spcBef>
                <a:spcPts val="73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What’s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plan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on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timing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handover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for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income,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equity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60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control</a:t>
            </a:r>
            <a:endParaRPr sz="799">
              <a:latin typeface="Montserrat"/>
              <a:cs typeface="Montserrat"/>
            </a:endParaRPr>
          </a:p>
          <a:p>
            <a:pPr marL="241107" marR="5076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When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are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ready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retire</a:t>
            </a:r>
            <a:endParaRPr sz="799">
              <a:latin typeface="Montserrat"/>
              <a:cs typeface="Montserrat"/>
            </a:endParaRPr>
          </a:p>
          <a:p>
            <a:pPr marL="241107" marR="214457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Can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retire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still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participate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on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board</a:t>
            </a:r>
            <a:endParaRPr sz="799">
              <a:latin typeface="Montserrat"/>
              <a:cs typeface="Montserrat"/>
            </a:endParaRPr>
          </a:p>
          <a:p>
            <a:pPr marL="241107" marR="96443" indent="-229052">
              <a:lnSpc>
                <a:spcPct val="100000"/>
              </a:lnSpc>
              <a:spcBef>
                <a:spcPts val="634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When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does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family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member/s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take</a:t>
            </a:r>
            <a:r>
              <a:rPr sz="7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over</a:t>
            </a:r>
            <a:endParaRPr sz="799">
              <a:latin typeface="Montserrat"/>
              <a:cs typeface="Montserrat"/>
            </a:endParaRPr>
          </a:p>
          <a:p>
            <a:pPr marL="228417" marR="110401" indent="-229052" algn="r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28417" algn="l"/>
                <a:tab pos="229052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know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with</a:t>
            </a:r>
            <a:endParaRPr sz="799">
              <a:latin typeface="Montserrat"/>
              <a:cs typeface="Montserrat"/>
            </a:endParaRPr>
          </a:p>
          <a:p>
            <a:pPr marR="125629" algn="r">
              <a:lnSpc>
                <a:spcPct val="100000"/>
              </a:lnSpc>
              <a:spcBef>
                <a:spcPts val="10"/>
              </a:spcBef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confidence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it’s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time</a:t>
            </a:r>
            <a:endParaRPr sz="799">
              <a:latin typeface="Montserrat"/>
              <a:cs typeface="Montserrat"/>
            </a:endParaRPr>
          </a:p>
          <a:p>
            <a:pPr marL="241107" marR="40607" indent="-229052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happens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if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die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or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lose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capacity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now</a:t>
            </a:r>
            <a:endParaRPr sz="799">
              <a:latin typeface="Montserrat"/>
              <a:cs typeface="Montserrat"/>
            </a:endParaRPr>
          </a:p>
          <a:p>
            <a:pPr marL="241107" marR="137050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What’s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back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up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plan</a:t>
            </a:r>
            <a:endParaRPr sz="799">
              <a:latin typeface="Montserrat"/>
              <a:cs typeface="Montserrat"/>
            </a:endParaRPr>
          </a:p>
          <a:p>
            <a:pPr marL="241107" marR="40607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Should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have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fire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drill</a:t>
            </a:r>
            <a:endParaRPr sz="799">
              <a:latin typeface="Montserrat"/>
              <a:cs typeface="Montserrat"/>
            </a:endParaRPr>
          </a:p>
          <a:p>
            <a:pPr marL="241107" marR="29821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need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all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this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place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now</a:t>
            </a:r>
            <a:endParaRPr sz="799">
              <a:latin typeface="Montserrat"/>
              <a:cs typeface="Montserrat"/>
            </a:endParaRPr>
          </a:p>
          <a:p>
            <a:pPr marL="241107" marR="151009" indent="-229052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1107" algn="l"/>
                <a:tab pos="241741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long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does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this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take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82576" y="2988034"/>
            <a:ext cx="1433895" cy="89840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04056">
              <a:lnSpc>
                <a:spcPct val="100000"/>
              </a:lnSpc>
              <a:spcBef>
                <a:spcPts val="100"/>
              </a:spcBef>
            </a:pPr>
            <a:r>
              <a:rPr sz="1199" b="0" spc="-10">
                <a:solidFill>
                  <a:srgbClr val="2D3842"/>
                </a:solidFill>
                <a:latin typeface="Montserrat Medium"/>
                <a:cs typeface="Montserrat Medium"/>
              </a:rPr>
              <a:t>Communication</a:t>
            </a:r>
            <a:endParaRPr sz="1199">
              <a:latin typeface="Montserrat Medium"/>
              <a:cs typeface="Montserrat Medium"/>
            </a:endParaRPr>
          </a:p>
          <a:p>
            <a:pPr marL="97712" indent="-85656">
              <a:lnSpc>
                <a:spcPct val="100000"/>
              </a:lnSpc>
              <a:spcBef>
                <a:spcPts val="634"/>
              </a:spcBef>
              <a:buAutoNum type="arabicPeriod"/>
              <a:tabLst>
                <a:tab pos="98346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4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need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get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clear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first</a:t>
            </a:r>
            <a:endParaRPr sz="799">
              <a:latin typeface="Montserrat"/>
              <a:cs typeface="Montserrat"/>
            </a:endParaRPr>
          </a:p>
          <a:p>
            <a:pPr marL="12690" marR="43780" indent="105326">
              <a:lnSpc>
                <a:spcPct val="100000"/>
              </a:lnSpc>
              <a:buAutoNum type="arabicPeriod"/>
              <a:tabLst>
                <a:tab pos="118016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3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need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our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plan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sorted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first</a:t>
            </a:r>
            <a:endParaRPr sz="799">
              <a:latin typeface="Montserrat"/>
              <a:cs typeface="Montserrat"/>
            </a:endParaRPr>
          </a:p>
          <a:p>
            <a:pPr marL="12690" marR="5076" indent="80580">
              <a:lnSpc>
                <a:spcPct val="100000"/>
              </a:lnSpc>
              <a:buAutoNum type="arabicPeriod"/>
              <a:tabLst>
                <a:tab pos="93270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communicate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family</a:t>
            </a:r>
            <a:endParaRPr sz="799">
              <a:latin typeface="Montserrat"/>
              <a:cs typeface="Montserra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47553" y="3890678"/>
            <a:ext cx="1436433" cy="2943926"/>
          </a:xfrm>
          <a:prstGeom prst="rect">
            <a:avLst/>
          </a:prstGeom>
        </p:spPr>
        <p:txBody>
          <a:bodyPr vert="horz" wrap="square" lIns="0" tIns="13324" rIns="0" bIns="0" rtlCol="0">
            <a:spAutoFit/>
          </a:bodyPr>
          <a:lstStyle/>
          <a:p>
            <a:pPr marL="240472" marR="111036" indent="-227783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 </a:t>
            </a:r>
            <a:r>
              <a:rPr sz="799" spc="-50">
                <a:solidFill>
                  <a:srgbClr val="2D3842"/>
                </a:solidFill>
                <a:latin typeface="Montserrat"/>
                <a:cs typeface="Montserrat"/>
              </a:rPr>
              <a:t>I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communicate</a:t>
            </a:r>
            <a:r>
              <a:rPr sz="799" spc="4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extended</a:t>
            </a:r>
            <a:r>
              <a:rPr sz="799" spc="-4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family,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spouses,</a:t>
            </a:r>
            <a:r>
              <a:rPr sz="799" spc="-4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partners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etc</a:t>
            </a:r>
            <a:endParaRPr sz="799">
              <a:latin typeface="Montserrat"/>
              <a:cs typeface="Montserrat"/>
            </a:endParaRPr>
          </a:p>
          <a:p>
            <a:pPr marL="240472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keep</a:t>
            </a:r>
            <a:endParaRPr sz="799">
              <a:latin typeface="Montserrat"/>
              <a:cs typeface="Montserrat"/>
            </a:endParaRPr>
          </a:p>
          <a:p>
            <a:pPr marL="241107">
              <a:lnSpc>
                <a:spcPct val="100000"/>
              </a:lnSpc>
              <a:spcBef>
                <a:spcPts val="5"/>
              </a:spcBef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everyone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in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799" spc="-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loop</a:t>
            </a:r>
            <a:endParaRPr sz="799">
              <a:latin typeface="Montserrat"/>
              <a:cs typeface="Montserrat"/>
            </a:endParaRPr>
          </a:p>
          <a:p>
            <a:pPr marL="240472" marR="29186" indent="-227783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Do</a:t>
            </a:r>
            <a:r>
              <a:rPr sz="799" spc="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people/family</a:t>
            </a:r>
            <a:r>
              <a:rPr sz="799" spc="3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need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to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sign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non-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disclosure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document</a:t>
            </a:r>
            <a:endParaRPr sz="799">
              <a:latin typeface="Montserrat"/>
              <a:cs typeface="Montserrat"/>
            </a:endParaRPr>
          </a:p>
          <a:p>
            <a:pPr marL="240472" marR="214457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Is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there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a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forum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for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people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discuss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concerns</a:t>
            </a:r>
            <a:r>
              <a:rPr sz="799" spc="-4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50">
                <a:solidFill>
                  <a:srgbClr val="2D3842"/>
                </a:solidFill>
                <a:latin typeface="Montserrat"/>
                <a:cs typeface="Montserrat"/>
              </a:rPr>
              <a:t>&amp;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disagreements</a:t>
            </a:r>
            <a:endParaRPr sz="799">
              <a:latin typeface="Montserrat"/>
              <a:cs typeface="Montserrat"/>
            </a:endParaRPr>
          </a:p>
          <a:p>
            <a:pPr marL="240472" marR="5076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happens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if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family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disagree</a:t>
            </a:r>
            <a:endParaRPr sz="799">
              <a:latin typeface="Montserrat"/>
              <a:cs typeface="Montserrat"/>
            </a:endParaRPr>
          </a:p>
          <a:p>
            <a:pPr marL="240472" marR="175120" indent="-227783">
              <a:lnSpc>
                <a:spcPct val="100000"/>
              </a:lnSpc>
              <a:spcBef>
                <a:spcPts val="634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What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happens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if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50">
                <a:solidFill>
                  <a:srgbClr val="2D3842"/>
                </a:solidFill>
                <a:latin typeface="Montserrat"/>
                <a:cs typeface="Montserrat"/>
              </a:rPr>
              <a:t>1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 person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is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seen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5">
                <a:solidFill>
                  <a:srgbClr val="2D3842"/>
                </a:solidFill>
                <a:latin typeface="Montserrat"/>
                <a:cs typeface="Montserrat"/>
              </a:rPr>
              <a:t>be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favoured</a:t>
            </a:r>
            <a:endParaRPr sz="799">
              <a:latin typeface="Montserrat"/>
              <a:cs typeface="Montserrat"/>
            </a:endParaRPr>
          </a:p>
          <a:p>
            <a:pPr marL="240472" marR="31725" indent="-227783">
              <a:lnSpc>
                <a:spcPct val="100000"/>
              </a:lnSpc>
              <a:spcBef>
                <a:spcPts val="629"/>
              </a:spcBef>
              <a:buFont typeface="Symbol"/>
              <a:buChar char=""/>
              <a:tabLst>
                <a:tab pos="240472" algn="l"/>
                <a:tab pos="241107" algn="l"/>
              </a:tabLst>
            </a:pP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How</a:t>
            </a:r>
            <a:r>
              <a:rPr sz="799" spc="-1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can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we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>
                <a:solidFill>
                  <a:srgbClr val="2D3842"/>
                </a:solidFill>
                <a:latin typeface="Montserrat"/>
                <a:cs typeface="Montserrat"/>
              </a:rPr>
              <a:t>make</a:t>
            </a:r>
            <a:r>
              <a:rPr sz="799" spc="-5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20">
                <a:solidFill>
                  <a:srgbClr val="2D3842"/>
                </a:solidFill>
                <a:latin typeface="Montserrat"/>
                <a:cs typeface="Montserrat"/>
              </a:rPr>
              <a:t>this</a:t>
            </a:r>
            <a:r>
              <a:rPr sz="799" spc="50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799" spc="-10">
                <a:solidFill>
                  <a:srgbClr val="2D3842"/>
                </a:solidFill>
                <a:latin typeface="Montserrat"/>
                <a:cs typeface="Montserrat"/>
              </a:rPr>
              <a:t>robust</a:t>
            </a:r>
            <a:endParaRPr sz="799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7271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4713" y="417301"/>
            <a:ext cx="520263" cy="25826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rPr sz="1599" b="1" spc="-20" dirty="0">
                <a:solidFill>
                  <a:srgbClr val="2D3842"/>
                </a:solidFill>
                <a:latin typeface="Montserrat SemiBold"/>
                <a:cs typeface="Montserrat SemiBold"/>
              </a:rPr>
              <a:t>S</a:t>
            </a:r>
            <a:r>
              <a:rPr sz="1599" b="1" spc="-235" dirty="0">
                <a:solidFill>
                  <a:srgbClr val="2D3842"/>
                </a:solidFill>
                <a:latin typeface="Montserrat SemiBold"/>
                <a:cs typeface="Montserrat SemiBold"/>
              </a:rPr>
              <a:t> </a:t>
            </a:r>
            <a:r>
              <a:rPr sz="1599" b="1" spc="55" dirty="0">
                <a:solidFill>
                  <a:srgbClr val="2D3842"/>
                </a:solidFill>
                <a:latin typeface="Montserrat SemiBold"/>
                <a:cs typeface="Montserrat SemiBold"/>
              </a:rPr>
              <a:t>AN</a:t>
            </a:r>
            <a:endParaRPr sz="1599">
              <a:latin typeface="Montserrat SemiBold"/>
              <a:cs typeface="Montserrat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9306" y="949479"/>
            <a:ext cx="433341" cy="6292642"/>
            <a:chOff x="225005" y="950277"/>
            <a:chExt cx="433705" cy="6297930"/>
          </a:xfrm>
        </p:grpSpPr>
        <p:sp>
          <p:nvSpPr>
            <p:cNvPr id="4" name="object 4"/>
            <p:cNvSpPr/>
            <p:nvPr/>
          </p:nvSpPr>
          <p:spPr>
            <a:xfrm>
              <a:off x="225005" y="981710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77" y="0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182" y="951865"/>
              <a:ext cx="81915" cy="60325"/>
            </a:xfrm>
            <a:custGeom>
              <a:avLst/>
              <a:gdLst/>
              <a:ahLst/>
              <a:cxnLst/>
              <a:rect l="l" t="t" r="r" b="b"/>
              <a:pathLst>
                <a:path w="81915" h="60325">
                  <a:moveTo>
                    <a:pt x="81813" y="29845"/>
                  </a:moveTo>
                  <a:lnTo>
                    <a:pt x="78598" y="18216"/>
                  </a:lnTo>
                  <a:lnTo>
                    <a:pt x="69832" y="8731"/>
                  </a:lnTo>
                  <a:lnTo>
                    <a:pt x="56829" y="2341"/>
                  </a:lnTo>
                  <a:lnTo>
                    <a:pt x="40906" y="0"/>
                  </a:lnTo>
                  <a:lnTo>
                    <a:pt x="24983" y="2341"/>
                  </a:lnTo>
                  <a:lnTo>
                    <a:pt x="11980" y="8731"/>
                  </a:lnTo>
                  <a:lnTo>
                    <a:pt x="3214" y="18216"/>
                  </a:lnTo>
                  <a:lnTo>
                    <a:pt x="0" y="29845"/>
                  </a:lnTo>
                  <a:lnTo>
                    <a:pt x="3214" y="41493"/>
                  </a:lnTo>
                  <a:lnTo>
                    <a:pt x="11980" y="51022"/>
                  </a:lnTo>
                  <a:lnTo>
                    <a:pt x="24983" y="57455"/>
                  </a:lnTo>
                  <a:lnTo>
                    <a:pt x="40906" y="59817"/>
                  </a:lnTo>
                  <a:lnTo>
                    <a:pt x="56829" y="57455"/>
                  </a:lnTo>
                  <a:lnTo>
                    <a:pt x="69832" y="51022"/>
                  </a:lnTo>
                  <a:lnTo>
                    <a:pt x="78598" y="41493"/>
                  </a:lnTo>
                  <a:lnTo>
                    <a:pt x="81813" y="29845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089" y="1011682"/>
              <a:ext cx="0" cy="6236335"/>
            </a:xfrm>
            <a:custGeom>
              <a:avLst/>
              <a:gdLst/>
              <a:ahLst/>
              <a:cxnLst/>
              <a:rect l="l" t="t" r="r" b="b"/>
              <a:pathLst>
                <a:path h="6236334">
                  <a:moveTo>
                    <a:pt x="0" y="0"/>
                  </a:moveTo>
                  <a:lnTo>
                    <a:pt x="0" y="6236233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7927" y="858053"/>
            <a:ext cx="2334838" cy="582441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7283">
              <a:lnSpc>
                <a:spcPct val="100000"/>
              </a:lnSpc>
              <a:spcBef>
                <a:spcPts val="100"/>
              </a:spcBef>
            </a:pPr>
            <a:r>
              <a:rPr sz="1799" b="1" spc="-10" dirty="0">
                <a:solidFill>
                  <a:srgbClr val="2D3842"/>
                </a:solidFill>
                <a:latin typeface="Montserrat SemiBold"/>
                <a:cs typeface="Montserrat SemiBold"/>
              </a:rPr>
              <a:t>Adviser</a:t>
            </a:r>
            <a:endParaRPr sz="1799">
              <a:latin typeface="Montserrat SemiBold"/>
              <a:cs typeface="Montserrat SemiBold"/>
            </a:endParaRPr>
          </a:p>
          <a:p>
            <a:pPr marL="12690">
              <a:lnSpc>
                <a:spcPct val="100000"/>
              </a:lnSpc>
              <a:spcBef>
                <a:spcPts val="65"/>
              </a:spcBef>
            </a:pPr>
            <a:r>
              <a:rPr sz="1799" b="1" dirty="0">
                <a:solidFill>
                  <a:srgbClr val="2D3842"/>
                </a:solidFill>
                <a:latin typeface="Montserrat SemiBold"/>
                <a:cs typeface="Montserrat SemiBold"/>
              </a:rPr>
              <a:t>Significant</a:t>
            </a:r>
            <a:r>
              <a:rPr sz="1799" b="1" spc="-110" dirty="0">
                <a:solidFill>
                  <a:srgbClr val="2D3842"/>
                </a:solidFill>
                <a:latin typeface="Montserrat SemiBold"/>
                <a:cs typeface="Montserrat SemiBold"/>
              </a:rPr>
              <a:t> </a:t>
            </a:r>
            <a:r>
              <a:rPr sz="1799" b="1" spc="-10" dirty="0">
                <a:solidFill>
                  <a:srgbClr val="2D3842"/>
                </a:solidFill>
                <a:latin typeface="Montserrat SemiBold"/>
                <a:cs typeface="Montserrat SemiBold"/>
              </a:rPr>
              <a:t>Families</a:t>
            </a:r>
            <a:endParaRPr sz="1799">
              <a:latin typeface="Montserrat SemiBold"/>
              <a:cs typeface="Montserrat 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42164" y="3007689"/>
            <a:ext cx="1928144" cy="1669917"/>
            <a:chOff x="4141152" y="3010217"/>
            <a:chExt cx="1929764" cy="1671320"/>
          </a:xfrm>
        </p:grpSpPr>
        <p:sp>
          <p:nvSpPr>
            <p:cNvPr id="9" name="object 9"/>
            <p:cNvSpPr/>
            <p:nvPr/>
          </p:nvSpPr>
          <p:spPr>
            <a:xfrm>
              <a:off x="4142740" y="3011805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4" y="0"/>
                  </a:lnTo>
                  <a:lnTo>
                    <a:pt x="0" y="834136"/>
                  </a:lnTo>
                  <a:lnTo>
                    <a:pt x="481584" y="1668145"/>
                  </a:lnTo>
                  <a:lnTo>
                    <a:pt x="1444752" y="1668145"/>
                  </a:lnTo>
                  <a:lnTo>
                    <a:pt x="1926336" y="834136"/>
                  </a:lnTo>
                  <a:lnTo>
                    <a:pt x="1444752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2740" y="3011805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4" y="0"/>
                  </a:lnTo>
                  <a:lnTo>
                    <a:pt x="0" y="834136"/>
                  </a:lnTo>
                  <a:lnTo>
                    <a:pt x="481584" y="1668145"/>
                  </a:lnTo>
                  <a:lnTo>
                    <a:pt x="1444752" y="1668145"/>
                  </a:lnTo>
                  <a:lnTo>
                    <a:pt x="1926336" y="834136"/>
                  </a:lnTo>
                  <a:lnTo>
                    <a:pt x="1444752" y="0"/>
                  </a:lnTo>
                  <a:close/>
                </a:path>
              </a:pathLst>
            </a:custGeom>
            <a:ln w="3175">
              <a:solidFill>
                <a:srgbClr val="2D3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50324" y="3306207"/>
            <a:ext cx="1313346" cy="1110317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05960" marR="100250" algn="ctr">
              <a:lnSpc>
                <a:spcPct val="100000"/>
              </a:lnSpc>
              <a:spcBef>
                <a:spcPts val="95"/>
              </a:spcBef>
            </a:pPr>
            <a:r>
              <a:rPr sz="15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Where</a:t>
            </a:r>
            <a:r>
              <a:rPr sz="1599" b="1" spc="-35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599" b="1" spc="-25" dirty="0">
                <a:solidFill>
                  <a:srgbClr val="FDFFFF"/>
                </a:solidFill>
                <a:latin typeface="Montserrat SemiBold"/>
                <a:cs typeface="Montserrat SemiBold"/>
              </a:rPr>
              <a:t>are </a:t>
            </a:r>
            <a:r>
              <a:rPr sz="15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we</a:t>
            </a:r>
            <a:r>
              <a:rPr sz="1599" b="1" spc="-3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5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going?</a:t>
            </a:r>
            <a:endParaRPr sz="1599">
              <a:latin typeface="Montserrat SemiBold"/>
              <a:cs typeface="Montserrat SemiBold"/>
            </a:endParaRPr>
          </a:p>
          <a:p>
            <a:pPr algn="ctr">
              <a:lnSpc>
                <a:spcPct val="100000"/>
              </a:lnSpc>
              <a:spcBef>
                <a:spcPts val="1829"/>
              </a:spcBef>
            </a:pPr>
            <a:r>
              <a:rPr sz="11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Now</a:t>
            </a: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1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10-20-</a:t>
            </a: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100yr</a:t>
            </a:r>
            <a:endParaRPr sz="1199">
              <a:latin typeface="Montserrat SemiBold"/>
              <a:cs typeface="Montserrat SemiBold"/>
            </a:endParaRPr>
          </a:p>
          <a:p>
            <a:pPr algn="ctr">
              <a:lnSpc>
                <a:spcPct val="100000"/>
              </a:lnSpc>
            </a:pP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plan</a:t>
            </a:r>
            <a:endParaRPr sz="1199"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95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5009" y="2426391"/>
            <a:ext cx="3222457" cy="2791020"/>
            <a:chOff x="3493452" y="2428430"/>
            <a:chExt cx="3225165" cy="2793365"/>
          </a:xfrm>
        </p:grpSpPr>
        <p:sp>
          <p:nvSpPr>
            <p:cNvPr id="3" name="object 3"/>
            <p:cNvSpPr/>
            <p:nvPr/>
          </p:nvSpPr>
          <p:spPr>
            <a:xfrm>
              <a:off x="3495040" y="2430018"/>
              <a:ext cx="3221990" cy="2790190"/>
            </a:xfrm>
            <a:custGeom>
              <a:avLst/>
              <a:gdLst/>
              <a:ahLst/>
              <a:cxnLst/>
              <a:rect l="l" t="t" r="r" b="b"/>
              <a:pathLst>
                <a:path w="3221990" h="2790190">
                  <a:moveTo>
                    <a:pt x="2416302" y="0"/>
                  </a:moveTo>
                  <a:lnTo>
                    <a:pt x="805434" y="0"/>
                  </a:lnTo>
                  <a:lnTo>
                    <a:pt x="0" y="1394968"/>
                  </a:lnTo>
                  <a:lnTo>
                    <a:pt x="805434" y="2789936"/>
                  </a:lnTo>
                  <a:lnTo>
                    <a:pt x="2416302" y="2789936"/>
                  </a:lnTo>
                  <a:lnTo>
                    <a:pt x="3221609" y="1394968"/>
                  </a:lnTo>
                  <a:lnTo>
                    <a:pt x="2416302" y="0"/>
                  </a:lnTo>
                  <a:close/>
                </a:path>
              </a:pathLst>
            </a:custGeom>
            <a:solidFill>
              <a:srgbClr val="334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95040" y="2430018"/>
              <a:ext cx="3221990" cy="2790190"/>
            </a:xfrm>
            <a:custGeom>
              <a:avLst/>
              <a:gdLst/>
              <a:ahLst/>
              <a:cxnLst/>
              <a:rect l="l" t="t" r="r" b="b"/>
              <a:pathLst>
                <a:path w="3221990" h="2790190">
                  <a:moveTo>
                    <a:pt x="2416302" y="0"/>
                  </a:moveTo>
                  <a:lnTo>
                    <a:pt x="805434" y="0"/>
                  </a:lnTo>
                  <a:lnTo>
                    <a:pt x="0" y="1394968"/>
                  </a:lnTo>
                  <a:lnTo>
                    <a:pt x="805434" y="2789936"/>
                  </a:lnTo>
                  <a:lnTo>
                    <a:pt x="2416302" y="2789936"/>
                  </a:lnTo>
                  <a:lnTo>
                    <a:pt x="3221609" y="1394968"/>
                  </a:lnTo>
                  <a:lnTo>
                    <a:pt x="2416302" y="0"/>
                  </a:lnTo>
                  <a:close/>
                </a:path>
              </a:pathLst>
            </a:custGeom>
            <a:ln w="3175">
              <a:solidFill>
                <a:srgbClr val="334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2740" y="3011805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4" y="0"/>
                  </a:lnTo>
                  <a:lnTo>
                    <a:pt x="0" y="834136"/>
                  </a:lnTo>
                  <a:lnTo>
                    <a:pt x="481584" y="1668145"/>
                  </a:lnTo>
                  <a:lnTo>
                    <a:pt x="1444752" y="1668145"/>
                  </a:lnTo>
                  <a:lnTo>
                    <a:pt x="1926336" y="834136"/>
                  </a:lnTo>
                  <a:lnTo>
                    <a:pt x="1444752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2740" y="3011805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4" y="0"/>
                  </a:lnTo>
                  <a:lnTo>
                    <a:pt x="0" y="834136"/>
                  </a:lnTo>
                  <a:lnTo>
                    <a:pt x="481584" y="1668145"/>
                  </a:lnTo>
                  <a:lnTo>
                    <a:pt x="1444752" y="1668145"/>
                  </a:lnTo>
                  <a:lnTo>
                    <a:pt x="1926336" y="834136"/>
                  </a:lnTo>
                  <a:lnTo>
                    <a:pt x="1444752" y="0"/>
                  </a:lnTo>
                  <a:close/>
                </a:path>
              </a:pathLst>
            </a:custGeom>
            <a:ln w="3175">
              <a:solidFill>
                <a:srgbClr val="2D3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56283" y="572924"/>
            <a:ext cx="8731533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31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4243" y="572924"/>
            <a:ext cx="435243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228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34713" y="417301"/>
            <a:ext cx="520263" cy="25826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rPr sz="1599" b="1" spc="-20" dirty="0">
                <a:solidFill>
                  <a:srgbClr val="2D3842"/>
                </a:solidFill>
                <a:latin typeface="Montserrat SemiBold"/>
                <a:cs typeface="Montserrat SemiBold"/>
              </a:rPr>
              <a:t>S</a:t>
            </a:r>
            <a:r>
              <a:rPr sz="1599" b="1" spc="-235" dirty="0">
                <a:solidFill>
                  <a:srgbClr val="2D3842"/>
                </a:solidFill>
                <a:latin typeface="Montserrat SemiBold"/>
                <a:cs typeface="Montserrat SemiBold"/>
              </a:rPr>
              <a:t> </a:t>
            </a:r>
            <a:r>
              <a:rPr sz="1599" b="1" spc="55" dirty="0">
                <a:solidFill>
                  <a:srgbClr val="2D3842"/>
                </a:solidFill>
                <a:latin typeface="Montserrat SemiBold"/>
                <a:cs typeface="Montserrat SemiBold"/>
              </a:rPr>
              <a:t>AN</a:t>
            </a:r>
            <a:endParaRPr sz="1599">
              <a:latin typeface="Montserrat SemiBold"/>
              <a:cs typeface="Montserrat Semi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9306" y="949479"/>
            <a:ext cx="433341" cy="6292642"/>
            <a:chOff x="225005" y="950277"/>
            <a:chExt cx="433705" cy="6297930"/>
          </a:xfrm>
        </p:grpSpPr>
        <p:sp>
          <p:nvSpPr>
            <p:cNvPr id="11" name="object 11"/>
            <p:cNvSpPr/>
            <p:nvPr/>
          </p:nvSpPr>
          <p:spPr>
            <a:xfrm>
              <a:off x="225005" y="981710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77" y="0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182" y="951865"/>
              <a:ext cx="81915" cy="60325"/>
            </a:xfrm>
            <a:custGeom>
              <a:avLst/>
              <a:gdLst/>
              <a:ahLst/>
              <a:cxnLst/>
              <a:rect l="l" t="t" r="r" b="b"/>
              <a:pathLst>
                <a:path w="81915" h="60325">
                  <a:moveTo>
                    <a:pt x="81813" y="29845"/>
                  </a:moveTo>
                  <a:lnTo>
                    <a:pt x="78598" y="18216"/>
                  </a:lnTo>
                  <a:lnTo>
                    <a:pt x="69832" y="8731"/>
                  </a:lnTo>
                  <a:lnTo>
                    <a:pt x="56829" y="2341"/>
                  </a:lnTo>
                  <a:lnTo>
                    <a:pt x="40906" y="0"/>
                  </a:lnTo>
                  <a:lnTo>
                    <a:pt x="24983" y="2341"/>
                  </a:lnTo>
                  <a:lnTo>
                    <a:pt x="11980" y="8731"/>
                  </a:lnTo>
                  <a:lnTo>
                    <a:pt x="3214" y="18216"/>
                  </a:lnTo>
                  <a:lnTo>
                    <a:pt x="0" y="29845"/>
                  </a:lnTo>
                  <a:lnTo>
                    <a:pt x="3214" y="41493"/>
                  </a:lnTo>
                  <a:lnTo>
                    <a:pt x="11980" y="51022"/>
                  </a:lnTo>
                  <a:lnTo>
                    <a:pt x="24983" y="57455"/>
                  </a:lnTo>
                  <a:lnTo>
                    <a:pt x="40906" y="59817"/>
                  </a:lnTo>
                  <a:lnTo>
                    <a:pt x="56829" y="57455"/>
                  </a:lnTo>
                  <a:lnTo>
                    <a:pt x="69832" y="51022"/>
                  </a:lnTo>
                  <a:lnTo>
                    <a:pt x="78598" y="41493"/>
                  </a:lnTo>
                  <a:lnTo>
                    <a:pt x="81813" y="29845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6089" y="1011682"/>
              <a:ext cx="0" cy="6236335"/>
            </a:xfrm>
            <a:custGeom>
              <a:avLst/>
              <a:gdLst/>
              <a:ahLst/>
              <a:cxnLst/>
              <a:rect l="l" t="t" r="r" b="b"/>
              <a:pathLst>
                <a:path h="6236334">
                  <a:moveTo>
                    <a:pt x="0" y="0"/>
                  </a:moveTo>
                  <a:lnTo>
                    <a:pt x="0" y="6236233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7283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Adviser</a:t>
            </a:r>
          </a:p>
          <a:p>
            <a:pPr marL="12690">
              <a:lnSpc>
                <a:spcPct val="100000"/>
              </a:lnSpc>
              <a:spcBef>
                <a:spcPts val="65"/>
              </a:spcBef>
            </a:pPr>
            <a:r>
              <a:rPr dirty="0"/>
              <a:t>Significant</a:t>
            </a:r>
            <a:r>
              <a:rPr spc="-110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49826" y="2544213"/>
            <a:ext cx="1472598" cy="2660319"/>
          </a:xfrm>
          <a:prstGeom prst="rect">
            <a:avLst/>
          </a:prstGeom>
        </p:spPr>
        <p:txBody>
          <a:bodyPr vert="horz" wrap="square" lIns="0" tIns="13324" rIns="0" bIns="0" rtlCol="0">
            <a:spAutoFit/>
          </a:bodyPr>
          <a:lstStyle/>
          <a:p>
            <a:pPr marL="75505" marR="26013" indent="2538" algn="ctr">
              <a:lnSpc>
                <a:spcPct val="100000"/>
              </a:lnSpc>
              <a:spcBef>
                <a:spcPts val="105"/>
              </a:spcBef>
            </a:pP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Are</a:t>
            </a:r>
            <a:r>
              <a:rPr sz="1399" b="1" spc="-20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the</a:t>
            </a:r>
            <a:r>
              <a:rPr sz="1399" b="1" spc="-20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spc="-10" dirty="0">
                <a:solidFill>
                  <a:srgbClr val="FDFFFF"/>
                </a:solidFill>
                <a:latin typeface="Montserrat"/>
                <a:cs typeface="Montserrat"/>
              </a:rPr>
              <a:t>family </a:t>
            </a: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on</a:t>
            </a:r>
            <a:r>
              <a:rPr sz="1399" b="1" spc="-15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the</a:t>
            </a:r>
            <a:r>
              <a:rPr sz="1399" b="1" spc="-15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spc="-10" dirty="0">
                <a:solidFill>
                  <a:srgbClr val="FDFFFF"/>
                </a:solidFill>
                <a:latin typeface="Montserrat"/>
                <a:cs typeface="Montserrat"/>
              </a:rPr>
              <a:t>journey</a:t>
            </a:r>
            <a:endParaRPr sz="1399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704"/>
              </a:spcBef>
            </a:pPr>
            <a:endParaRPr sz="1399">
              <a:latin typeface="Montserrat"/>
              <a:cs typeface="Montserrat"/>
            </a:endParaRPr>
          </a:p>
          <a:p>
            <a:pPr marL="206844" marR="158623" algn="ctr">
              <a:lnSpc>
                <a:spcPct val="100000"/>
              </a:lnSpc>
            </a:pPr>
            <a:r>
              <a:rPr sz="15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Where</a:t>
            </a:r>
            <a:r>
              <a:rPr sz="1599" b="1" spc="-35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599" b="1" spc="-25" dirty="0">
                <a:solidFill>
                  <a:srgbClr val="FDFFFF"/>
                </a:solidFill>
                <a:latin typeface="Montserrat SemiBold"/>
                <a:cs typeface="Montserrat SemiBold"/>
              </a:rPr>
              <a:t>are </a:t>
            </a:r>
            <a:r>
              <a:rPr sz="15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we</a:t>
            </a:r>
            <a:r>
              <a:rPr sz="1599" b="1" spc="-3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5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going?</a:t>
            </a:r>
            <a:endParaRPr sz="1599">
              <a:latin typeface="Montserrat SemiBold"/>
              <a:cs typeface="Montserrat SemiBold"/>
            </a:endParaRPr>
          </a:p>
          <a:p>
            <a:pPr marL="41876" algn="ctr">
              <a:lnSpc>
                <a:spcPct val="100000"/>
              </a:lnSpc>
              <a:spcBef>
                <a:spcPts val="1829"/>
              </a:spcBef>
            </a:pPr>
            <a:r>
              <a:rPr sz="11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Now</a:t>
            </a: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1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10-20-</a:t>
            </a: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100yr</a:t>
            </a:r>
            <a:endParaRPr sz="1199">
              <a:latin typeface="Montserrat SemiBold"/>
              <a:cs typeface="Montserrat SemiBold"/>
            </a:endParaRPr>
          </a:p>
          <a:p>
            <a:pPr marL="41242" algn="ctr">
              <a:lnSpc>
                <a:spcPct val="100000"/>
              </a:lnSpc>
            </a:pP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plan</a:t>
            </a:r>
            <a:endParaRPr sz="1199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1194"/>
              </a:spcBef>
            </a:pPr>
            <a:endParaRPr sz="1199">
              <a:latin typeface="Montserrat SemiBold"/>
              <a:cs typeface="Montserrat SemiBold"/>
            </a:endParaRPr>
          </a:p>
          <a:p>
            <a:pPr marL="12690" marR="5076" algn="ctr">
              <a:lnSpc>
                <a:spcPct val="100000"/>
              </a:lnSpc>
            </a:pP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Existing</a:t>
            </a:r>
            <a:r>
              <a:rPr sz="1399" b="1" spc="-35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skills</a:t>
            </a:r>
            <a:r>
              <a:rPr sz="1399" b="1" spc="-35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spc="-50" dirty="0">
                <a:solidFill>
                  <a:srgbClr val="FDFFFF"/>
                </a:solidFill>
                <a:latin typeface="Montserrat"/>
                <a:cs typeface="Montserrat"/>
              </a:rPr>
              <a:t>&amp; </a:t>
            </a:r>
            <a:r>
              <a:rPr sz="1399" b="1" spc="-10" dirty="0">
                <a:solidFill>
                  <a:srgbClr val="FDFFFF"/>
                </a:solidFill>
                <a:latin typeface="Montserrat"/>
                <a:cs typeface="Montserrat"/>
              </a:rPr>
              <a:t>capabilities</a:t>
            </a:r>
            <a:endParaRPr sz="1399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5966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3766" y="2417636"/>
            <a:ext cx="5236889" cy="4535803"/>
            <a:chOff x="2521394" y="2419667"/>
            <a:chExt cx="5241290" cy="4539615"/>
          </a:xfrm>
        </p:grpSpPr>
        <p:sp>
          <p:nvSpPr>
            <p:cNvPr id="3" name="object 3"/>
            <p:cNvSpPr/>
            <p:nvPr/>
          </p:nvSpPr>
          <p:spPr>
            <a:xfrm>
              <a:off x="2522982" y="2421255"/>
              <a:ext cx="5238115" cy="4536440"/>
            </a:xfrm>
            <a:custGeom>
              <a:avLst/>
              <a:gdLst/>
              <a:ahLst/>
              <a:cxnLst/>
              <a:rect l="l" t="t" r="r" b="b"/>
              <a:pathLst>
                <a:path w="5238115" h="4536440">
                  <a:moveTo>
                    <a:pt x="3928237" y="0"/>
                  </a:moveTo>
                  <a:lnTo>
                    <a:pt x="1309496" y="0"/>
                  </a:lnTo>
                  <a:lnTo>
                    <a:pt x="0" y="2267966"/>
                  </a:lnTo>
                  <a:lnTo>
                    <a:pt x="1309496" y="4535830"/>
                  </a:lnTo>
                  <a:lnTo>
                    <a:pt x="3928237" y="4535830"/>
                  </a:lnTo>
                  <a:lnTo>
                    <a:pt x="5237607" y="2267966"/>
                  </a:lnTo>
                  <a:lnTo>
                    <a:pt x="3928237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2982" y="2421255"/>
              <a:ext cx="5238115" cy="4536440"/>
            </a:xfrm>
            <a:custGeom>
              <a:avLst/>
              <a:gdLst/>
              <a:ahLst/>
              <a:cxnLst/>
              <a:rect l="l" t="t" r="r" b="b"/>
              <a:pathLst>
                <a:path w="5238115" h="4536440">
                  <a:moveTo>
                    <a:pt x="3928237" y="0"/>
                  </a:moveTo>
                  <a:lnTo>
                    <a:pt x="1309496" y="0"/>
                  </a:lnTo>
                  <a:lnTo>
                    <a:pt x="0" y="2267966"/>
                  </a:lnTo>
                  <a:lnTo>
                    <a:pt x="1309496" y="4535830"/>
                  </a:lnTo>
                  <a:lnTo>
                    <a:pt x="3928237" y="4535830"/>
                  </a:lnTo>
                  <a:lnTo>
                    <a:pt x="5237607" y="2267966"/>
                  </a:lnTo>
                  <a:lnTo>
                    <a:pt x="3928237" y="0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15273" y="3805025"/>
            <a:ext cx="276871" cy="1886903"/>
          </a:xfrm>
          <a:prstGeom prst="rect">
            <a:avLst/>
          </a:prstGeom>
        </p:spPr>
        <p:txBody>
          <a:bodyPr vert="vert" wrap="square" lIns="0" tIns="5076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0"/>
              </a:spcBef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Equity</a:t>
            </a:r>
            <a:r>
              <a:rPr sz="1799" b="0" spc="1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to </a:t>
            </a:r>
            <a:r>
              <a:rPr sz="17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823" y="2726685"/>
            <a:ext cx="2023949" cy="29946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100"/>
              </a:spcBef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Income</a:t>
            </a:r>
            <a:r>
              <a:rPr sz="1799" b="0" spc="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799" b="0" spc="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1847" y="6411363"/>
            <a:ext cx="2003646" cy="29946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100"/>
              </a:spcBef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Control</a:t>
            </a:r>
            <a:r>
              <a:rPr sz="1799" b="0" spc="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799" b="0" spc="2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0686" y="3940040"/>
            <a:ext cx="276871" cy="1475135"/>
          </a:xfrm>
          <a:prstGeom prst="rect">
            <a:avLst/>
          </a:prstGeom>
        </p:spPr>
        <p:txBody>
          <a:bodyPr vert="vert270" wrap="square" lIns="0" tIns="5076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0"/>
              </a:spcBef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Time</a:t>
            </a:r>
            <a:r>
              <a:rPr sz="1799" b="0" spc="-3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spc="-10" dirty="0">
                <a:solidFill>
                  <a:srgbClr val="2D3842"/>
                </a:solidFill>
                <a:latin typeface="Montserrat Medium"/>
                <a:cs typeface="Montserrat Medium"/>
              </a:rPr>
              <a:t>frames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6283" y="572924"/>
            <a:ext cx="8731533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31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24243" y="572924"/>
            <a:ext cx="435243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228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530919" y="3289774"/>
            <a:ext cx="3222457" cy="2791020"/>
            <a:chOff x="3529393" y="3292538"/>
            <a:chExt cx="3225165" cy="2793365"/>
          </a:xfrm>
        </p:grpSpPr>
        <p:sp>
          <p:nvSpPr>
            <p:cNvPr id="12" name="object 12"/>
            <p:cNvSpPr/>
            <p:nvPr/>
          </p:nvSpPr>
          <p:spPr>
            <a:xfrm>
              <a:off x="3530980" y="3294126"/>
              <a:ext cx="3221990" cy="2790190"/>
            </a:xfrm>
            <a:custGeom>
              <a:avLst/>
              <a:gdLst/>
              <a:ahLst/>
              <a:cxnLst/>
              <a:rect l="l" t="t" r="r" b="b"/>
              <a:pathLst>
                <a:path w="3221990" h="2790190">
                  <a:moveTo>
                    <a:pt x="2416175" y="0"/>
                  </a:moveTo>
                  <a:lnTo>
                    <a:pt x="805434" y="0"/>
                  </a:lnTo>
                  <a:lnTo>
                    <a:pt x="0" y="1395095"/>
                  </a:lnTo>
                  <a:lnTo>
                    <a:pt x="805434" y="2790063"/>
                  </a:lnTo>
                  <a:lnTo>
                    <a:pt x="2416175" y="2790063"/>
                  </a:lnTo>
                  <a:lnTo>
                    <a:pt x="3221609" y="1395095"/>
                  </a:lnTo>
                  <a:lnTo>
                    <a:pt x="2416175" y="0"/>
                  </a:lnTo>
                  <a:close/>
                </a:path>
              </a:pathLst>
            </a:custGeom>
            <a:solidFill>
              <a:srgbClr val="334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0980" y="3294126"/>
              <a:ext cx="3221990" cy="2790190"/>
            </a:xfrm>
            <a:custGeom>
              <a:avLst/>
              <a:gdLst/>
              <a:ahLst/>
              <a:cxnLst/>
              <a:rect l="l" t="t" r="r" b="b"/>
              <a:pathLst>
                <a:path w="3221990" h="2790190">
                  <a:moveTo>
                    <a:pt x="2416175" y="0"/>
                  </a:moveTo>
                  <a:lnTo>
                    <a:pt x="805434" y="0"/>
                  </a:lnTo>
                  <a:lnTo>
                    <a:pt x="0" y="1395095"/>
                  </a:lnTo>
                  <a:lnTo>
                    <a:pt x="805434" y="2790063"/>
                  </a:lnTo>
                  <a:lnTo>
                    <a:pt x="2416175" y="2790063"/>
                  </a:lnTo>
                  <a:lnTo>
                    <a:pt x="3221609" y="1395095"/>
                  </a:lnTo>
                  <a:lnTo>
                    <a:pt x="2416175" y="0"/>
                  </a:lnTo>
                  <a:close/>
                </a:path>
              </a:pathLst>
            </a:custGeom>
            <a:ln w="3175">
              <a:solidFill>
                <a:srgbClr val="334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78680" y="3855085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4" y="0"/>
                  </a:lnTo>
                  <a:lnTo>
                    <a:pt x="0" y="834135"/>
                  </a:lnTo>
                  <a:lnTo>
                    <a:pt x="481584" y="1668144"/>
                  </a:lnTo>
                  <a:lnTo>
                    <a:pt x="1444752" y="1668144"/>
                  </a:lnTo>
                  <a:lnTo>
                    <a:pt x="1926336" y="834135"/>
                  </a:lnTo>
                  <a:lnTo>
                    <a:pt x="1444752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78680" y="3855085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4" y="0"/>
                  </a:lnTo>
                  <a:lnTo>
                    <a:pt x="0" y="834135"/>
                  </a:lnTo>
                  <a:lnTo>
                    <a:pt x="481584" y="1668144"/>
                  </a:lnTo>
                  <a:lnTo>
                    <a:pt x="1444752" y="1668144"/>
                  </a:lnTo>
                  <a:lnTo>
                    <a:pt x="1926336" y="834135"/>
                  </a:lnTo>
                  <a:lnTo>
                    <a:pt x="1444752" y="0"/>
                  </a:lnTo>
                  <a:close/>
                </a:path>
              </a:pathLst>
            </a:custGeom>
            <a:ln w="3175">
              <a:solidFill>
                <a:srgbClr val="2D3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234713" y="417301"/>
            <a:ext cx="520263" cy="25826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rPr sz="1599" b="1" spc="-20" dirty="0">
                <a:solidFill>
                  <a:srgbClr val="2D3842"/>
                </a:solidFill>
                <a:latin typeface="Montserrat SemiBold"/>
                <a:cs typeface="Montserrat SemiBold"/>
              </a:rPr>
              <a:t>S</a:t>
            </a:r>
            <a:r>
              <a:rPr sz="1599" b="1" spc="-235" dirty="0">
                <a:solidFill>
                  <a:srgbClr val="2D3842"/>
                </a:solidFill>
                <a:latin typeface="Montserrat SemiBold"/>
                <a:cs typeface="Montserrat SemiBold"/>
              </a:rPr>
              <a:t> </a:t>
            </a:r>
            <a:r>
              <a:rPr sz="1599" b="1" spc="55" dirty="0">
                <a:solidFill>
                  <a:srgbClr val="2D3842"/>
                </a:solidFill>
                <a:latin typeface="Montserrat SemiBold"/>
                <a:cs typeface="Montserrat SemiBold"/>
              </a:rPr>
              <a:t>AN</a:t>
            </a:r>
            <a:endParaRPr sz="1599">
              <a:latin typeface="Montserrat SemiBold"/>
              <a:cs typeface="Montserrat Semi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9306" y="949479"/>
            <a:ext cx="433341" cy="6292642"/>
            <a:chOff x="225005" y="950277"/>
            <a:chExt cx="433705" cy="6297930"/>
          </a:xfrm>
        </p:grpSpPr>
        <p:sp>
          <p:nvSpPr>
            <p:cNvPr id="18" name="object 18"/>
            <p:cNvSpPr/>
            <p:nvPr/>
          </p:nvSpPr>
          <p:spPr>
            <a:xfrm>
              <a:off x="225005" y="981710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77" y="0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5182" y="951865"/>
              <a:ext cx="81915" cy="60325"/>
            </a:xfrm>
            <a:custGeom>
              <a:avLst/>
              <a:gdLst/>
              <a:ahLst/>
              <a:cxnLst/>
              <a:rect l="l" t="t" r="r" b="b"/>
              <a:pathLst>
                <a:path w="81915" h="60325">
                  <a:moveTo>
                    <a:pt x="81813" y="29845"/>
                  </a:moveTo>
                  <a:lnTo>
                    <a:pt x="78598" y="18216"/>
                  </a:lnTo>
                  <a:lnTo>
                    <a:pt x="69832" y="8731"/>
                  </a:lnTo>
                  <a:lnTo>
                    <a:pt x="56829" y="2341"/>
                  </a:lnTo>
                  <a:lnTo>
                    <a:pt x="40906" y="0"/>
                  </a:lnTo>
                  <a:lnTo>
                    <a:pt x="24983" y="2341"/>
                  </a:lnTo>
                  <a:lnTo>
                    <a:pt x="11980" y="8731"/>
                  </a:lnTo>
                  <a:lnTo>
                    <a:pt x="3214" y="18216"/>
                  </a:lnTo>
                  <a:lnTo>
                    <a:pt x="0" y="29845"/>
                  </a:lnTo>
                  <a:lnTo>
                    <a:pt x="3214" y="41493"/>
                  </a:lnTo>
                  <a:lnTo>
                    <a:pt x="11980" y="51022"/>
                  </a:lnTo>
                  <a:lnTo>
                    <a:pt x="24983" y="57455"/>
                  </a:lnTo>
                  <a:lnTo>
                    <a:pt x="40906" y="59817"/>
                  </a:lnTo>
                  <a:lnTo>
                    <a:pt x="56829" y="57455"/>
                  </a:lnTo>
                  <a:lnTo>
                    <a:pt x="69832" y="51022"/>
                  </a:lnTo>
                  <a:lnTo>
                    <a:pt x="78598" y="41493"/>
                  </a:lnTo>
                  <a:lnTo>
                    <a:pt x="81813" y="29845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6089" y="1011682"/>
              <a:ext cx="0" cy="6236335"/>
            </a:xfrm>
            <a:custGeom>
              <a:avLst/>
              <a:gdLst/>
              <a:ahLst/>
              <a:cxnLst/>
              <a:rect l="l" t="t" r="r" b="b"/>
              <a:pathLst>
                <a:path h="6236334">
                  <a:moveTo>
                    <a:pt x="0" y="0"/>
                  </a:moveTo>
                  <a:lnTo>
                    <a:pt x="0" y="6236233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7283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Adviser</a:t>
            </a:r>
          </a:p>
          <a:p>
            <a:pPr marL="12690">
              <a:lnSpc>
                <a:spcPct val="100000"/>
              </a:lnSpc>
              <a:spcBef>
                <a:spcPts val="65"/>
              </a:spcBef>
            </a:pPr>
            <a:r>
              <a:rPr dirty="0"/>
              <a:t>Significant</a:t>
            </a:r>
            <a:r>
              <a:rPr spc="-110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85736" y="3407594"/>
            <a:ext cx="1472598" cy="2660954"/>
          </a:xfrm>
          <a:prstGeom prst="rect">
            <a:avLst/>
          </a:prstGeom>
        </p:spPr>
        <p:txBody>
          <a:bodyPr vert="horz" wrap="square" lIns="0" tIns="13324" rIns="0" bIns="0" rtlCol="0">
            <a:spAutoFit/>
          </a:bodyPr>
          <a:lstStyle/>
          <a:p>
            <a:pPr marL="41876" algn="ctr">
              <a:lnSpc>
                <a:spcPct val="100000"/>
              </a:lnSpc>
              <a:spcBef>
                <a:spcPts val="105"/>
              </a:spcBef>
            </a:pP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Are</a:t>
            </a:r>
            <a:r>
              <a:rPr sz="1399" b="1" spc="-20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the</a:t>
            </a:r>
            <a:r>
              <a:rPr sz="1399" b="1" spc="-15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spc="-10" dirty="0">
                <a:solidFill>
                  <a:srgbClr val="FDFFFF"/>
                </a:solidFill>
                <a:latin typeface="Montserrat"/>
                <a:cs typeface="Montserrat"/>
              </a:rPr>
              <a:t>family</a:t>
            </a:r>
            <a:endParaRPr sz="1399">
              <a:latin typeface="Montserrat"/>
              <a:cs typeface="Montserrat"/>
            </a:endParaRPr>
          </a:p>
          <a:p>
            <a:pPr marL="41876" algn="ctr">
              <a:lnSpc>
                <a:spcPct val="100000"/>
              </a:lnSpc>
            </a:pP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on</a:t>
            </a:r>
            <a:r>
              <a:rPr sz="1399" b="1" spc="-20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the</a:t>
            </a:r>
            <a:r>
              <a:rPr sz="1399" b="1" spc="-20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spc="-10" dirty="0">
                <a:solidFill>
                  <a:srgbClr val="FDFFFF"/>
                </a:solidFill>
                <a:latin typeface="Montserrat"/>
                <a:cs typeface="Montserrat"/>
              </a:rPr>
              <a:t>journey</a:t>
            </a:r>
            <a:endParaRPr sz="1399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704"/>
              </a:spcBef>
            </a:pPr>
            <a:endParaRPr sz="1399">
              <a:latin typeface="Montserrat"/>
              <a:cs typeface="Montserrat"/>
            </a:endParaRPr>
          </a:p>
          <a:p>
            <a:pPr marL="40607" algn="ctr">
              <a:lnSpc>
                <a:spcPct val="100000"/>
              </a:lnSpc>
            </a:pPr>
            <a:r>
              <a:rPr sz="15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Where</a:t>
            </a:r>
            <a:r>
              <a:rPr sz="1599" b="1" spc="-4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599" b="1" spc="-25" dirty="0">
                <a:solidFill>
                  <a:srgbClr val="FDFFFF"/>
                </a:solidFill>
                <a:latin typeface="Montserrat SemiBold"/>
                <a:cs typeface="Montserrat SemiBold"/>
              </a:rPr>
              <a:t>are</a:t>
            </a:r>
            <a:endParaRPr sz="1599">
              <a:latin typeface="Montserrat SemiBold"/>
              <a:cs typeface="Montserrat SemiBold"/>
            </a:endParaRPr>
          </a:p>
          <a:p>
            <a:pPr marL="40607" algn="ctr">
              <a:lnSpc>
                <a:spcPct val="100000"/>
              </a:lnSpc>
            </a:pPr>
            <a:r>
              <a:rPr sz="15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we</a:t>
            </a:r>
            <a:r>
              <a:rPr sz="1599" b="1" spc="-3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5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going?</a:t>
            </a:r>
            <a:endParaRPr sz="1599">
              <a:latin typeface="Montserrat SemiBold"/>
              <a:cs typeface="Montserrat SemiBold"/>
            </a:endParaRPr>
          </a:p>
          <a:p>
            <a:pPr marL="41876" algn="ctr">
              <a:lnSpc>
                <a:spcPct val="100000"/>
              </a:lnSpc>
              <a:spcBef>
                <a:spcPts val="1829"/>
              </a:spcBef>
            </a:pPr>
            <a:r>
              <a:rPr sz="11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Now</a:t>
            </a:r>
            <a:r>
              <a:rPr sz="1199" b="1" spc="5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1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10-20-</a:t>
            </a: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100yr</a:t>
            </a:r>
            <a:endParaRPr sz="1199">
              <a:latin typeface="Montserrat SemiBold"/>
              <a:cs typeface="Montserrat SemiBold"/>
            </a:endParaRPr>
          </a:p>
          <a:p>
            <a:pPr marL="41242" algn="ctr">
              <a:lnSpc>
                <a:spcPct val="100000"/>
              </a:lnSpc>
            </a:pP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plan</a:t>
            </a:r>
            <a:endParaRPr sz="1199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sz="1199">
              <a:latin typeface="Montserrat SemiBold"/>
              <a:cs typeface="Montserrat SemiBold"/>
            </a:endParaRPr>
          </a:p>
          <a:p>
            <a:pPr marL="12690" marR="5076" algn="ctr">
              <a:lnSpc>
                <a:spcPct val="100000"/>
              </a:lnSpc>
            </a:pP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Existing</a:t>
            </a:r>
            <a:r>
              <a:rPr sz="1399" b="1" spc="-35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dirty="0">
                <a:solidFill>
                  <a:srgbClr val="FDFFFF"/>
                </a:solidFill>
                <a:latin typeface="Montserrat"/>
                <a:cs typeface="Montserrat"/>
              </a:rPr>
              <a:t>skills</a:t>
            </a:r>
            <a:r>
              <a:rPr sz="1399" b="1" spc="-35" dirty="0">
                <a:solidFill>
                  <a:srgbClr val="FDFFFF"/>
                </a:solidFill>
                <a:latin typeface="Montserrat"/>
                <a:cs typeface="Montserrat"/>
              </a:rPr>
              <a:t> </a:t>
            </a:r>
            <a:r>
              <a:rPr sz="1399" b="1" spc="-50" dirty="0">
                <a:solidFill>
                  <a:srgbClr val="FDFFFF"/>
                </a:solidFill>
                <a:latin typeface="Montserrat"/>
                <a:cs typeface="Montserrat"/>
              </a:rPr>
              <a:t>&amp; </a:t>
            </a:r>
            <a:r>
              <a:rPr sz="1399" b="1" spc="-10" dirty="0">
                <a:solidFill>
                  <a:srgbClr val="FDFFFF"/>
                </a:solidFill>
                <a:latin typeface="Montserrat"/>
                <a:cs typeface="Montserrat"/>
              </a:rPr>
              <a:t>capabilities</a:t>
            </a:r>
            <a:endParaRPr sz="1399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5030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283" y="572924"/>
            <a:ext cx="8731533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31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43" y="572924"/>
            <a:ext cx="435243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228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4713" y="417301"/>
            <a:ext cx="520263" cy="25826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rPr sz="1599" b="1" spc="-20" dirty="0">
                <a:solidFill>
                  <a:srgbClr val="2D3842"/>
                </a:solidFill>
                <a:latin typeface="Montserrat SemiBold"/>
                <a:cs typeface="Montserrat SemiBold"/>
              </a:rPr>
              <a:t>S</a:t>
            </a:r>
            <a:r>
              <a:rPr sz="1599" b="1" spc="-235" dirty="0">
                <a:solidFill>
                  <a:srgbClr val="2D3842"/>
                </a:solidFill>
                <a:latin typeface="Montserrat SemiBold"/>
                <a:cs typeface="Montserrat SemiBold"/>
              </a:rPr>
              <a:t> </a:t>
            </a:r>
            <a:r>
              <a:rPr sz="1599" b="1" spc="55" dirty="0">
                <a:solidFill>
                  <a:srgbClr val="2D3842"/>
                </a:solidFill>
                <a:latin typeface="Montserrat SemiBold"/>
                <a:cs typeface="Montserrat SemiBold"/>
              </a:rPr>
              <a:t>AN</a:t>
            </a:r>
            <a:endParaRPr sz="1599">
              <a:latin typeface="Montserrat SemiBold"/>
              <a:cs typeface="Montserrat 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9306" y="949479"/>
            <a:ext cx="433341" cy="6292642"/>
            <a:chOff x="225005" y="950277"/>
            <a:chExt cx="433705" cy="6297930"/>
          </a:xfrm>
        </p:grpSpPr>
        <p:sp>
          <p:nvSpPr>
            <p:cNvPr id="6" name="object 6"/>
            <p:cNvSpPr/>
            <p:nvPr/>
          </p:nvSpPr>
          <p:spPr>
            <a:xfrm>
              <a:off x="225005" y="981710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77" y="0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182" y="951865"/>
              <a:ext cx="81915" cy="60325"/>
            </a:xfrm>
            <a:custGeom>
              <a:avLst/>
              <a:gdLst/>
              <a:ahLst/>
              <a:cxnLst/>
              <a:rect l="l" t="t" r="r" b="b"/>
              <a:pathLst>
                <a:path w="81915" h="60325">
                  <a:moveTo>
                    <a:pt x="81813" y="29845"/>
                  </a:moveTo>
                  <a:lnTo>
                    <a:pt x="78598" y="18216"/>
                  </a:lnTo>
                  <a:lnTo>
                    <a:pt x="69832" y="8731"/>
                  </a:lnTo>
                  <a:lnTo>
                    <a:pt x="56829" y="2341"/>
                  </a:lnTo>
                  <a:lnTo>
                    <a:pt x="40906" y="0"/>
                  </a:lnTo>
                  <a:lnTo>
                    <a:pt x="24983" y="2341"/>
                  </a:lnTo>
                  <a:lnTo>
                    <a:pt x="11980" y="8731"/>
                  </a:lnTo>
                  <a:lnTo>
                    <a:pt x="3214" y="18216"/>
                  </a:lnTo>
                  <a:lnTo>
                    <a:pt x="0" y="29845"/>
                  </a:lnTo>
                  <a:lnTo>
                    <a:pt x="3214" y="41493"/>
                  </a:lnTo>
                  <a:lnTo>
                    <a:pt x="11980" y="51022"/>
                  </a:lnTo>
                  <a:lnTo>
                    <a:pt x="24983" y="57455"/>
                  </a:lnTo>
                  <a:lnTo>
                    <a:pt x="40906" y="59817"/>
                  </a:lnTo>
                  <a:lnTo>
                    <a:pt x="56829" y="57455"/>
                  </a:lnTo>
                  <a:lnTo>
                    <a:pt x="69832" y="51022"/>
                  </a:lnTo>
                  <a:lnTo>
                    <a:pt x="78598" y="41493"/>
                  </a:lnTo>
                  <a:lnTo>
                    <a:pt x="81813" y="29845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089" y="1011682"/>
              <a:ext cx="0" cy="6236335"/>
            </a:xfrm>
            <a:custGeom>
              <a:avLst/>
              <a:gdLst/>
              <a:ahLst/>
              <a:cxnLst/>
              <a:rect l="l" t="t" r="r" b="b"/>
              <a:pathLst>
                <a:path h="6236334">
                  <a:moveTo>
                    <a:pt x="0" y="0"/>
                  </a:moveTo>
                  <a:lnTo>
                    <a:pt x="0" y="6236233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7283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Adviser</a:t>
            </a:r>
          </a:p>
          <a:p>
            <a:pPr marL="12690">
              <a:lnSpc>
                <a:spcPct val="100000"/>
              </a:lnSpc>
              <a:spcBef>
                <a:spcPts val="65"/>
              </a:spcBef>
            </a:pPr>
            <a:r>
              <a:rPr dirty="0"/>
              <a:t>Significant</a:t>
            </a:r>
            <a:r>
              <a:rPr spc="-110" dirty="0"/>
              <a:t> </a:t>
            </a:r>
            <a:r>
              <a:rPr spc="-10" dirty="0"/>
              <a:t>Families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852374" y="1730762"/>
            <a:ext cx="6309773" cy="5465297"/>
            <a:chOff x="1849437" y="1732216"/>
            <a:chExt cx="6315075" cy="5469890"/>
          </a:xfrm>
        </p:grpSpPr>
        <p:sp>
          <p:nvSpPr>
            <p:cNvPr id="11" name="object 11"/>
            <p:cNvSpPr/>
            <p:nvPr/>
          </p:nvSpPr>
          <p:spPr>
            <a:xfrm>
              <a:off x="1851025" y="1733804"/>
              <a:ext cx="6311900" cy="5466715"/>
            </a:xfrm>
            <a:custGeom>
              <a:avLst/>
              <a:gdLst/>
              <a:ahLst/>
              <a:cxnLst/>
              <a:rect l="l" t="t" r="r" b="b"/>
              <a:pathLst>
                <a:path w="6311900" h="5466715">
                  <a:moveTo>
                    <a:pt x="4733798" y="0"/>
                  </a:moveTo>
                  <a:lnTo>
                    <a:pt x="1577848" y="0"/>
                  </a:lnTo>
                  <a:lnTo>
                    <a:pt x="0" y="2733040"/>
                  </a:lnTo>
                  <a:lnTo>
                    <a:pt x="1577848" y="5466194"/>
                  </a:lnTo>
                  <a:lnTo>
                    <a:pt x="4733798" y="5466194"/>
                  </a:lnTo>
                  <a:lnTo>
                    <a:pt x="6311773" y="2733040"/>
                  </a:lnTo>
                  <a:lnTo>
                    <a:pt x="4733798" y="0"/>
                  </a:lnTo>
                  <a:close/>
                </a:path>
              </a:pathLst>
            </a:custGeom>
            <a:solidFill>
              <a:srgbClr val="D5D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51025" y="1733804"/>
              <a:ext cx="6311900" cy="5466715"/>
            </a:xfrm>
            <a:custGeom>
              <a:avLst/>
              <a:gdLst/>
              <a:ahLst/>
              <a:cxnLst/>
              <a:rect l="l" t="t" r="r" b="b"/>
              <a:pathLst>
                <a:path w="6311900" h="5466715">
                  <a:moveTo>
                    <a:pt x="4733798" y="0"/>
                  </a:moveTo>
                  <a:lnTo>
                    <a:pt x="1577848" y="0"/>
                  </a:lnTo>
                  <a:lnTo>
                    <a:pt x="0" y="2733040"/>
                  </a:lnTo>
                  <a:lnTo>
                    <a:pt x="1577848" y="5466194"/>
                  </a:lnTo>
                  <a:lnTo>
                    <a:pt x="4733798" y="5466194"/>
                  </a:lnTo>
                  <a:lnTo>
                    <a:pt x="6311773" y="2733040"/>
                  </a:lnTo>
                  <a:lnTo>
                    <a:pt x="4733798" y="0"/>
                  </a:lnTo>
                  <a:close/>
                </a:path>
              </a:pathLst>
            </a:custGeom>
            <a:ln w="3175">
              <a:solidFill>
                <a:srgbClr val="D5D1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5889" y="2453767"/>
              <a:ext cx="4662170" cy="4037965"/>
            </a:xfrm>
            <a:custGeom>
              <a:avLst/>
              <a:gdLst/>
              <a:ahLst/>
              <a:cxnLst/>
              <a:rect l="l" t="t" r="r" b="b"/>
              <a:pathLst>
                <a:path w="4662170" h="4037965">
                  <a:moveTo>
                    <a:pt x="3496564" y="0"/>
                  </a:moveTo>
                  <a:lnTo>
                    <a:pt x="1165479" y="0"/>
                  </a:lnTo>
                  <a:lnTo>
                    <a:pt x="0" y="2018792"/>
                  </a:lnTo>
                  <a:lnTo>
                    <a:pt x="1165479" y="4037482"/>
                  </a:lnTo>
                  <a:lnTo>
                    <a:pt x="3496564" y="4037482"/>
                  </a:lnTo>
                  <a:lnTo>
                    <a:pt x="4662043" y="2018792"/>
                  </a:lnTo>
                  <a:lnTo>
                    <a:pt x="3496564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5889" y="2453767"/>
              <a:ext cx="4662170" cy="4037965"/>
            </a:xfrm>
            <a:custGeom>
              <a:avLst/>
              <a:gdLst/>
              <a:ahLst/>
              <a:cxnLst/>
              <a:rect l="l" t="t" r="r" b="b"/>
              <a:pathLst>
                <a:path w="4662170" h="4037965">
                  <a:moveTo>
                    <a:pt x="3496564" y="0"/>
                  </a:moveTo>
                  <a:lnTo>
                    <a:pt x="1165479" y="0"/>
                  </a:lnTo>
                  <a:lnTo>
                    <a:pt x="0" y="2018792"/>
                  </a:lnTo>
                  <a:lnTo>
                    <a:pt x="1165479" y="4037482"/>
                  </a:lnTo>
                  <a:lnTo>
                    <a:pt x="3496564" y="4037482"/>
                  </a:lnTo>
                  <a:lnTo>
                    <a:pt x="4662043" y="2018792"/>
                  </a:lnTo>
                  <a:lnTo>
                    <a:pt x="3496564" y="0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96107" y="3074924"/>
              <a:ext cx="3221990" cy="2790190"/>
            </a:xfrm>
            <a:custGeom>
              <a:avLst/>
              <a:gdLst/>
              <a:ahLst/>
              <a:cxnLst/>
              <a:rect l="l" t="t" r="r" b="b"/>
              <a:pathLst>
                <a:path w="3221990" h="2790190">
                  <a:moveTo>
                    <a:pt x="2416175" y="0"/>
                  </a:moveTo>
                  <a:lnTo>
                    <a:pt x="805433" y="0"/>
                  </a:lnTo>
                  <a:lnTo>
                    <a:pt x="0" y="1394967"/>
                  </a:lnTo>
                  <a:lnTo>
                    <a:pt x="805433" y="2789935"/>
                  </a:lnTo>
                  <a:lnTo>
                    <a:pt x="2416175" y="2789935"/>
                  </a:lnTo>
                  <a:lnTo>
                    <a:pt x="3221609" y="1394967"/>
                  </a:lnTo>
                  <a:lnTo>
                    <a:pt x="2416175" y="0"/>
                  </a:lnTo>
                  <a:close/>
                </a:path>
              </a:pathLst>
            </a:custGeom>
            <a:solidFill>
              <a:srgbClr val="334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96107" y="3074924"/>
              <a:ext cx="3221990" cy="2790190"/>
            </a:xfrm>
            <a:custGeom>
              <a:avLst/>
              <a:gdLst/>
              <a:ahLst/>
              <a:cxnLst/>
              <a:rect l="l" t="t" r="r" b="b"/>
              <a:pathLst>
                <a:path w="3221990" h="2790190">
                  <a:moveTo>
                    <a:pt x="2416175" y="0"/>
                  </a:moveTo>
                  <a:lnTo>
                    <a:pt x="805433" y="0"/>
                  </a:lnTo>
                  <a:lnTo>
                    <a:pt x="0" y="1394967"/>
                  </a:lnTo>
                  <a:lnTo>
                    <a:pt x="805433" y="2789935"/>
                  </a:lnTo>
                  <a:lnTo>
                    <a:pt x="2416175" y="2789935"/>
                  </a:lnTo>
                  <a:lnTo>
                    <a:pt x="3221609" y="1394967"/>
                  </a:lnTo>
                  <a:lnTo>
                    <a:pt x="2416175" y="0"/>
                  </a:lnTo>
                  <a:close/>
                </a:path>
              </a:pathLst>
            </a:custGeom>
            <a:ln w="3175">
              <a:solidFill>
                <a:srgbClr val="334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50919" y="3599688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3" y="0"/>
                  </a:lnTo>
                  <a:lnTo>
                    <a:pt x="0" y="834135"/>
                  </a:lnTo>
                  <a:lnTo>
                    <a:pt x="481583" y="1668145"/>
                  </a:lnTo>
                  <a:lnTo>
                    <a:pt x="1444752" y="1668145"/>
                  </a:lnTo>
                  <a:lnTo>
                    <a:pt x="1926335" y="834135"/>
                  </a:lnTo>
                  <a:lnTo>
                    <a:pt x="1444752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50919" y="3599688"/>
              <a:ext cx="1926589" cy="1668145"/>
            </a:xfrm>
            <a:custGeom>
              <a:avLst/>
              <a:gdLst/>
              <a:ahLst/>
              <a:cxnLst/>
              <a:rect l="l" t="t" r="r" b="b"/>
              <a:pathLst>
                <a:path w="1926589" h="1668145">
                  <a:moveTo>
                    <a:pt x="1444752" y="0"/>
                  </a:moveTo>
                  <a:lnTo>
                    <a:pt x="481583" y="0"/>
                  </a:lnTo>
                  <a:lnTo>
                    <a:pt x="0" y="834135"/>
                  </a:lnTo>
                  <a:lnTo>
                    <a:pt x="481583" y="1668145"/>
                  </a:lnTo>
                  <a:lnTo>
                    <a:pt x="1444752" y="1668145"/>
                  </a:lnTo>
                  <a:lnTo>
                    <a:pt x="1926335" y="834135"/>
                  </a:lnTo>
                  <a:lnTo>
                    <a:pt x="1444752" y="0"/>
                  </a:lnTo>
                  <a:close/>
                </a:path>
              </a:pathLst>
            </a:custGeom>
            <a:ln w="3175">
              <a:solidFill>
                <a:srgbClr val="2D3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70922" y="1959486"/>
            <a:ext cx="2226344" cy="25826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Communication</a:t>
            </a:r>
            <a:r>
              <a:rPr sz="1599" b="0" spc="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Plan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7188" y="2609435"/>
            <a:ext cx="2020777" cy="29946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100"/>
              </a:spcBef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Income to</a:t>
            </a:r>
            <a:r>
              <a:rPr sz="1799" b="0" spc="-1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6480" y="3552888"/>
            <a:ext cx="276871" cy="1886903"/>
          </a:xfrm>
          <a:prstGeom prst="rect">
            <a:avLst/>
          </a:prstGeom>
        </p:spPr>
        <p:txBody>
          <a:bodyPr vert="vert" wrap="square" lIns="0" tIns="5076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0"/>
              </a:spcBef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Equity</a:t>
            </a:r>
            <a:r>
              <a:rPr sz="1799" b="0" spc="1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to </a:t>
            </a:r>
            <a:r>
              <a:rPr sz="17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94546" y="3695770"/>
            <a:ext cx="276871" cy="1475135"/>
          </a:xfrm>
          <a:prstGeom prst="rect">
            <a:avLst/>
          </a:prstGeom>
        </p:spPr>
        <p:txBody>
          <a:bodyPr vert="vert270" wrap="square" lIns="0" tIns="5076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0"/>
              </a:spcBef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Time</a:t>
            </a:r>
            <a:r>
              <a:rPr sz="1799" b="0" spc="-3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799" b="0" spc="-10" dirty="0">
                <a:solidFill>
                  <a:srgbClr val="2D3842"/>
                </a:solidFill>
                <a:latin typeface="Montserrat Medium"/>
                <a:cs typeface="Montserrat Medium"/>
              </a:rPr>
              <a:t>frames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34387" y="3760112"/>
            <a:ext cx="246093" cy="1452929"/>
          </a:xfrm>
          <a:prstGeom prst="rect">
            <a:avLst/>
          </a:prstGeom>
        </p:spPr>
        <p:txBody>
          <a:bodyPr vert="vert270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A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 “champion”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95032" y="3181725"/>
            <a:ext cx="2022680" cy="3826469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97327" marR="184637" algn="ctr">
              <a:lnSpc>
                <a:spcPct val="100000"/>
              </a:lnSpc>
              <a:spcBef>
                <a:spcPts val="100"/>
              </a:spcBef>
            </a:pP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Are the</a:t>
            </a:r>
            <a:r>
              <a:rPr sz="1199" b="0" spc="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family</a:t>
            </a: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on </a:t>
            </a:r>
            <a:r>
              <a:rPr sz="1199" b="0" spc="-25" dirty="0">
                <a:solidFill>
                  <a:srgbClr val="FDFFFF"/>
                </a:solidFill>
                <a:latin typeface="Montserrat Medium"/>
                <a:cs typeface="Montserrat Medium"/>
              </a:rPr>
              <a:t>the </a:t>
            </a: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journey</a:t>
            </a:r>
            <a:endParaRPr sz="1199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764"/>
              </a:spcBef>
            </a:pPr>
            <a:endParaRPr sz="1199">
              <a:latin typeface="Montserrat Medium"/>
              <a:cs typeface="Montserrat Medium"/>
            </a:endParaRPr>
          </a:p>
          <a:p>
            <a:pPr marL="471428" marR="460007" algn="ctr">
              <a:lnSpc>
                <a:spcPct val="100000"/>
              </a:lnSpc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Where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5" dirty="0">
                <a:solidFill>
                  <a:srgbClr val="FDFFFF"/>
                </a:solidFill>
                <a:latin typeface="Montserrat Medium"/>
                <a:cs typeface="Montserrat Medium"/>
              </a:rPr>
              <a:t>are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we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going</a:t>
            </a:r>
            <a:endParaRPr sz="1599">
              <a:latin typeface="Montserrat Medium"/>
              <a:cs typeface="Montserrat Medium"/>
            </a:endParaRPr>
          </a:p>
          <a:p>
            <a:pPr marL="3172" algn="ctr">
              <a:lnSpc>
                <a:spcPct val="100000"/>
              </a:lnSpc>
              <a:spcBef>
                <a:spcPts val="2128"/>
              </a:spcBef>
            </a:pPr>
            <a:r>
              <a:rPr sz="11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Now</a:t>
            </a:r>
            <a:r>
              <a:rPr sz="1199" b="1" spc="-15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11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10-20-</a:t>
            </a: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100yr</a:t>
            </a:r>
            <a:endParaRPr sz="1199">
              <a:latin typeface="Montserrat SemiBold"/>
              <a:cs typeface="Montserrat SemiBold"/>
            </a:endParaRPr>
          </a:p>
          <a:p>
            <a:pPr marL="2538" algn="ctr">
              <a:lnSpc>
                <a:spcPct val="100000"/>
              </a:lnSpc>
            </a:pPr>
            <a:r>
              <a:rPr sz="11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plan</a:t>
            </a:r>
            <a:endParaRPr sz="1199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1649"/>
              </a:spcBef>
            </a:pPr>
            <a:endParaRPr sz="1199">
              <a:latin typeface="Montserrat SemiBold"/>
              <a:cs typeface="Montserrat SemiBold"/>
            </a:endParaRPr>
          </a:p>
          <a:p>
            <a:pPr marL="2538" algn="ctr">
              <a:lnSpc>
                <a:spcPct val="100000"/>
              </a:lnSpc>
            </a:pP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Existing</a:t>
            </a: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skills</a:t>
            </a:r>
            <a:r>
              <a:rPr sz="1199" b="0" spc="-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spc="-25" dirty="0">
                <a:solidFill>
                  <a:srgbClr val="FDFFFF"/>
                </a:solidFill>
                <a:latin typeface="Montserrat Medium"/>
                <a:cs typeface="Montserrat Medium"/>
              </a:rPr>
              <a:t>and</a:t>
            </a:r>
            <a:endParaRPr sz="1199">
              <a:latin typeface="Montserrat Medium"/>
              <a:cs typeface="Montserrat Medium"/>
            </a:endParaRPr>
          </a:p>
          <a:p>
            <a:pPr marL="2538" algn="ctr">
              <a:lnSpc>
                <a:spcPct val="100000"/>
              </a:lnSpc>
            </a:pP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capabilities</a:t>
            </a:r>
            <a:endParaRPr sz="1199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199">
              <a:latin typeface="Montserrat Medium"/>
              <a:cs typeface="Montserrat Medium"/>
            </a:endParaRPr>
          </a:p>
          <a:p>
            <a:pPr marL="1903" algn="ctr">
              <a:lnSpc>
                <a:spcPct val="100000"/>
              </a:lnSpc>
            </a:pPr>
            <a:r>
              <a:rPr sz="1799" b="0" dirty="0">
                <a:solidFill>
                  <a:srgbClr val="2D3842"/>
                </a:solidFill>
                <a:latin typeface="Montserrat Medium"/>
                <a:cs typeface="Montserrat Medium"/>
              </a:rPr>
              <a:t>Control to </a:t>
            </a:r>
            <a:r>
              <a:rPr sz="17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799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169"/>
              </a:spcBef>
            </a:pPr>
            <a:endParaRPr sz="1799">
              <a:latin typeface="Montserrat Medium"/>
              <a:cs typeface="Montserrat Medium"/>
            </a:endParaRPr>
          </a:p>
          <a:p>
            <a:pPr algn="ctr">
              <a:lnSpc>
                <a:spcPct val="100000"/>
              </a:lnSpc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Best</a:t>
            </a:r>
            <a:r>
              <a:rPr sz="1599" b="0" spc="-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of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Breed</a:t>
            </a:r>
            <a:r>
              <a:rPr sz="1599" b="0" spc="-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team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6003" y="3735995"/>
            <a:ext cx="246093" cy="1279720"/>
          </a:xfrm>
          <a:prstGeom prst="rect">
            <a:avLst/>
          </a:prstGeom>
        </p:spPr>
        <p:txBody>
          <a:bodyPr vert="vert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Project 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plan</a:t>
            </a:r>
            <a:endParaRPr sz="1599"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4646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283" y="572924"/>
            <a:ext cx="8731533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31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43" y="572924"/>
            <a:ext cx="435243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228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4713" y="417301"/>
            <a:ext cx="520263" cy="25826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rPr sz="1599" b="1" spc="-20" dirty="0">
                <a:solidFill>
                  <a:srgbClr val="2D3842"/>
                </a:solidFill>
                <a:latin typeface="Montserrat SemiBold"/>
                <a:cs typeface="Montserrat SemiBold"/>
              </a:rPr>
              <a:t>S</a:t>
            </a:r>
            <a:r>
              <a:rPr sz="1599" b="1" spc="-235" dirty="0">
                <a:solidFill>
                  <a:srgbClr val="2D3842"/>
                </a:solidFill>
                <a:latin typeface="Montserrat SemiBold"/>
                <a:cs typeface="Montserrat SemiBold"/>
              </a:rPr>
              <a:t> </a:t>
            </a:r>
            <a:r>
              <a:rPr sz="1599" b="1" spc="55" dirty="0">
                <a:solidFill>
                  <a:srgbClr val="2D3842"/>
                </a:solidFill>
                <a:latin typeface="Montserrat SemiBold"/>
                <a:cs typeface="Montserrat SemiBold"/>
              </a:rPr>
              <a:t>AN</a:t>
            </a:r>
            <a:endParaRPr sz="1599">
              <a:latin typeface="Montserrat SemiBold"/>
              <a:cs typeface="Montserrat 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9306" y="949479"/>
            <a:ext cx="433341" cy="6292642"/>
            <a:chOff x="225005" y="950277"/>
            <a:chExt cx="433705" cy="6297930"/>
          </a:xfrm>
        </p:grpSpPr>
        <p:sp>
          <p:nvSpPr>
            <p:cNvPr id="6" name="object 6"/>
            <p:cNvSpPr/>
            <p:nvPr/>
          </p:nvSpPr>
          <p:spPr>
            <a:xfrm>
              <a:off x="225005" y="981710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77" y="0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182" y="951865"/>
              <a:ext cx="81915" cy="60325"/>
            </a:xfrm>
            <a:custGeom>
              <a:avLst/>
              <a:gdLst/>
              <a:ahLst/>
              <a:cxnLst/>
              <a:rect l="l" t="t" r="r" b="b"/>
              <a:pathLst>
                <a:path w="81915" h="60325">
                  <a:moveTo>
                    <a:pt x="81813" y="29845"/>
                  </a:moveTo>
                  <a:lnTo>
                    <a:pt x="78598" y="18216"/>
                  </a:lnTo>
                  <a:lnTo>
                    <a:pt x="69832" y="8731"/>
                  </a:lnTo>
                  <a:lnTo>
                    <a:pt x="56829" y="2341"/>
                  </a:lnTo>
                  <a:lnTo>
                    <a:pt x="40906" y="0"/>
                  </a:lnTo>
                  <a:lnTo>
                    <a:pt x="24983" y="2341"/>
                  </a:lnTo>
                  <a:lnTo>
                    <a:pt x="11980" y="8731"/>
                  </a:lnTo>
                  <a:lnTo>
                    <a:pt x="3214" y="18216"/>
                  </a:lnTo>
                  <a:lnTo>
                    <a:pt x="0" y="29845"/>
                  </a:lnTo>
                  <a:lnTo>
                    <a:pt x="3214" y="41493"/>
                  </a:lnTo>
                  <a:lnTo>
                    <a:pt x="11980" y="51022"/>
                  </a:lnTo>
                  <a:lnTo>
                    <a:pt x="24983" y="57455"/>
                  </a:lnTo>
                  <a:lnTo>
                    <a:pt x="40906" y="59817"/>
                  </a:lnTo>
                  <a:lnTo>
                    <a:pt x="56829" y="57455"/>
                  </a:lnTo>
                  <a:lnTo>
                    <a:pt x="69832" y="51022"/>
                  </a:lnTo>
                  <a:lnTo>
                    <a:pt x="78598" y="41493"/>
                  </a:lnTo>
                  <a:lnTo>
                    <a:pt x="81813" y="29845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089" y="1011682"/>
              <a:ext cx="0" cy="6236335"/>
            </a:xfrm>
            <a:custGeom>
              <a:avLst/>
              <a:gdLst/>
              <a:ahLst/>
              <a:cxnLst/>
              <a:rect l="l" t="t" r="r" b="b"/>
              <a:pathLst>
                <a:path h="6236334">
                  <a:moveTo>
                    <a:pt x="0" y="0"/>
                  </a:moveTo>
                  <a:lnTo>
                    <a:pt x="0" y="6236233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7283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Adviser</a:t>
            </a:r>
          </a:p>
          <a:p>
            <a:pPr marL="12690">
              <a:lnSpc>
                <a:spcPct val="100000"/>
              </a:lnSpc>
              <a:spcBef>
                <a:spcPts val="65"/>
              </a:spcBef>
            </a:pPr>
            <a:r>
              <a:rPr dirty="0"/>
              <a:t>Significant</a:t>
            </a:r>
            <a:r>
              <a:rPr spc="-110" dirty="0"/>
              <a:t> </a:t>
            </a:r>
            <a:r>
              <a:rPr spc="-10" dirty="0"/>
              <a:t>Families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204884" y="1591052"/>
            <a:ext cx="6194300" cy="5604246"/>
            <a:chOff x="2202243" y="1592389"/>
            <a:chExt cx="6199505" cy="5608955"/>
          </a:xfrm>
        </p:grpSpPr>
        <p:sp>
          <p:nvSpPr>
            <p:cNvPr id="11" name="object 11"/>
            <p:cNvSpPr/>
            <p:nvPr/>
          </p:nvSpPr>
          <p:spPr>
            <a:xfrm>
              <a:off x="2203830" y="1593977"/>
              <a:ext cx="6196330" cy="5605780"/>
            </a:xfrm>
            <a:custGeom>
              <a:avLst/>
              <a:gdLst/>
              <a:ahLst/>
              <a:cxnLst/>
              <a:rect l="l" t="t" r="r" b="b"/>
              <a:pathLst>
                <a:path w="6196330" h="5605780">
                  <a:moveTo>
                    <a:pt x="1563751" y="0"/>
                  </a:moveTo>
                  <a:lnTo>
                    <a:pt x="0" y="2786507"/>
                  </a:lnTo>
                  <a:lnTo>
                    <a:pt x="1534541" y="5589384"/>
                  </a:lnTo>
                  <a:lnTo>
                    <a:pt x="4632579" y="5605602"/>
                  </a:lnTo>
                  <a:lnTo>
                    <a:pt x="6196330" y="2819019"/>
                  </a:lnTo>
                  <a:lnTo>
                    <a:pt x="4661916" y="16128"/>
                  </a:lnTo>
                  <a:lnTo>
                    <a:pt x="1563751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3830" y="1593977"/>
              <a:ext cx="6196330" cy="5605780"/>
            </a:xfrm>
            <a:custGeom>
              <a:avLst/>
              <a:gdLst/>
              <a:ahLst/>
              <a:cxnLst/>
              <a:rect l="l" t="t" r="r" b="b"/>
              <a:pathLst>
                <a:path w="6196330" h="5605780">
                  <a:moveTo>
                    <a:pt x="4661916" y="16128"/>
                  </a:moveTo>
                  <a:lnTo>
                    <a:pt x="1563751" y="0"/>
                  </a:lnTo>
                  <a:lnTo>
                    <a:pt x="0" y="2786507"/>
                  </a:lnTo>
                  <a:lnTo>
                    <a:pt x="1534541" y="5589384"/>
                  </a:lnTo>
                  <a:lnTo>
                    <a:pt x="4632579" y="5605602"/>
                  </a:lnTo>
                  <a:lnTo>
                    <a:pt x="6196330" y="2819019"/>
                  </a:lnTo>
                  <a:lnTo>
                    <a:pt x="4661916" y="16128"/>
                  </a:lnTo>
                  <a:close/>
                </a:path>
              </a:pathLst>
            </a:custGeom>
            <a:ln w="317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2397" y="2216658"/>
              <a:ext cx="4872990" cy="4220210"/>
            </a:xfrm>
            <a:custGeom>
              <a:avLst/>
              <a:gdLst/>
              <a:ahLst/>
              <a:cxnLst/>
              <a:rect l="l" t="t" r="r" b="b"/>
              <a:pathLst>
                <a:path w="4872990" h="4220210">
                  <a:moveTo>
                    <a:pt x="3654679" y="0"/>
                  </a:moveTo>
                  <a:lnTo>
                    <a:pt x="1218183" y="0"/>
                  </a:lnTo>
                  <a:lnTo>
                    <a:pt x="0" y="2109978"/>
                  </a:lnTo>
                  <a:lnTo>
                    <a:pt x="1218183" y="4220121"/>
                  </a:lnTo>
                  <a:lnTo>
                    <a:pt x="3654679" y="4220121"/>
                  </a:lnTo>
                  <a:lnTo>
                    <a:pt x="4872989" y="2109978"/>
                  </a:lnTo>
                  <a:lnTo>
                    <a:pt x="3654679" y="0"/>
                  </a:lnTo>
                  <a:close/>
                </a:path>
              </a:pathLst>
            </a:custGeom>
            <a:solidFill>
              <a:srgbClr val="D5D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22397" y="2216658"/>
              <a:ext cx="4872990" cy="4220210"/>
            </a:xfrm>
            <a:custGeom>
              <a:avLst/>
              <a:gdLst/>
              <a:ahLst/>
              <a:cxnLst/>
              <a:rect l="l" t="t" r="r" b="b"/>
              <a:pathLst>
                <a:path w="4872990" h="4220210">
                  <a:moveTo>
                    <a:pt x="3654679" y="0"/>
                  </a:moveTo>
                  <a:lnTo>
                    <a:pt x="1218183" y="0"/>
                  </a:lnTo>
                  <a:lnTo>
                    <a:pt x="0" y="2109978"/>
                  </a:lnTo>
                  <a:lnTo>
                    <a:pt x="1218183" y="4220121"/>
                  </a:lnTo>
                  <a:lnTo>
                    <a:pt x="3654679" y="4220121"/>
                  </a:lnTo>
                  <a:lnTo>
                    <a:pt x="4872989" y="2109978"/>
                  </a:lnTo>
                  <a:lnTo>
                    <a:pt x="3654679" y="0"/>
                  </a:lnTo>
                  <a:close/>
                </a:path>
              </a:pathLst>
            </a:custGeom>
            <a:ln w="3175">
              <a:solidFill>
                <a:srgbClr val="D5D1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9175" y="2772537"/>
              <a:ext cx="3599815" cy="3117215"/>
            </a:xfrm>
            <a:custGeom>
              <a:avLst/>
              <a:gdLst/>
              <a:ahLst/>
              <a:cxnLst/>
              <a:rect l="l" t="t" r="r" b="b"/>
              <a:pathLst>
                <a:path w="3599815" h="3117215">
                  <a:moveTo>
                    <a:pt x="2699512" y="0"/>
                  </a:moveTo>
                  <a:lnTo>
                    <a:pt x="899795" y="0"/>
                  </a:lnTo>
                  <a:lnTo>
                    <a:pt x="0" y="1558544"/>
                  </a:lnTo>
                  <a:lnTo>
                    <a:pt x="899795" y="3117088"/>
                  </a:lnTo>
                  <a:lnTo>
                    <a:pt x="2699512" y="3117088"/>
                  </a:lnTo>
                  <a:lnTo>
                    <a:pt x="3599306" y="1558544"/>
                  </a:lnTo>
                  <a:lnTo>
                    <a:pt x="2699512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9175" y="2772537"/>
              <a:ext cx="3599815" cy="3117215"/>
            </a:xfrm>
            <a:custGeom>
              <a:avLst/>
              <a:gdLst/>
              <a:ahLst/>
              <a:cxnLst/>
              <a:rect l="l" t="t" r="r" b="b"/>
              <a:pathLst>
                <a:path w="3599815" h="3117215">
                  <a:moveTo>
                    <a:pt x="2699512" y="0"/>
                  </a:moveTo>
                  <a:lnTo>
                    <a:pt x="899795" y="0"/>
                  </a:lnTo>
                  <a:lnTo>
                    <a:pt x="0" y="1558544"/>
                  </a:lnTo>
                  <a:lnTo>
                    <a:pt x="899795" y="3117088"/>
                  </a:lnTo>
                  <a:lnTo>
                    <a:pt x="2699512" y="3117088"/>
                  </a:lnTo>
                  <a:lnTo>
                    <a:pt x="3599306" y="1558544"/>
                  </a:lnTo>
                  <a:lnTo>
                    <a:pt x="2699512" y="0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5180" y="3251962"/>
              <a:ext cx="2487295" cy="2154555"/>
            </a:xfrm>
            <a:custGeom>
              <a:avLst/>
              <a:gdLst/>
              <a:ahLst/>
              <a:cxnLst/>
              <a:rect l="l" t="t" r="r" b="b"/>
              <a:pathLst>
                <a:path w="2487295" h="2154554">
                  <a:moveTo>
                    <a:pt x="1865503" y="0"/>
                  </a:moveTo>
                  <a:lnTo>
                    <a:pt x="621919" y="0"/>
                  </a:lnTo>
                  <a:lnTo>
                    <a:pt x="0" y="1077086"/>
                  </a:lnTo>
                  <a:lnTo>
                    <a:pt x="621919" y="2154047"/>
                  </a:lnTo>
                  <a:lnTo>
                    <a:pt x="1865503" y="2154047"/>
                  </a:lnTo>
                  <a:lnTo>
                    <a:pt x="2487295" y="1077086"/>
                  </a:lnTo>
                  <a:lnTo>
                    <a:pt x="1865503" y="0"/>
                  </a:lnTo>
                  <a:close/>
                </a:path>
              </a:pathLst>
            </a:custGeom>
            <a:solidFill>
              <a:srgbClr val="334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5180" y="3251962"/>
              <a:ext cx="2487295" cy="2154555"/>
            </a:xfrm>
            <a:custGeom>
              <a:avLst/>
              <a:gdLst/>
              <a:ahLst/>
              <a:cxnLst/>
              <a:rect l="l" t="t" r="r" b="b"/>
              <a:pathLst>
                <a:path w="2487295" h="2154554">
                  <a:moveTo>
                    <a:pt x="1865503" y="0"/>
                  </a:moveTo>
                  <a:lnTo>
                    <a:pt x="621919" y="0"/>
                  </a:lnTo>
                  <a:lnTo>
                    <a:pt x="0" y="1077086"/>
                  </a:lnTo>
                  <a:lnTo>
                    <a:pt x="621919" y="2154047"/>
                  </a:lnTo>
                  <a:lnTo>
                    <a:pt x="1865503" y="2154047"/>
                  </a:lnTo>
                  <a:lnTo>
                    <a:pt x="2487295" y="1077086"/>
                  </a:lnTo>
                  <a:lnTo>
                    <a:pt x="1865503" y="0"/>
                  </a:lnTo>
                  <a:close/>
                </a:path>
              </a:pathLst>
            </a:custGeom>
            <a:ln w="3175">
              <a:solidFill>
                <a:srgbClr val="334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0767" y="3657219"/>
              <a:ext cx="1487170" cy="1288415"/>
            </a:xfrm>
            <a:custGeom>
              <a:avLst/>
              <a:gdLst/>
              <a:ahLst/>
              <a:cxnLst/>
              <a:rect l="l" t="t" r="r" b="b"/>
              <a:pathLst>
                <a:path w="1487170" h="1288414">
                  <a:moveTo>
                    <a:pt x="1115441" y="0"/>
                  </a:moveTo>
                  <a:lnTo>
                    <a:pt x="371856" y="0"/>
                  </a:lnTo>
                  <a:lnTo>
                    <a:pt x="0" y="643890"/>
                  </a:lnTo>
                  <a:lnTo>
                    <a:pt x="371856" y="1287907"/>
                  </a:lnTo>
                  <a:lnTo>
                    <a:pt x="1115441" y="1287907"/>
                  </a:lnTo>
                  <a:lnTo>
                    <a:pt x="1487170" y="643890"/>
                  </a:lnTo>
                  <a:lnTo>
                    <a:pt x="1115441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0767" y="3657219"/>
              <a:ext cx="1487170" cy="1288415"/>
            </a:xfrm>
            <a:custGeom>
              <a:avLst/>
              <a:gdLst/>
              <a:ahLst/>
              <a:cxnLst/>
              <a:rect l="l" t="t" r="r" b="b"/>
              <a:pathLst>
                <a:path w="1487170" h="1288414">
                  <a:moveTo>
                    <a:pt x="1115441" y="0"/>
                  </a:moveTo>
                  <a:lnTo>
                    <a:pt x="371856" y="0"/>
                  </a:lnTo>
                  <a:lnTo>
                    <a:pt x="0" y="643890"/>
                  </a:lnTo>
                  <a:lnTo>
                    <a:pt x="371856" y="1287907"/>
                  </a:lnTo>
                  <a:lnTo>
                    <a:pt x="1115441" y="1287907"/>
                  </a:lnTo>
                  <a:lnTo>
                    <a:pt x="1487170" y="643890"/>
                  </a:lnTo>
                  <a:lnTo>
                    <a:pt x="1115441" y="0"/>
                  </a:lnTo>
                  <a:close/>
                </a:path>
              </a:pathLst>
            </a:custGeom>
            <a:ln w="3175">
              <a:solidFill>
                <a:srgbClr val="2D3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34046" y="2885567"/>
              <a:ext cx="305435" cy="483870"/>
            </a:xfrm>
            <a:custGeom>
              <a:avLst/>
              <a:gdLst/>
              <a:ahLst/>
              <a:cxnLst/>
              <a:rect l="l" t="t" r="r" b="b"/>
              <a:pathLst>
                <a:path w="305434" h="483870">
                  <a:moveTo>
                    <a:pt x="158128" y="101600"/>
                  </a:moveTo>
                  <a:lnTo>
                    <a:pt x="134366" y="101600"/>
                  </a:lnTo>
                  <a:lnTo>
                    <a:pt x="137159" y="106299"/>
                  </a:lnTo>
                  <a:lnTo>
                    <a:pt x="128820" y="107934"/>
                  </a:lnTo>
                  <a:lnTo>
                    <a:pt x="49656" y="198374"/>
                  </a:lnTo>
                  <a:lnTo>
                    <a:pt x="60325" y="216788"/>
                  </a:lnTo>
                  <a:lnTo>
                    <a:pt x="112002" y="206248"/>
                  </a:lnTo>
                  <a:lnTo>
                    <a:pt x="66928" y="206248"/>
                  </a:lnTo>
                  <a:lnTo>
                    <a:pt x="61849" y="197358"/>
                  </a:lnTo>
                  <a:lnTo>
                    <a:pt x="77516" y="194221"/>
                  </a:lnTo>
                  <a:lnTo>
                    <a:pt x="158496" y="102235"/>
                  </a:lnTo>
                  <a:lnTo>
                    <a:pt x="158128" y="101600"/>
                  </a:lnTo>
                  <a:close/>
                </a:path>
                <a:path w="305434" h="483870">
                  <a:moveTo>
                    <a:pt x="77516" y="194221"/>
                  </a:moveTo>
                  <a:lnTo>
                    <a:pt x="61849" y="197358"/>
                  </a:lnTo>
                  <a:lnTo>
                    <a:pt x="66928" y="206248"/>
                  </a:lnTo>
                  <a:lnTo>
                    <a:pt x="77516" y="194221"/>
                  </a:lnTo>
                  <a:close/>
                </a:path>
                <a:path w="305434" h="483870">
                  <a:moveTo>
                    <a:pt x="197611" y="170180"/>
                  </a:moveTo>
                  <a:lnTo>
                    <a:pt x="77516" y="194221"/>
                  </a:lnTo>
                  <a:lnTo>
                    <a:pt x="66928" y="206248"/>
                  </a:lnTo>
                  <a:lnTo>
                    <a:pt x="112002" y="206248"/>
                  </a:lnTo>
                  <a:lnTo>
                    <a:pt x="207263" y="186817"/>
                  </a:lnTo>
                  <a:lnTo>
                    <a:pt x="197611" y="170180"/>
                  </a:lnTo>
                  <a:close/>
                </a:path>
                <a:path w="305434" h="483870">
                  <a:moveTo>
                    <a:pt x="99441" y="0"/>
                  </a:moveTo>
                  <a:lnTo>
                    <a:pt x="0" y="112268"/>
                  </a:lnTo>
                  <a:lnTo>
                    <a:pt x="10922" y="131063"/>
                  </a:lnTo>
                  <a:lnTo>
                    <a:pt x="59475" y="121538"/>
                  </a:lnTo>
                  <a:lnTo>
                    <a:pt x="18033" y="121538"/>
                  </a:lnTo>
                  <a:lnTo>
                    <a:pt x="12826" y="112395"/>
                  </a:lnTo>
                  <a:lnTo>
                    <a:pt x="28911" y="109276"/>
                  </a:lnTo>
                  <a:lnTo>
                    <a:pt x="109854" y="18034"/>
                  </a:lnTo>
                  <a:lnTo>
                    <a:pt x="99441" y="0"/>
                  </a:lnTo>
                  <a:close/>
                </a:path>
                <a:path w="305434" h="483870">
                  <a:moveTo>
                    <a:pt x="28911" y="109276"/>
                  </a:moveTo>
                  <a:lnTo>
                    <a:pt x="12826" y="112395"/>
                  </a:lnTo>
                  <a:lnTo>
                    <a:pt x="18033" y="121538"/>
                  </a:lnTo>
                  <a:lnTo>
                    <a:pt x="28911" y="109276"/>
                  </a:lnTo>
                  <a:close/>
                </a:path>
                <a:path w="305434" h="483870">
                  <a:moveTo>
                    <a:pt x="149098" y="85978"/>
                  </a:moveTo>
                  <a:lnTo>
                    <a:pt x="28911" y="109276"/>
                  </a:lnTo>
                  <a:lnTo>
                    <a:pt x="18033" y="121538"/>
                  </a:lnTo>
                  <a:lnTo>
                    <a:pt x="59475" y="121538"/>
                  </a:lnTo>
                  <a:lnTo>
                    <a:pt x="128820" y="107934"/>
                  </a:lnTo>
                  <a:lnTo>
                    <a:pt x="134366" y="101600"/>
                  </a:lnTo>
                  <a:lnTo>
                    <a:pt x="158128" y="101600"/>
                  </a:lnTo>
                  <a:lnTo>
                    <a:pt x="149098" y="85978"/>
                  </a:lnTo>
                  <a:close/>
                </a:path>
                <a:path w="305434" h="483870">
                  <a:moveTo>
                    <a:pt x="134366" y="101600"/>
                  </a:moveTo>
                  <a:lnTo>
                    <a:pt x="128820" y="107934"/>
                  </a:lnTo>
                  <a:lnTo>
                    <a:pt x="137159" y="106299"/>
                  </a:lnTo>
                  <a:lnTo>
                    <a:pt x="134366" y="101600"/>
                  </a:lnTo>
                  <a:close/>
                </a:path>
                <a:path w="305434" h="483870">
                  <a:moveTo>
                    <a:pt x="202310" y="409067"/>
                  </a:moveTo>
                  <a:lnTo>
                    <a:pt x="184911" y="409828"/>
                  </a:lnTo>
                  <a:lnTo>
                    <a:pt x="184268" y="414655"/>
                  </a:lnTo>
                  <a:lnTo>
                    <a:pt x="184161" y="415671"/>
                  </a:lnTo>
                  <a:lnTo>
                    <a:pt x="184784" y="422528"/>
                  </a:lnTo>
                  <a:lnTo>
                    <a:pt x="201041" y="462914"/>
                  </a:lnTo>
                  <a:lnTo>
                    <a:pt x="235711" y="483362"/>
                  </a:lnTo>
                  <a:lnTo>
                    <a:pt x="241553" y="482219"/>
                  </a:lnTo>
                  <a:lnTo>
                    <a:pt x="247142" y="478917"/>
                  </a:lnTo>
                  <a:lnTo>
                    <a:pt x="252475" y="475869"/>
                  </a:lnTo>
                  <a:lnTo>
                    <a:pt x="256031" y="472439"/>
                  </a:lnTo>
                  <a:lnTo>
                    <a:pt x="257936" y="468375"/>
                  </a:lnTo>
                  <a:lnTo>
                    <a:pt x="259719" y="464693"/>
                  </a:lnTo>
                  <a:lnTo>
                    <a:pt x="228980" y="464693"/>
                  </a:lnTo>
                  <a:lnTo>
                    <a:pt x="224789" y="462534"/>
                  </a:lnTo>
                  <a:lnTo>
                    <a:pt x="203950" y="427227"/>
                  </a:lnTo>
                  <a:lnTo>
                    <a:pt x="202564" y="420877"/>
                  </a:lnTo>
                  <a:lnTo>
                    <a:pt x="202033" y="415671"/>
                  </a:lnTo>
                  <a:lnTo>
                    <a:pt x="202042" y="413003"/>
                  </a:lnTo>
                  <a:lnTo>
                    <a:pt x="202310" y="409067"/>
                  </a:lnTo>
                  <a:close/>
                </a:path>
                <a:path w="305434" h="483870">
                  <a:moveTo>
                    <a:pt x="254380" y="375793"/>
                  </a:moveTo>
                  <a:lnTo>
                    <a:pt x="229079" y="400938"/>
                  </a:lnTo>
                  <a:lnTo>
                    <a:pt x="229234" y="403733"/>
                  </a:lnTo>
                  <a:lnTo>
                    <a:pt x="229361" y="408305"/>
                  </a:lnTo>
                  <a:lnTo>
                    <a:pt x="236474" y="431800"/>
                  </a:lnTo>
                  <a:lnTo>
                    <a:pt x="238436" y="437007"/>
                  </a:lnTo>
                  <a:lnTo>
                    <a:pt x="239775" y="440689"/>
                  </a:lnTo>
                  <a:lnTo>
                    <a:pt x="240919" y="444626"/>
                  </a:lnTo>
                  <a:lnTo>
                    <a:pt x="242188" y="448563"/>
                  </a:lnTo>
                  <a:lnTo>
                    <a:pt x="242570" y="452120"/>
                  </a:lnTo>
                  <a:lnTo>
                    <a:pt x="242046" y="455295"/>
                  </a:lnTo>
                  <a:lnTo>
                    <a:pt x="241680" y="458215"/>
                  </a:lnTo>
                  <a:lnTo>
                    <a:pt x="240029" y="460628"/>
                  </a:lnTo>
                  <a:lnTo>
                    <a:pt x="233045" y="464565"/>
                  </a:lnTo>
                  <a:lnTo>
                    <a:pt x="228980" y="464693"/>
                  </a:lnTo>
                  <a:lnTo>
                    <a:pt x="259719" y="464693"/>
                  </a:lnTo>
                  <a:lnTo>
                    <a:pt x="259842" y="464438"/>
                  </a:lnTo>
                  <a:lnTo>
                    <a:pt x="260626" y="460628"/>
                  </a:lnTo>
                  <a:lnTo>
                    <a:pt x="260622" y="458215"/>
                  </a:lnTo>
                  <a:lnTo>
                    <a:pt x="253110" y="427736"/>
                  </a:lnTo>
                  <a:lnTo>
                    <a:pt x="251163" y="422528"/>
                  </a:lnTo>
                  <a:lnTo>
                    <a:pt x="249935" y="418846"/>
                  </a:lnTo>
                  <a:lnTo>
                    <a:pt x="248761" y="414655"/>
                  </a:lnTo>
                  <a:lnTo>
                    <a:pt x="247776" y="410718"/>
                  </a:lnTo>
                  <a:lnTo>
                    <a:pt x="247396" y="407162"/>
                  </a:lnTo>
                  <a:lnTo>
                    <a:pt x="248411" y="400938"/>
                  </a:lnTo>
                  <a:lnTo>
                    <a:pt x="250189" y="398399"/>
                  </a:lnTo>
                  <a:lnTo>
                    <a:pt x="253364" y="396621"/>
                  </a:lnTo>
                  <a:lnTo>
                    <a:pt x="257048" y="394462"/>
                  </a:lnTo>
                  <a:lnTo>
                    <a:pt x="288383" y="394462"/>
                  </a:lnTo>
                  <a:lnTo>
                    <a:pt x="283718" y="388747"/>
                  </a:lnTo>
                  <a:lnTo>
                    <a:pt x="278002" y="384301"/>
                  </a:lnTo>
                  <a:lnTo>
                    <a:pt x="272414" y="379857"/>
                  </a:lnTo>
                  <a:lnTo>
                    <a:pt x="266573" y="377189"/>
                  </a:lnTo>
                  <a:lnTo>
                    <a:pt x="260476" y="376427"/>
                  </a:lnTo>
                  <a:lnTo>
                    <a:pt x="254380" y="375793"/>
                  </a:lnTo>
                  <a:close/>
                </a:path>
                <a:path w="305434" h="483870">
                  <a:moveTo>
                    <a:pt x="288383" y="394462"/>
                  </a:moveTo>
                  <a:lnTo>
                    <a:pt x="261238" y="394462"/>
                  </a:lnTo>
                  <a:lnTo>
                    <a:pt x="265683" y="396748"/>
                  </a:lnTo>
                  <a:lnTo>
                    <a:pt x="270255" y="398907"/>
                  </a:lnTo>
                  <a:lnTo>
                    <a:pt x="274574" y="403733"/>
                  </a:lnTo>
                  <a:lnTo>
                    <a:pt x="287371" y="436245"/>
                  </a:lnTo>
                  <a:lnTo>
                    <a:pt x="287367" y="437007"/>
                  </a:lnTo>
                  <a:lnTo>
                    <a:pt x="287020" y="442340"/>
                  </a:lnTo>
                  <a:lnTo>
                    <a:pt x="304546" y="441833"/>
                  </a:lnTo>
                  <a:lnTo>
                    <a:pt x="293370" y="402971"/>
                  </a:lnTo>
                  <a:lnTo>
                    <a:pt x="288798" y="394970"/>
                  </a:lnTo>
                  <a:lnTo>
                    <a:pt x="288383" y="394462"/>
                  </a:lnTo>
                  <a:close/>
                </a:path>
                <a:path w="305434" h="483870">
                  <a:moveTo>
                    <a:pt x="284225" y="303022"/>
                  </a:moveTo>
                  <a:lnTo>
                    <a:pt x="153670" y="378460"/>
                  </a:lnTo>
                  <a:lnTo>
                    <a:pt x="163449" y="395350"/>
                  </a:lnTo>
                  <a:lnTo>
                    <a:pt x="294004" y="319913"/>
                  </a:lnTo>
                  <a:lnTo>
                    <a:pt x="284225" y="303022"/>
                  </a:lnTo>
                  <a:close/>
                </a:path>
                <a:path w="305434" h="483870">
                  <a:moveTo>
                    <a:pt x="255270" y="252857"/>
                  </a:moveTo>
                  <a:lnTo>
                    <a:pt x="124713" y="328295"/>
                  </a:lnTo>
                  <a:lnTo>
                    <a:pt x="134493" y="345186"/>
                  </a:lnTo>
                  <a:lnTo>
                    <a:pt x="265049" y="269748"/>
                  </a:lnTo>
                  <a:lnTo>
                    <a:pt x="255270" y="252857"/>
                  </a:lnTo>
                  <a:close/>
                </a:path>
                <a:path w="305434" h="483870">
                  <a:moveTo>
                    <a:pt x="189864" y="225551"/>
                  </a:moveTo>
                  <a:lnTo>
                    <a:pt x="96520" y="279400"/>
                  </a:lnTo>
                  <a:lnTo>
                    <a:pt x="106299" y="296290"/>
                  </a:lnTo>
                  <a:lnTo>
                    <a:pt x="199517" y="242443"/>
                  </a:lnTo>
                  <a:lnTo>
                    <a:pt x="189864" y="225551"/>
                  </a:lnTo>
                  <a:close/>
                </a:path>
                <a:path w="305434" h="483870">
                  <a:moveTo>
                    <a:pt x="223393" y="203708"/>
                  </a:moveTo>
                  <a:lnTo>
                    <a:pt x="220091" y="204088"/>
                  </a:lnTo>
                  <a:lnTo>
                    <a:pt x="216916" y="205994"/>
                  </a:lnTo>
                  <a:lnTo>
                    <a:pt x="213868" y="207645"/>
                  </a:lnTo>
                  <a:lnTo>
                    <a:pt x="211962" y="210312"/>
                  </a:lnTo>
                  <a:lnTo>
                    <a:pt x="211074" y="213613"/>
                  </a:lnTo>
                  <a:lnTo>
                    <a:pt x="210184" y="217043"/>
                  </a:lnTo>
                  <a:lnTo>
                    <a:pt x="210693" y="220345"/>
                  </a:lnTo>
                  <a:lnTo>
                    <a:pt x="224027" y="230886"/>
                  </a:lnTo>
                  <a:lnTo>
                    <a:pt x="227329" y="230505"/>
                  </a:lnTo>
                  <a:lnTo>
                    <a:pt x="230504" y="228600"/>
                  </a:lnTo>
                  <a:lnTo>
                    <a:pt x="233552" y="226822"/>
                  </a:lnTo>
                  <a:lnTo>
                    <a:pt x="235457" y="224282"/>
                  </a:lnTo>
                  <a:lnTo>
                    <a:pt x="236220" y="220980"/>
                  </a:lnTo>
                  <a:lnTo>
                    <a:pt x="237108" y="217550"/>
                  </a:lnTo>
                  <a:lnTo>
                    <a:pt x="236474" y="214249"/>
                  </a:lnTo>
                  <a:lnTo>
                    <a:pt x="234569" y="210947"/>
                  </a:lnTo>
                  <a:lnTo>
                    <a:pt x="232791" y="207645"/>
                  </a:lnTo>
                  <a:lnTo>
                    <a:pt x="230124" y="205612"/>
                  </a:lnTo>
                  <a:lnTo>
                    <a:pt x="226695" y="204597"/>
                  </a:lnTo>
                  <a:lnTo>
                    <a:pt x="223393" y="203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6587" y="5125466"/>
              <a:ext cx="627159" cy="10248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0973" y="4926330"/>
              <a:ext cx="850137" cy="13266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0801" y="2585466"/>
              <a:ext cx="718185" cy="115392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612939" y="3587022"/>
            <a:ext cx="215315" cy="1474501"/>
          </a:xfrm>
          <a:prstGeom prst="rect">
            <a:avLst/>
          </a:prstGeom>
        </p:spPr>
        <p:txBody>
          <a:bodyPr vert="vert" wrap="square" lIns="0" tIns="7614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60"/>
              </a:spcBef>
            </a:pPr>
            <a:r>
              <a:rPr sz="1399" b="0" dirty="0">
                <a:solidFill>
                  <a:srgbClr val="2D3842"/>
                </a:solidFill>
                <a:latin typeface="Montserrat Medium"/>
                <a:cs typeface="Montserrat Medium"/>
              </a:rPr>
              <a:t>Equity</a:t>
            </a:r>
            <a:r>
              <a:rPr sz="1399" b="0" spc="-1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3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399" b="0" spc="-1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3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399">
              <a:latin typeface="Montserrat Medium"/>
              <a:cs typeface="Montserrat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6673" y="3751299"/>
            <a:ext cx="246093" cy="1312077"/>
          </a:xfrm>
          <a:prstGeom prst="rect">
            <a:avLst/>
          </a:prstGeom>
        </p:spPr>
        <p:txBody>
          <a:bodyPr vert="vert270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Time</a:t>
            </a:r>
            <a:r>
              <a:rPr sz="1599" b="0" spc="-2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spc="-10" dirty="0">
                <a:solidFill>
                  <a:srgbClr val="2D3842"/>
                </a:solidFill>
                <a:latin typeface="Montserrat Medium"/>
                <a:cs typeface="Montserrat Medium"/>
              </a:rPr>
              <a:t>frames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09102" y="1752397"/>
            <a:ext cx="2185738" cy="5209607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Documentation</a:t>
            </a:r>
            <a:r>
              <a:rPr sz="1599" b="0" spc="-10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Plan</a:t>
            </a:r>
            <a:endParaRPr sz="1599">
              <a:latin typeface="Montserrat Medium"/>
              <a:cs typeface="Montserrat Medium"/>
            </a:endParaRPr>
          </a:p>
          <a:p>
            <a:pPr algn="ctr">
              <a:lnSpc>
                <a:spcPct val="100000"/>
              </a:lnSpc>
              <a:spcBef>
                <a:spcPts val="1734"/>
              </a:spcBef>
            </a:pP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Communication</a:t>
            </a:r>
            <a:endParaRPr sz="1599">
              <a:latin typeface="Montserrat Medium"/>
              <a:cs typeface="Montserrat Medium"/>
            </a:endParaRPr>
          </a:p>
          <a:p>
            <a:pPr marL="634" algn="ctr">
              <a:lnSpc>
                <a:spcPct val="100000"/>
              </a:lnSpc>
            </a:pP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Plan</a:t>
            </a:r>
            <a:endParaRPr sz="1599">
              <a:latin typeface="Montserrat Medium"/>
              <a:cs typeface="Montserrat Medium"/>
            </a:endParaRPr>
          </a:p>
          <a:p>
            <a:pPr algn="ctr">
              <a:lnSpc>
                <a:spcPct val="100000"/>
              </a:lnSpc>
              <a:spcBef>
                <a:spcPts val="804"/>
              </a:spcBef>
            </a:pP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Income</a:t>
            </a:r>
            <a:r>
              <a:rPr sz="15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5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 whom</a:t>
            </a:r>
            <a:endParaRPr sz="1599">
              <a:latin typeface="Montserrat Medium"/>
              <a:cs typeface="Montserrat Medium"/>
            </a:endParaRPr>
          </a:p>
          <a:p>
            <a:pPr marL="133878" algn="ctr">
              <a:lnSpc>
                <a:spcPct val="100000"/>
              </a:lnSpc>
              <a:spcBef>
                <a:spcPts val="1394"/>
              </a:spcBef>
            </a:pP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Are</a:t>
            </a:r>
            <a:r>
              <a:rPr sz="1199" b="0" spc="-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the</a:t>
            </a: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family</a:t>
            </a:r>
            <a:r>
              <a:rPr sz="1199" b="0" spc="-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spc="-25" dirty="0">
                <a:solidFill>
                  <a:srgbClr val="FDFFFF"/>
                </a:solidFill>
                <a:latin typeface="Montserrat Medium"/>
                <a:cs typeface="Montserrat Medium"/>
              </a:rPr>
              <a:t>on</a:t>
            </a:r>
            <a:endParaRPr sz="1199">
              <a:latin typeface="Montserrat Medium"/>
              <a:cs typeface="Montserrat Medium"/>
            </a:endParaRPr>
          </a:p>
          <a:p>
            <a:pPr marL="134512" algn="ctr">
              <a:lnSpc>
                <a:spcPct val="100000"/>
              </a:lnSpc>
              <a:spcBef>
                <a:spcPts val="5"/>
              </a:spcBef>
            </a:pP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the</a:t>
            </a:r>
            <a:r>
              <a:rPr sz="1199" b="0" spc="-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journey</a:t>
            </a:r>
            <a:endParaRPr sz="1199">
              <a:latin typeface="Montserrat Medium"/>
              <a:cs typeface="Montserrat Medium"/>
            </a:endParaRPr>
          </a:p>
          <a:p>
            <a:pPr marL="789943" marR="666217" indent="10786" algn="just">
              <a:lnSpc>
                <a:spcPct val="100000"/>
              </a:lnSpc>
              <a:spcBef>
                <a:spcPts val="509"/>
              </a:spcBef>
            </a:pP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Where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are</a:t>
            </a:r>
            <a:r>
              <a:rPr sz="1599" b="0" spc="-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5" dirty="0">
                <a:solidFill>
                  <a:srgbClr val="FDFFFF"/>
                </a:solidFill>
                <a:latin typeface="Montserrat Medium"/>
                <a:cs typeface="Montserrat Medium"/>
              </a:rPr>
              <a:t>we 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going?</a:t>
            </a:r>
            <a:endParaRPr sz="1599">
              <a:latin typeface="Montserrat Medium"/>
              <a:cs typeface="Montserrat Medium"/>
            </a:endParaRPr>
          </a:p>
          <a:p>
            <a:pPr marL="218900" algn="ctr">
              <a:lnSpc>
                <a:spcPct val="100000"/>
              </a:lnSpc>
              <a:spcBef>
                <a:spcPts val="1174"/>
              </a:spcBef>
            </a:pPr>
            <a:r>
              <a:rPr sz="9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Now</a:t>
            </a:r>
            <a:r>
              <a:rPr sz="999" b="1" spc="1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9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10-20-100yr</a:t>
            </a:r>
            <a:endParaRPr sz="999">
              <a:latin typeface="Montserrat SemiBold"/>
              <a:cs typeface="Montserrat SemiBold"/>
            </a:endParaRPr>
          </a:p>
          <a:p>
            <a:pPr marL="218900" algn="ctr">
              <a:lnSpc>
                <a:spcPct val="100000"/>
              </a:lnSpc>
            </a:pPr>
            <a:r>
              <a:rPr sz="9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plan</a:t>
            </a:r>
            <a:endParaRPr sz="999">
              <a:latin typeface="Montserrat SemiBold"/>
              <a:cs typeface="Montserrat SemiBold"/>
            </a:endParaRPr>
          </a:p>
          <a:p>
            <a:pPr marL="539953" marR="416226" indent="-1269" algn="ctr">
              <a:lnSpc>
                <a:spcPct val="100000"/>
              </a:lnSpc>
              <a:spcBef>
                <a:spcPts val="879"/>
              </a:spcBef>
            </a:pP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Existing</a:t>
            </a:r>
            <a:r>
              <a:rPr sz="1199" b="0" spc="-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skills </a:t>
            </a:r>
            <a:r>
              <a:rPr sz="1199" b="0" dirty="0">
                <a:solidFill>
                  <a:srgbClr val="FDFFFF"/>
                </a:solidFill>
                <a:latin typeface="Montserrat Medium"/>
                <a:cs typeface="Montserrat Medium"/>
              </a:rPr>
              <a:t>and </a:t>
            </a:r>
            <a:r>
              <a:rPr sz="11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capabilities</a:t>
            </a:r>
            <a:endParaRPr sz="1199">
              <a:latin typeface="Montserrat Medium"/>
              <a:cs typeface="Montserrat Medium"/>
            </a:endParaRPr>
          </a:p>
          <a:p>
            <a:pPr marL="112305" algn="ctr">
              <a:lnSpc>
                <a:spcPct val="100000"/>
              </a:lnSpc>
              <a:spcBef>
                <a:spcPts val="1339"/>
              </a:spcBef>
            </a:pP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Control</a:t>
            </a:r>
            <a:r>
              <a:rPr sz="1599" b="0" spc="-2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599" b="0" spc="-2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599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599">
              <a:latin typeface="Montserrat Medium"/>
              <a:cs typeface="Montserrat Medium"/>
            </a:endParaRPr>
          </a:p>
          <a:p>
            <a:pPr algn="ctr">
              <a:lnSpc>
                <a:spcPct val="100000"/>
              </a:lnSpc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Best</a:t>
            </a:r>
            <a:r>
              <a:rPr sz="1599" b="0" spc="-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of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Breed</a:t>
            </a:r>
            <a:r>
              <a:rPr sz="1599" b="0" spc="-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team</a:t>
            </a:r>
            <a:endParaRPr sz="1599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114"/>
              </a:spcBef>
            </a:pPr>
            <a:endParaRPr sz="1599">
              <a:latin typeface="Montserrat Medium"/>
              <a:cs typeface="Montserrat Medium"/>
            </a:endParaRPr>
          </a:p>
          <a:p>
            <a:pPr marL="1269" algn="ctr">
              <a:lnSpc>
                <a:spcPct val="100000"/>
              </a:lnSpc>
            </a:pP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KPI’s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94970" y="3625225"/>
            <a:ext cx="246093" cy="1452295"/>
          </a:xfrm>
          <a:prstGeom prst="rect">
            <a:avLst/>
          </a:prstGeom>
        </p:spPr>
        <p:txBody>
          <a:bodyPr vert="vert270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A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 “champion”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95414" y="3639683"/>
            <a:ext cx="246093" cy="1277182"/>
          </a:xfrm>
          <a:prstGeom prst="rect">
            <a:avLst/>
          </a:prstGeom>
        </p:spPr>
        <p:txBody>
          <a:bodyPr vert="vert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Project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plan</a:t>
            </a:r>
            <a:endParaRPr sz="1599"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209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283" y="572924"/>
            <a:ext cx="8731533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31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43" y="572924"/>
            <a:ext cx="435243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228" y="0"/>
                </a:lnTo>
              </a:path>
            </a:pathLst>
          </a:custGeom>
          <a:ln w="12700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4713" y="417301"/>
            <a:ext cx="520263" cy="25826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95"/>
              </a:spcBef>
            </a:pPr>
            <a:r>
              <a:rPr sz="1599" b="1" spc="-20" dirty="0">
                <a:solidFill>
                  <a:srgbClr val="2D3842"/>
                </a:solidFill>
                <a:latin typeface="Montserrat SemiBold"/>
                <a:cs typeface="Montserrat SemiBold"/>
              </a:rPr>
              <a:t>S</a:t>
            </a:r>
            <a:r>
              <a:rPr sz="1599" b="1" spc="-235" dirty="0">
                <a:solidFill>
                  <a:srgbClr val="2D3842"/>
                </a:solidFill>
                <a:latin typeface="Montserrat SemiBold"/>
                <a:cs typeface="Montserrat SemiBold"/>
              </a:rPr>
              <a:t> </a:t>
            </a:r>
            <a:r>
              <a:rPr sz="1599" b="1" spc="55" dirty="0">
                <a:solidFill>
                  <a:srgbClr val="2D3842"/>
                </a:solidFill>
                <a:latin typeface="Montserrat SemiBold"/>
                <a:cs typeface="Montserrat SemiBold"/>
              </a:rPr>
              <a:t>AN</a:t>
            </a:r>
            <a:endParaRPr sz="1599">
              <a:latin typeface="Montserrat SemiBold"/>
              <a:cs typeface="Montserrat 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9306" y="949479"/>
            <a:ext cx="433341" cy="6292642"/>
            <a:chOff x="225005" y="950277"/>
            <a:chExt cx="433705" cy="6297930"/>
          </a:xfrm>
        </p:grpSpPr>
        <p:sp>
          <p:nvSpPr>
            <p:cNvPr id="6" name="object 6"/>
            <p:cNvSpPr/>
            <p:nvPr/>
          </p:nvSpPr>
          <p:spPr>
            <a:xfrm>
              <a:off x="225005" y="981710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77" y="0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182" y="951865"/>
              <a:ext cx="81915" cy="60325"/>
            </a:xfrm>
            <a:custGeom>
              <a:avLst/>
              <a:gdLst/>
              <a:ahLst/>
              <a:cxnLst/>
              <a:rect l="l" t="t" r="r" b="b"/>
              <a:pathLst>
                <a:path w="81915" h="60325">
                  <a:moveTo>
                    <a:pt x="81813" y="29845"/>
                  </a:moveTo>
                  <a:lnTo>
                    <a:pt x="78598" y="18216"/>
                  </a:lnTo>
                  <a:lnTo>
                    <a:pt x="69832" y="8731"/>
                  </a:lnTo>
                  <a:lnTo>
                    <a:pt x="56829" y="2341"/>
                  </a:lnTo>
                  <a:lnTo>
                    <a:pt x="40906" y="0"/>
                  </a:lnTo>
                  <a:lnTo>
                    <a:pt x="24983" y="2341"/>
                  </a:lnTo>
                  <a:lnTo>
                    <a:pt x="11980" y="8731"/>
                  </a:lnTo>
                  <a:lnTo>
                    <a:pt x="3214" y="18216"/>
                  </a:lnTo>
                  <a:lnTo>
                    <a:pt x="0" y="29845"/>
                  </a:lnTo>
                  <a:lnTo>
                    <a:pt x="3214" y="41493"/>
                  </a:lnTo>
                  <a:lnTo>
                    <a:pt x="11980" y="51022"/>
                  </a:lnTo>
                  <a:lnTo>
                    <a:pt x="24983" y="57455"/>
                  </a:lnTo>
                  <a:lnTo>
                    <a:pt x="40906" y="59817"/>
                  </a:lnTo>
                  <a:lnTo>
                    <a:pt x="56829" y="57455"/>
                  </a:lnTo>
                  <a:lnTo>
                    <a:pt x="69832" y="51022"/>
                  </a:lnTo>
                  <a:lnTo>
                    <a:pt x="78598" y="41493"/>
                  </a:lnTo>
                  <a:lnTo>
                    <a:pt x="81813" y="29845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089" y="1011682"/>
              <a:ext cx="0" cy="6236335"/>
            </a:xfrm>
            <a:custGeom>
              <a:avLst/>
              <a:gdLst/>
              <a:ahLst/>
              <a:cxnLst/>
              <a:rect l="l" t="t" r="r" b="b"/>
              <a:pathLst>
                <a:path h="6236334">
                  <a:moveTo>
                    <a:pt x="0" y="0"/>
                  </a:moveTo>
                  <a:lnTo>
                    <a:pt x="0" y="6236233"/>
                  </a:lnTo>
                </a:path>
              </a:pathLst>
            </a:custGeom>
            <a:ln w="12700">
              <a:solidFill>
                <a:srgbClr val="B6815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7283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Adviser</a:t>
            </a:r>
          </a:p>
          <a:p>
            <a:pPr marL="12690">
              <a:lnSpc>
                <a:spcPct val="100000"/>
              </a:lnSpc>
              <a:spcBef>
                <a:spcPts val="65"/>
              </a:spcBef>
            </a:pPr>
            <a:r>
              <a:rPr dirty="0"/>
              <a:t>Significant</a:t>
            </a:r>
            <a:r>
              <a:rPr spc="-110" dirty="0"/>
              <a:t> </a:t>
            </a:r>
            <a:r>
              <a:rPr spc="-10" dirty="0"/>
              <a:t>Families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312235" y="1680893"/>
            <a:ext cx="6093419" cy="5199456"/>
            <a:chOff x="2309685" y="1682305"/>
            <a:chExt cx="6098540" cy="5203825"/>
          </a:xfrm>
        </p:grpSpPr>
        <p:sp>
          <p:nvSpPr>
            <p:cNvPr id="11" name="object 11"/>
            <p:cNvSpPr/>
            <p:nvPr/>
          </p:nvSpPr>
          <p:spPr>
            <a:xfrm>
              <a:off x="2311273" y="1683893"/>
              <a:ext cx="6095365" cy="5200650"/>
            </a:xfrm>
            <a:custGeom>
              <a:avLst/>
              <a:gdLst/>
              <a:ahLst/>
              <a:cxnLst/>
              <a:rect l="l" t="t" r="r" b="b"/>
              <a:pathLst>
                <a:path w="6095365" h="5200650">
                  <a:moveTo>
                    <a:pt x="1537462" y="0"/>
                  </a:moveTo>
                  <a:lnTo>
                    <a:pt x="0" y="2584069"/>
                  </a:lnTo>
                  <a:lnTo>
                    <a:pt x="1510284" y="5184216"/>
                  </a:lnTo>
                  <a:lnTo>
                    <a:pt x="4557903" y="5200180"/>
                  </a:lnTo>
                  <a:lnTo>
                    <a:pt x="6095365" y="2616073"/>
                  </a:lnTo>
                  <a:lnTo>
                    <a:pt x="4585081" y="16001"/>
                  </a:lnTo>
                  <a:lnTo>
                    <a:pt x="1537462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1273" y="1683893"/>
              <a:ext cx="6095365" cy="5200650"/>
            </a:xfrm>
            <a:custGeom>
              <a:avLst/>
              <a:gdLst/>
              <a:ahLst/>
              <a:cxnLst/>
              <a:rect l="l" t="t" r="r" b="b"/>
              <a:pathLst>
                <a:path w="6095365" h="5200650">
                  <a:moveTo>
                    <a:pt x="4585081" y="16001"/>
                  </a:moveTo>
                  <a:lnTo>
                    <a:pt x="1537462" y="0"/>
                  </a:lnTo>
                  <a:lnTo>
                    <a:pt x="0" y="2584069"/>
                  </a:lnTo>
                  <a:lnTo>
                    <a:pt x="1510284" y="5184216"/>
                  </a:lnTo>
                  <a:lnTo>
                    <a:pt x="4557903" y="5200180"/>
                  </a:lnTo>
                  <a:lnTo>
                    <a:pt x="6095365" y="2616073"/>
                  </a:lnTo>
                  <a:lnTo>
                    <a:pt x="4585081" y="16001"/>
                  </a:lnTo>
                  <a:close/>
                </a:path>
              </a:pathLst>
            </a:custGeom>
            <a:ln w="317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2397" y="2216658"/>
              <a:ext cx="4872990" cy="4220210"/>
            </a:xfrm>
            <a:custGeom>
              <a:avLst/>
              <a:gdLst/>
              <a:ahLst/>
              <a:cxnLst/>
              <a:rect l="l" t="t" r="r" b="b"/>
              <a:pathLst>
                <a:path w="4872990" h="4220210">
                  <a:moveTo>
                    <a:pt x="3654679" y="0"/>
                  </a:moveTo>
                  <a:lnTo>
                    <a:pt x="1218183" y="0"/>
                  </a:lnTo>
                  <a:lnTo>
                    <a:pt x="0" y="2109978"/>
                  </a:lnTo>
                  <a:lnTo>
                    <a:pt x="1218183" y="4220121"/>
                  </a:lnTo>
                  <a:lnTo>
                    <a:pt x="3654679" y="4220121"/>
                  </a:lnTo>
                  <a:lnTo>
                    <a:pt x="4872989" y="2109978"/>
                  </a:lnTo>
                  <a:lnTo>
                    <a:pt x="3654679" y="0"/>
                  </a:lnTo>
                  <a:close/>
                </a:path>
              </a:pathLst>
            </a:custGeom>
            <a:solidFill>
              <a:srgbClr val="D5D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22397" y="2216658"/>
              <a:ext cx="4872990" cy="4220210"/>
            </a:xfrm>
            <a:custGeom>
              <a:avLst/>
              <a:gdLst/>
              <a:ahLst/>
              <a:cxnLst/>
              <a:rect l="l" t="t" r="r" b="b"/>
              <a:pathLst>
                <a:path w="4872990" h="4220210">
                  <a:moveTo>
                    <a:pt x="3654679" y="0"/>
                  </a:moveTo>
                  <a:lnTo>
                    <a:pt x="1218183" y="0"/>
                  </a:lnTo>
                  <a:lnTo>
                    <a:pt x="0" y="2109978"/>
                  </a:lnTo>
                  <a:lnTo>
                    <a:pt x="1218183" y="4220121"/>
                  </a:lnTo>
                  <a:lnTo>
                    <a:pt x="3654679" y="4220121"/>
                  </a:lnTo>
                  <a:lnTo>
                    <a:pt x="4872989" y="2109978"/>
                  </a:lnTo>
                  <a:lnTo>
                    <a:pt x="3654679" y="0"/>
                  </a:lnTo>
                  <a:close/>
                </a:path>
              </a:pathLst>
            </a:custGeom>
            <a:ln w="3175">
              <a:solidFill>
                <a:srgbClr val="D5D1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9175" y="2772537"/>
              <a:ext cx="3599815" cy="3117215"/>
            </a:xfrm>
            <a:custGeom>
              <a:avLst/>
              <a:gdLst/>
              <a:ahLst/>
              <a:cxnLst/>
              <a:rect l="l" t="t" r="r" b="b"/>
              <a:pathLst>
                <a:path w="3599815" h="3117215">
                  <a:moveTo>
                    <a:pt x="2699512" y="0"/>
                  </a:moveTo>
                  <a:lnTo>
                    <a:pt x="899795" y="0"/>
                  </a:lnTo>
                  <a:lnTo>
                    <a:pt x="0" y="1558544"/>
                  </a:lnTo>
                  <a:lnTo>
                    <a:pt x="899795" y="3117088"/>
                  </a:lnTo>
                  <a:lnTo>
                    <a:pt x="2699512" y="3117088"/>
                  </a:lnTo>
                  <a:lnTo>
                    <a:pt x="3599306" y="1558544"/>
                  </a:lnTo>
                  <a:lnTo>
                    <a:pt x="2699512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9175" y="2772537"/>
              <a:ext cx="3599815" cy="3117215"/>
            </a:xfrm>
            <a:custGeom>
              <a:avLst/>
              <a:gdLst/>
              <a:ahLst/>
              <a:cxnLst/>
              <a:rect l="l" t="t" r="r" b="b"/>
              <a:pathLst>
                <a:path w="3599815" h="3117215">
                  <a:moveTo>
                    <a:pt x="2699512" y="0"/>
                  </a:moveTo>
                  <a:lnTo>
                    <a:pt x="899795" y="0"/>
                  </a:lnTo>
                  <a:lnTo>
                    <a:pt x="0" y="1558544"/>
                  </a:lnTo>
                  <a:lnTo>
                    <a:pt x="899795" y="3117088"/>
                  </a:lnTo>
                  <a:lnTo>
                    <a:pt x="2699512" y="3117088"/>
                  </a:lnTo>
                  <a:lnTo>
                    <a:pt x="3599306" y="1558544"/>
                  </a:lnTo>
                  <a:lnTo>
                    <a:pt x="2699512" y="0"/>
                  </a:lnTo>
                  <a:close/>
                </a:path>
              </a:pathLst>
            </a:custGeom>
            <a:ln w="3175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5180" y="3251962"/>
              <a:ext cx="2487295" cy="2154555"/>
            </a:xfrm>
            <a:custGeom>
              <a:avLst/>
              <a:gdLst/>
              <a:ahLst/>
              <a:cxnLst/>
              <a:rect l="l" t="t" r="r" b="b"/>
              <a:pathLst>
                <a:path w="2487295" h="2154554">
                  <a:moveTo>
                    <a:pt x="1865503" y="0"/>
                  </a:moveTo>
                  <a:lnTo>
                    <a:pt x="621919" y="0"/>
                  </a:lnTo>
                  <a:lnTo>
                    <a:pt x="0" y="1077086"/>
                  </a:lnTo>
                  <a:lnTo>
                    <a:pt x="621919" y="2154047"/>
                  </a:lnTo>
                  <a:lnTo>
                    <a:pt x="1865503" y="2154047"/>
                  </a:lnTo>
                  <a:lnTo>
                    <a:pt x="2487295" y="1077086"/>
                  </a:lnTo>
                  <a:lnTo>
                    <a:pt x="1865503" y="0"/>
                  </a:lnTo>
                  <a:close/>
                </a:path>
              </a:pathLst>
            </a:custGeom>
            <a:solidFill>
              <a:srgbClr val="334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5180" y="3251962"/>
              <a:ext cx="2487295" cy="2154555"/>
            </a:xfrm>
            <a:custGeom>
              <a:avLst/>
              <a:gdLst/>
              <a:ahLst/>
              <a:cxnLst/>
              <a:rect l="l" t="t" r="r" b="b"/>
              <a:pathLst>
                <a:path w="2487295" h="2154554">
                  <a:moveTo>
                    <a:pt x="1865503" y="0"/>
                  </a:moveTo>
                  <a:lnTo>
                    <a:pt x="621919" y="0"/>
                  </a:lnTo>
                  <a:lnTo>
                    <a:pt x="0" y="1077086"/>
                  </a:lnTo>
                  <a:lnTo>
                    <a:pt x="621919" y="2154047"/>
                  </a:lnTo>
                  <a:lnTo>
                    <a:pt x="1865503" y="2154047"/>
                  </a:lnTo>
                  <a:lnTo>
                    <a:pt x="2487295" y="1077086"/>
                  </a:lnTo>
                  <a:lnTo>
                    <a:pt x="1865503" y="0"/>
                  </a:lnTo>
                  <a:close/>
                </a:path>
              </a:pathLst>
            </a:custGeom>
            <a:ln w="3175">
              <a:solidFill>
                <a:srgbClr val="334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0768" y="3657219"/>
              <a:ext cx="1487170" cy="1288415"/>
            </a:xfrm>
            <a:custGeom>
              <a:avLst/>
              <a:gdLst/>
              <a:ahLst/>
              <a:cxnLst/>
              <a:rect l="l" t="t" r="r" b="b"/>
              <a:pathLst>
                <a:path w="1487170" h="1288414">
                  <a:moveTo>
                    <a:pt x="1115441" y="0"/>
                  </a:moveTo>
                  <a:lnTo>
                    <a:pt x="371856" y="0"/>
                  </a:lnTo>
                  <a:lnTo>
                    <a:pt x="0" y="643890"/>
                  </a:lnTo>
                  <a:lnTo>
                    <a:pt x="371856" y="1287907"/>
                  </a:lnTo>
                  <a:lnTo>
                    <a:pt x="1115441" y="1287907"/>
                  </a:lnTo>
                  <a:lnTo>
                    <a:pt x="1487170" y="643890"/>
                  </a:lnTo>
                  <a:lnTo>
                    <a:pt x="1115441" y="0"/>
                  </a:lnTo>
                  <a:close/>
                </a:path>
              </a:pathLst>
            </a:custGeom>
            <a:solidFill>
              <a:srgbClr val="2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0768" y="3657219"/>
              <a:ext cx="1487170" cy="1288415"/>
            </a:xfrm>
            <a:custGeom>
              <a:avLst/>
              <a:gdLst/>
              <a:ahLst/>
              <a:cxnLst/>
              <a:rect l="l" t="t" r="r" b="b"/>
              <a:pathLst>
                <a:path w="1487170" h="1288414">
                  <a:moveTo>
                    <a:pt x="1115441" y="0"/>
                  </a:moveTo>
                  <a:lnTo>
                    <a:pt x="371856" y="0"/>
                  </a:lnTo>
                  <a:lnTo>
                    <a:pt x="0" y="643890"/>
                  </a:lnTo>
                  <a:lnTo>
                    <a:pt x="371856" y="1287907"/>
                  </a:lnTo>
                  <a:lnTo>
                    <a:pt x="1115441" y="1287907"/>
                  </a:lnTo>
                  <a:lnTo>
                    <a:pt x="1487170" y="643890"/>
                  </a:lnTo>
                  <a:lnTo>
                    <a:pt x="1115441" y="0"/>
                  </a:lnTo>
                  <a:close/>
                </a:path>
              </a:pathLst>
            </a:custGeom>
            <a:ln w="3175">
              <a:solidFill>
                <a:srgbClr val="2D3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12939" y="3587022"/>
            <a:ext cx="215315" cy="1474501"/>
          </a:xfrm>
          <a:prstGeom prst="rect">
            <a:avLst/>
          </a:prstGeom>
        </p:spPr>
        <p:txBody>
          <a:bodyPr vert="vert" wrap="square" lIns="0" tIns="7614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60"/>
              </a:spcBef>
            </a:pPr>
            <a:r>
              <a:rPr sz="1399" b="0" dirty="0">
                <a:solidFill>
                  <a:srgbClr val="2D3842"/>
                </a:solidFill>
                <a:latin typeface="Montserrat Medium"/>
                <a:cs typeface="Montserrat Medium"/>
              </a:rPr>
              <a:t>Equity</a:t>
            </a:r>
            <a:r>
              <a:rPr sz="1399" b="0" spc="-1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3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399" b="0" spc="-1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3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399">
              <a:latin typeface="Montserrat Medium"/>
              <a:cs typeface="Montserrat Medium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80456" y="1758235"/>
            <a:ext cx="6018552" cy="4606229"/>
            <a:chOff x="2177795" y="1759712"/>
            <a:chExt cx="6023610" cy="461010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6602" y="4913503"/>
              <a:ext cx="1344549" cy="14540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7795" y="4957826"/>
              <a:ext cx="1498854" cy="14115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2565" y="1759712"/>
              <a:ext cx="1381105" cy="195300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886673" y="3751299"/>
            <a:ext cx="246093" cy="1312077"/>
          </a:xfrm>
          <a:prstGeom prst="rect">
            <a:avLst/>
          </a:prstGeom>
        </p:spPr>
        <p:txBody>
          <a:bodyPr vert="vert270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Time</a:t>
            </a:r>
            <a:r>
              <a:rPr sz="1599" b="0" spc="-2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spc="-10" dirty="0">
                <a:solidFill>
                  <a:srgbClr val="2D3842"/>
                </a:solidFill>
                <a:latin typeface="Montserrat Medium"/>
                <a:cs typeface="Montserrat Medium"/>
              </a:rPr>
              <a:t>frames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4970" y="3625225"/>
            <a:ext cx="246093" cy="1452295"/>
          </a:xfrm>
          <a:prstGeom prst="rect">
            <a:avLst/>
          </a:prstGeom>
        </p:spPr>
        <p:txBody>
          <a:bodyPr vert="vert270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A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 “champion”</a:t>
            </a:r>
            <a:endParaRPr sz="1599">
              <a:latin typeface="Montserrat Medium"/>
              <a:cs typeface="Montserrat Medium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2461" y="1883352"/>
            <a:ext cx="977938" cy="158299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195414" y="3639683"/>
            <a:ext cx="246093" cy="1277182"/>
          </a:xfrm>
          <a:prstGeom prst="rect">
            <a:avLst/>
          </a:prstGeom>
        </p:spPr>
        <p:txBody>
          <a:bodyPr vert="vert" wrap="square" lIns="0" tIns="5710" rIns="0" bIns="0" rtlCol="0">
            <a:spAutoFit/>
          </a:bodyPr>
          <a:lstStyle/>
          <a:p>
            <a:pPr marL="12690">
              <a:lnSpc>
                <a:spcPct val="100000"/>
              </a:lnSpc>
              <a:spcBef>
                <a:spcPts val="4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Project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plan</a:t>
            </a:r>
            <a:endParaRPr sz="1599">
              <a:latin typeface="Montserrat Medium"/>
              <a:cs typeface="Montserrat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90185" y="1323625"/>
            <a:ext cx="2228248" cy="5899907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327398">
              <a:lnSpc>
                <a:spcPct val="100000"/>
              </a:lnSpc>
              <a:spcBef>
                <a:spcPts val="95"/>
              </a:spcBef>
            </a:pPr>
            <a:r>
              <a:rPr sz="1599" b="0" dirty="0">
                <a:solidFill>
                  <a:srgbClr val="33445F"/>
                </a:solidFill>
                <a:latin typeface="Montserrat Medium"/>
                <a:cs typeface="Montserrat Medium"/>
              </a:rPr>
              <a:t>Advisory</a:t>
            </a:r>
            <a:r>
              <a:rPr sz="1599" b="0" spc="-40" dirty="0">
                <a:solidFill>
                  <a:srgbClr val="33445F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33445F"/>
                </a:solidFill>
                <a:latin typeface="Montserrat Medium"/>
                <a:cs typeface="Montserrat Medium"/>
              </a:rPr>
              <a:t>Board</a:t>
            </a:r>
            <a:endParaRPr sz="1599">
              <a:latin typeface="Montserrat Medium"/>
              <a:cs typeface="Montserrat Medium"/>
            </a:endParaRPr>
          </a:p>
          <a:p>
            <a:pPr marL="169409" marR="5076" indent="-115478">
              <a:lnSpc>
                <a:spcPts val="3667"/>
              </a:lnSpc>
              <a:spcBef>
                <a:spcPts val="10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Documentation</a:t>
            </a:r>
            <a:r>
              <a:rPr sz="1599" b="0" spc="-10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Plan 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Communication</a:t>
            </a:r>
            <a:endParaRPr sz="1599">
              <a:latin typeface="Montserrat Medium"/>
              <a:cs typeface="Montserrat Medium"/>
            </a:endParaRPr>
          </a:p>
          <a:p>
            <a:pPr marR="195424" algn="ctr">
              <a:lnSpc>
                <a:spcPts val="1504"/>
              </a:lnSpc>
            </a:pP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Plan</a:t>
            </a:r>
            <a:endParaRPr sz="1599">
              <a:latin typeface="Montserrat Medium"/>
              <a:cs typeface="Montserrat Medium"/>
            </a:endParaRPr>
          </a:p>
          <a:p>
            <a:pPr marR="196693" algn="ctr">
              <a:lnSpc>
                <a:spcPct val="100000"/>
              </a:lnSpc>
              <a:spcBef>
                <a:spcPts val="809"/>
              </a:spcBef>
            </a:pP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Income</a:t>
            </a:r>
            <a:r>
              <a:rPr sz="15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5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 whom</a:t>
            </a:r>
            <a:endParaRPr sz="1599">
              <a:latin typeface="Montserrat Medium"/>
              <a:cs typeface="Montserrat Medium"/>
            </a:endParaRPr>
          </a:p>
          <a:p>
            <a:pPr marL="469524" marR="532339" algn="ctr">
              <a:lnSpc>
                <a:spcPct val="100000"/>
              </a:lnSpc>
              <a:spcBef>
                <a:spcPts val="1524"/>
              </a:spcBef>
            </a:pPr>
            <a:r>
              <a:rPr sz="1099" b="0" dirty="0">
                <a:solidFill>
                  <a:srgbClr val="FDFFFF"/>
                </a:solidFill>
                <a:latin typeface="Montserrat Medium"/>
                <a:cs typeface="Montserrat Medium"/>
              </a:rPr>
              <a:t>Are</a:t>
            </a:r>
            <a:r>
              <a:rPr sz="10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099" b="0" dirty="0">
                <a:solidFill>
                  <a:srgbClr val="FDFFFF"/>
                </a:solidFill>
                <a:latin typeface="Montserrat Medium"/>
                <a:cs typeface="Montserrat Medium"/>
              </a:rPr>
              <a:t>the</a:t>
            </a:r>
            <a:r>
              <a:rPr sz="1099" b="0" spc="-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099" b="0" dirty="0">
                <a:solidFill>
                  <a:srgbClr val="FDFFFF"/>
                </a:solidFill>
                <a:latin typeface="Montserrat Medium"/>
                <a:cs typeface="Montserrat Medium"/>
              </a:rPr>
              <a:t>family</a:t>
            </a:r>
            <a:r>
              <a:rPr sz="10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099" b="0" spc="-25" dirty="0">
                <a:solidFill>
                  <a:srgbClr val="FDFFFF"/>
                </a:solidFill>
                <a:latin typeface="Montserrat Medium"/>
                <a:cs typeface="Montserrat Medium"/>
              </a:rPr>
              <a:t>on </a:t>
            </a:r>
            <a:r>
              <a:rPr sz="1099" b="0" dirty="0">
                <a:solidFill>
                  <a:srgbClr val="FDFFFF"/>
                </a:solidFill>
                <a:latin typeface="Montserrat Medium"/>
                <a:cs typeface="Montserrat Medium"/>
              </a:rPr>
              <a:t>the</a:t>
            </a:r>
            <a:r>
              <a:rPr sz="10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 journey</a:t>
            </a:r>
            <a:endParaRPr sz="1099">
              <a:latin typeface="Montserrat Medium"/>
              <a:cs typeface="Montserrat Medium"/>
            </a:endParaRPr>
          </a:p>
          <a:p>
            <a:pPr marL="708728" marR="789943" indent="10786" algn="just">
              <a:lnSpc>
                <a:spcPct val="100000"/>
              </a:lnSpc>
              <a:spcBef>
                <a:spcPts val="625"/>
              </a:spcBef>
            </a:pP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Where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are</a:t>
            </a:r>
            <a:r>
              <a:rPr sz="1599" b="0" spc="-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5" dirty="0">
                <a:solidFill>
                  <a:srgbClr val="FDFFFF"/>
                </a:solidFill>
                <a:latin typeface="Montserrat Medium"/>
                <a:cs typeface="Montserrat Medium"/>
              </a:rPr>
              <a:t>we 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going?</a:t>
            </a:r>
            <a:endParaRPr sz="1599">
              <a:latin typeface="Montserrat Medium"/>
              <a:cs typeface="Montserrat Medium"/>
            </a:endParaRPr>
          </a:p>
          <a:p>
            <a:pPr marL="14592" algn="ctr">
              <a:lnSpc>
                <a:spcPct val="100000"/>
              </a:lnSpc>
              <a:spcBef>
                <a:spcPts val="1174"/>
              </a:spcBef>
            </a:pPr>
            <a:r>
              <a:rPr sz="999" b="1" dirty="0">
                <a:solidFill>
                  <a:srgbClr val="FDFFFF"/>
                </a:solidFill>
                <a:latin typeface="Montserrat SemiBold"/>
                <a:cs typeface="Montserrat SemiBold"/>
              </a:rPr>
              <a:t>Now</a:t>
            </a:r>
            <a:r>
              <a:rPr sz="999" b="1" spc="10" dirty="0">
                <a:solidFill>
                  <a:srgbClr val="FDFFFF"/>
                </a:solidFill>
                <a:latin typeface="Montserrat SemiBold"/>
                <a:cs typeface="Montserrat SemiBold"/>
              </a:rPr>
              <a:t> </a:t>
            </a:r>
            <a:r>
              <a:rPr sz="999" b="1" spc="-10" dirty="0">
                <a:solidFill>
                  <a:srgbClr val="FDFFFF"/>
                </a:solidFill>
                <a:latin typeface="Montserrat SemiBold"/>
                <a:cs typeface="Montserrat SemiBold"/>
              </a:rPr>
              <a:t>10-20-100yr</a:t>
            </a:r>
            <a:endParaRPr sz="999">
              <a:latin typeface="Montserrat SemiBold"/>
              <a:cs typeface="Montserrat SemiBold"/>
            </a:endParaRPr>
          </a:p>
          <a:p>
            <a:pPr marL="14592" algn="ctr">
              <a:lnSpc>
                <a:spcPct val="100000"/>
              </a:lnSpc>
            </a:pPr>
            <a:r>
              <a:rPr sz="999" b="1" spc="-20" dirty="0">
                <a:solidFill>
                  <a:srgbClr val="FDFFFF"/>
                </a:solidFill>
                <a:latin typeface="Montserrat SemiBold"/>
                <a:cs typeface="Montserrat SemiBold"/>
              </a:rPr>
              <a:t>plan</a:t>
            </a:r>
            <a:endParaRPr sz="999">
              <a:latin typeface="Montserrat SemiBold"/>
              <a:cs typeface="Montserrat SemiBold"/>
            </a:endParaRPr>
          </a:p>
          <a:p>
            <a:pPr marL="509497" marR="591347" indent="634" algn="ctr">
              <a:lnSpc>
                <a:spcPct val="100000"/>
              </a:lnSpc>
              <a:spcBef>
                <a:spcPts val="1009"/>
              </a:spcBef>
            </a:pPr>
            <a:r>
              <a:rPr sz="1099" b="0" dirty="0">
                <a:solidFill>
                  <a:srgbClr val="FDFFFF"/>
                </a:solidFill>
                <a:latin typeface="Montserrat Medium"/>
                <a:cs typeface="Montserrat Medium"/>
              </a:rPr>
              <a:t>Existing</a:t>
            </a:r>
            <a:r>
              <a:rPr sz="1099" b="0" spc="-4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0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skills </a:t>
            </a:r>
            <a:r>
              <a:rPr sz="1099" b="0" dirty="0">
                <a:solidFill>
                  <a:srgbClr val="FDFFFF"/>
                </a:solidFill>
                <a:latin typeface="Montserrat Medium"/>
                <a:cs typeface="Montserrat Medium"/>
              </a:rPr>
              <a:t>and</a:t>
            </a:r>
            <a:r>
              <a:rPr sz="10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0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capabilities</a:t>
            </a:r>
            <a:endParaRPr sz="1099">
              <a:latin typeface="Montserrat Medium"/>
              <a:cs typeface="Montserrat Medium"/>
            </a:endParaRPr>
          </a:p>
          <a:p>
            <a:pPr marR="84387" algn="ctr">
              <a:lnSpc>
                <a:spcPct val="100000"/>
              </a:lnSpc>
              <a:spcBef>
                <a:spcPts val="1449"/>
              </a:spcBef>
            </a:pP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Control</a:t>
            </a:r>
            <a:r>
              <a:rPr sz="1599" b="0" spc="-2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2D3842"/>
                </a:solidFill>
                <a:latin typeface="Montserrat Medium"/>
                <a:cs typeface="Montserrat Medium"/>
              </a:rPr>
              <a:t>to</a:t>
            </a:r>
            <a:r>
              <a:rPr sz="1599" b="0" spc="-25" dirty="0">
                <a:solidFill>
                  <a:srgbClr val="2D3842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2D3842"/>
                </a:solidFill>
                <a:latin typeface="Montserrat Medium"/>
                <a:cs typeface="Montserrat Medium"/>
              </a:rPr>
              <a:t>whom</a:t>
            </a:r>
            <a:endParaRPr sz="1599">
              <a:latin typeface="Montserrat Medium"/>
              <a:cs typeface="Montserrat Medium"/>
            </a:endParaRPr>
          </a:p>
          <a:p>
            <a:pPr marL="12055" marR="210017" algn="ctr">
              <a:lnSpc>
                <a:spcPct val="207500"/>
              </a:lnSpc>
              <a:spcBef>
                <a:spcPts val="265"/>
              </a:spcBef>
            </a:pP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Best</a:t>
            </a:r>
            <a:r>
              <a:rPr sz="1599" b="0" spc="-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of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dirty="0">
                <a:solidFill>
                  <a:srgbClr val="FDFFFF"/>
                </a:solidFill>
                <a:latin typeface="Montserrat Medium"/>
                <a:cs typeface="Montserrat Medium"/>
              </a:rPr>
              <a:t>Breed</a:t>
            </a:r>
            <a:r>
              <a:rPr sz="1599" b="0" spc="-15" dirty="0">
                <a:solidFill>
                  <a:srgbClr val="FDFFFF"/>
                </a:solidFill>
                <a:latin typeface="Montserrat Medium"/>
                <a:cs typeface="Montserrat Medium"/>
              </a:rPr>
              <a:t> </a:t>
            </a:r>
            <a:r>
              <a:rPr sz="1599" b="0" spc="-20" dirty="0">
                <a:solidFill>
                  <a:srgbClr val="FDFFFF"/>
                </a:solidFill>
                <a:latin typeface="Montserrat Medium"/>
                <a:cs typeface="Montserrat Medium"/>
              </a:rPr>
              <a:t>team </a:t>
            </a:r>
            <a:r>
              <a:rPr sz="1599" b="0" spc="-10" dirty="0">
                <a:solidFill>
                  <a:srgbClr val="FDFFFF"/>
                </a:solidFill>
                <a:latin typeface="Montserrat Medium"/>
                <a:cs typeface="Montserrat Medium"/>
              </a:rPr>
              <a:t>KPI’s</a:t>
            </a:r>
            <a:endParaRPr sz="1599">
              <a:latin typeface="Montserrat Medium"/>
              <a:cs typeface="Montserrat Medium"/>
            </a:endParaRPr>
          </a:p>
          <a:p>
            <a:pPr marR="81849" algn="ctr">
              <a:lnSpc>
                <a:spcPct val="100000"/>
              </a:lnSpc>
              <a:spcBef>
                <a:spcPts val="1394"/>
              </a:spcBef>
            </a:pPr>
            <a:r>
              <a:rPr sz="1599" b="0" spc="-10" dirty="0">
                <a:solidFill>
                  <a:srgbClr val="33445F"/>
                </a:solidFill>
                <a:latin typeface="Montserrat Medium"/>
                <a:cs typeface="Montserrat Medium"/>
              </a:rPr>
              <a:t>Accountability</a:t>
            </a:r>
            <a:endParaRPr sz="1599"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94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7682444" cy="430887"/>
          </a:xfrm>
        </p:spPr>
        <p:txBody>
          <a:bodyPr/>
          <a:lstStyle/>
          <a:p>
            <a:r>
              <a:rPr lang="en-AU" dirty="0"/>
              <a:t>Stewardship Family Board Role</a:t>
            </a:r>
          </a:p>
        </p:txBody>
      </p:sp>
      <p:pic>
        <p:nvPicPr>
          <p:cNvPr id="4" name="Picture 3" descr="A diagram of a business&#10;&#10;Description automatically generated with medium confidence">
            <a:extLst>
              <a:ext uri="{FF2B5EF4-FFF2-40B4-BE49-F238E27FC236}">
                <a16:creationId xmlns:a16="http://schemas.microsoft.com/office/drawing/2014/main" id="{6E5DFF1B-7331-75E3-3226-DFC17E83D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644650"/>
            <a:ext cx="8517581" cy="54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838657"/>
            <a:ext cx="8215844" cy="800219"/>
          </a:xfrm>
        </p:spPr>
        <p:txBody>
          <a:bodyPr/>
          <a:lstStyle/>
          <a:p>
            <a:pPr algn="l"/>
            <a:r>
              <a:rPr lang="en-AU" dirty="0"/>
              <a:t>Handing Over The Baton 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5" name="Picture 4" descr="A close-up of hands holding a copper tube&#10;&#10;Description automatically generated">
            <a:extLst>
              <a:ext uri="{FF2B5EF4-FFF2-40B4-BE49-F238E27FC236}">
                <a16:creationId xmlns:a16="http://schemas.microsoft.com/office/drawing/2014/main" id="{B9F1D591-4B8F-8E47-4AAD-5E8F2033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92250"/>
            <a:ext cx="82204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22" y="1289963"/>
            <a:ext cx="1967444" cy="430887"/>
          </a:xfrm>
        </p:spPr>
        <p:txBody>
          <a:bodyPr/>
          <a:lstStyle/>
          <a:p>
            <a:r>
              <a:rPr lang="en-AU" dirty="0"/>
              <a:t>Advocacy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3A76E3-1DA5-F01C-1CAB-439181A839F1}"/>
              </a:ext>
            </a:extLst>
          </p:cNvPr>
          <p:cNvSpPr txBox="1">
            <a:spLocks/>
          </p:cNvSpPr>
          <p:nvPr/>
        </p:nvSpPr>
        <p:spPr>
          <a:xfrm>
            <a:off x="879926" y="3898228"/>
            <a:ext cx="274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Medium"/>
                <a:ea typeface="+mj-ea"/>
              </a:rPr>
              <a:t>Family Board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031491-8413-C83D-AD08-218801076ACC}"/>
              </a:ext>
            </a:extLst>
          </p:cNvPr>
          <p:cNvSpPr txBox="1">
            <a:spLocks/>
          </p:cNvSpPr>
          <p:nvPr/>
        </p:nvSpPr>
        <p:spPr>
          <a:xfrm>
            <a:off x="958322" y="6506494"/>
            <a:ext cx="25008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Medium"/>
                <a:ea typeface="+mj-ea"/>
              </a:rPr>
              <a:t>Stewardship</a:t>
            </a:r>
          </a:p>
        </p:txBody>
      </p:sp>
      <p:pic>
        <p:nvPicPr>
          <p:cNvPr id="6" name="Picture 5" descr="A diagram of a family&#10;&#10;Description automatically generated">
            <a:extLst>
              <a:ext uri="{FF2B5EF4-FFF2-40B4-BE49-F238E27FC236}">
                <a16:creationId xmlns:a16="http://schemas.microsoft.com/office/drawing/2014/main" id="{AE0D65C7-A061-1907-8BED-C8CD814A7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6" y="1084518"/>
            <a:ext cx="6477000" cy="596213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7E88FC-4C39-7D48-0CD4-FE064608CB56}"/>
              </a:ext>
            </a:extLst>
          </p:cNvPr>
          <p:cNvCxnSpPr>
            <a:cxnSpLocks/>
          </p:cNvCxnSpPr>
          <p:nvPr/>
        </p:nvCxnSpPr>
        <p:spPr>
          <a:xfrm>
            <a:off x="2755900" y="1873250"/>
            <a:ext cx="1676400" cy="2285999"/>
          </a:xfrm>
          <a:prstGeom prst="line">
            <a:avLst/>
          </a:prstGeom>
          <a:ln w="38100">
            <a:solidFill>
              <a:srgbClr val="B68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5142D9-9661-41FC-ED55-798540CE2CA1}"/>
              </a:ext>
            </a:extLst>
          </p:cNvPr>
          <p:cNvCxnSpPr>
            <a:cxnSpLocks/>
          </p:cNvCxnSpPr>
          <p:nvPr/>
        </p:nvCxnSpPr>
        <p:spPr>
          <a:xfrm flipH="1">
            <a:off x="2754700" y="4159249"/>
            <a:ext cx="1677600" cy="2286000"/>
          </a:xfrm>
          <a:prstGeom prst="line">
            <a:avLst/>
          </a:prstGeom>
          <a:ln w="38100">
            <a:solidFill>
              <a:srgbClr val="B68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A0C34B-39F8-4B67-D77A-73DBF0F9316D}"/>
              </a:ext>
            </a:extLst>
          </p:cNvPr>
          <p:cNvCxnSpPr>
            <a:cxnSpLocks/>
          </p:cNvCxnSpPr>
          <p:nvPr/>
        </p:nvCxnSpPr>
        <p:spPr>
          <a:xfrm>
            <a:off x="3352300" y="4159249"/>
            <a:ext cx="1080000" cy="0"/>
          </a:xfrm>
          <a:prstGeom prst="line">
            <a:avLst/>
          </a:prstGeom>
          <a:ln w="38100">
            <a:solidFill>
              <a:srgbClr val="B68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3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691844" cy="861774"/>
          </a:xfrm>
        </p:spPr>
        <p:txBody>
          <a:bodyPr/>
          <a:lstStyle/>
          <a:p>
            <a:r>
              <a:rPr lang="en-AU" dirty="0"/>
              <a:t>How to think about your capital</a:t>
            </a:r>
          </a:p>
        </p:txBody>
      </p:sp>
      <p:pic>
        <p:nvPicPr>
          <p:cNvPr id="4" name="Picture 3" descr="A diagram of a mind set&#10;&#10;Description automatically generated with medium confidence">
            <a:extLst>
              <a:ext uri="{FF2B5EF4-FFF2-40B4-BE49-F238E27FC236}">
                <a16:creationId xmlns:a16="http://schemas.microsoft.com/office/drawing/2014/main" id="{C22D98F9-232C-18D5-1D3E-354617F0C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797050"/>
            <a:ext cx="6858000" cy="53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7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958850"/>
            <a:ext cx="4953000" cy="430887"/>
          </a:xfrm>
        </p:spPr>
        <p:txBody>
          <a:bodyPr/>
          <a:lstStyle/>
          <a:p>
            <a:r>
              <a:rPr lang="en-AU" dirty="0"/>
              <a:t>Advocate Role: Script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2204E-EE65-4400-BCB2-AFB4B9139B08}"/>
              </a:ext>
            </a:extLst>
          </p:cNvPr>
          <p:cNvSpPr txBox="1"/>
          <p:nvPr/>
        </p:nvSpPr>
        <p:spPr>
          <a:xfrm>
            <a:off x="2676939" y="3598829"/>
            <a:ext cx="5353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L" dirty="0"/>
          </a:p>
        </p:txBody>
      </p:sp>
      <p:pic>
        <p:nvPicPr>
          <p:cNvPr id="11" name="Picture 10" descr="A screenshot of a black and white text&#10;&#10;Description automatically generated">
            <a:extLst>
              <a:ext uri="{FF2B5EF4-FFF2-40B4-BE49-F238E27FC236}">
                <a16:creationId xmlns:a16="http://schemas.microsoft.com/office/drawing/2014/main" id="{5067AAE8-9A27-6C25-3C4D-490AC396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720850"/>
            <a:ext cx="7086600" cy="51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74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FA1-6980-EDD3-DA8F-F5219D2E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7682444" cy="861774"/>
          </a:xfrm>
        </p:spPr>
        <p:txBody>
          <a:bodyPr/>
          <a:lstStyle/>
          <a:p>
            <a:r>
              <a:rPr lang="en-AU" dirty="0"/>
              <a:t>Stewardship Role: Family Board Example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CFA6AA89-E7EC-BC0F-FDD2-142BBE1C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720850"/>
            <a:ext cx="8382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5157-0FD1-EF06-9292-E6F75266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882650"/>
            <a:ext cx="8749244" cy="861774"/>
          </a:xfrm>
        </p:spPr>
        <p:txBody>
          <a:bodyPr/>
          <a:lstStyle/>
          <a:p>
            <a:r>
              <a:rPr lang="en-AU" dirty="0"/>
              <a:t>Receiving the Baton </a:t>
            </a:r>
            <a:br>
              <a:rPr lang="en-AU" dirty="0"/>
            </a:br>
            <a:r>
              <a:rPr lang="en-AU" dirty="0"/>
              <a:t>Considerations, Challenges &amp; Opportunities</a:t>
            </a:r>
          </a:p>
        </p:txBody>
      </p:sp>
      <p:pic>
        <p:nvPicPr>
          <p:cNvPr id="4" name="Picture 3" descr="Hands holding a baton with text overlay&#10;&#10;Description automatically generated">
            <a:extLst>
              <a:ext uri="{FF2B5EF4-FFF2-40B4-BE49-F238E27FC236}">
                <a16:creationId xmlns:a16="http://schemas.microsoft.com/office/drawing/2014/main" id="{D92F32F0-1D45-87EF-0093-9513B8B7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22" y="1744424"/>
            <a:ext cx="7772400" cy="5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5157-0FD1-EF06-9292-E6F75266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882650"/>
            <a:ext cx="8749244" cy="492443"/>
          </a:xfrm>
        </p:spPr>
        <p:txBody>
          <a:bodyPr/>
          <a:lstStyle/>
          <a:p>
            <a:r>
              <a:rPr lang="en-AU" sz="3200" dirty="0"/>
              <a:t>Typical A-B Conversations</a:t>
            </a:r>
          </a:p>
        </p:txBody>
      </p:sp>
      <p:pic>
        <p:nvPicPr>
          <p:cNvPr id="4" name="Picture 3" descr="A person standing on a desk&#10;&#10;Description automatically generated">
            <a:extLst>
              <a:ext uri="{FF2B5EF4-FFF2-40B4-BE49-F238E27FC236}">
                <a16:creationId xmlns:a16="http://schemas.microsoft.com/office/drawing/2014/main" id="{CD448726-1221-000B-71C0-F81E9DFE2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568450"/>
            <a:ext cx="8375926" cy="56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diagram of a pie chart&#10;&#10;Description automatically generated">
            <a:extLst>
              <a:ext uri="{FF2B5EF4-FFF2-40B4-BE49-F238E27FC236}">
                <a16:creationId xmlns:a16="http://schemas.microsoft.com/office/drawing/2014/main" id="{EB913E34-A206-9F65-5F8F-76559F11C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156972"/>
            <a:ext cx="8458200" cy="6399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5925A-8E60-3BB4-8551-393FD142ABC1}"/>
              </a:ext>
            </a:extLst>
          </p:cNvPr>
          <p:cNvSpPr txBox="1"/>
          <p:nvPr/>
        </p:nvSpPr>
        <p:spPr>
          <a:xfrm>
            <a:off x="1003300" y="730250"/>
            <a:ext cx="485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ontserrat Medium" panose="00000600000000000000" pitchFamily="2" charset="0"/>
              </a:rPr>
              <a:t>Wheel of Competency</a:t>
            </a:r>
          </a:p>
        </p:txBody>
      </p:sp>
    </p:spTree>
    <p:extLst>
      <p:ext uri="{BB962C8B-B14F-4D97-AF65-F5344CB8AC3E}">
        <p14:creationId xmlns:p14="http://schemas.microsoft.com/office/powerpoint/2010/main" val="163276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A576995-140D-9167-FF7E-80D5EDAF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5244044" cy="430887"/>
          </a:xfrm>
        </p:spPr>
        <p:txBody>
          <a:bodyPr/>
          <a:lstStyle/>
          <a:p>
            <a:r>
              <a:rPr lang="en-AU"/>
              <a:t>SCARF Model for Change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B7A11-B328-ACDE-C3A0-151BC1199F1F}"/>
              </a:ext>
            </a:extLst>
          </p:cNvPr>
          <p:cNvSpPr txBox="1"/>
          <p:nvPr/>
        </p:nvSpPr>
        <p:spPr>
          <a:xfrm>
            <a:off x="1032510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/>
          </a:p>
        </p:txBody>
      </p:sp>
      <p:pic>
        <p:nvPicPr>
          <p:cNvPr id="7" name="Picture 6" descr="A diagram of a business plan&#10;&#10;Description automatically generated">
            <a:extLst>
              <a:ext uri="{FF2B5EF4-FFF2-40B4-BE49-F238E27FC236}">
                <a16:creationId xmlns:a16="http://schemas.microsoft.com/office/drawing/2014/main" id="{C474A9CF-F5B8-0EEF-69B1-0882D79F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1644650"/>
            <a:ext cx="6242050" cy="5642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A576995-140D-9167-FF7E-80D5EDAF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006044" cy="430887"/>
          </a:xfrm>
        </p:spPr>
        <p:txBody>
          <a:bodyPr/>
          <a:lstStyle/>
          <a:p>
            <a:r>
              <a:rPr lang="en-GB" dirty="0"/>
              <a:t>Transition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B7A11-B328-ACDE-C3A0-151BC1199F1F}"/>
              </a:ext>
            </a:extLst>
          </p:cNvPr>
          <p:cNvSpPr txBox="1"/>
          <p:nvPr/>
        </p:nvSpPr>
        <p:spPr>
          <a:xfrm>
            <a:off x="1032510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 descr="A group of people with words&#10;&#10;Description automatically generated with medium confidence">
            <a:extLst>
              <a:ext uri="{FF2B5EF4-FFF2-40B4-BE49-F238E27FC236}">
                <a16:creationId xmlns:a16="http://schemas.microsoft.com/office/drawing/2014/main" id="{DAC8B1B1-1932-3B95-08A5-890080ED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498957"/>
            <a:ext cx="6778502" cy="55196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A576995-140D-9167-FF7E-80D5EDAF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006044" cy="430887"/>
          </a:xfrm>
        </p:spPr>
        <p:txBody>
          <a:bodyPr/>
          <a:lstStyle/>
          <a:p>
            <a:r>
              <a:rPr lang="en-GB" dirty="0"/>
              <a:t>Year 1– Draft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B7A11-B328-ACDE-C3A0-151BC1199F1F}"/>
              </a:ext>
            </a:extLst>
          </p:cNvPr>
          <p:cNvSpPr txBox="1"/>
          <p:nvPr/>
        </p:nvSpPr>
        <p:spPr>
          <a:xfrm>
            <a:off x="1032510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 descr="A diagram of a business plan&#10;&#10;Description automatically generated with medium confidence">
            <a:extLst>
              <a:ext uri="{FF2B5EF4-FFF2-40B4-BE49-F238E27FC236}">
                <a16:creationId xmlns:a16="http://schemas.microsoft.com/office/drawing/2014/main" id="{85BFFF36-8880-4CB6-1FBB-D3596CDD3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512872"/>
            <a:ext cx="8382000" cy="58471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A576995-140D-9167-FF7E-80D5EDAF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463244" cy="430887"/>
          </a:xfrm>
        </p:spPr>
        <p:txBody>
          <a:bodyPr/>
          <a:lstStyle/>
          <a:p>
            <a:r>
              <a:rPr lang="en-AU" dirty="0"/>
              <a:t>Possible Succession Documents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B7A11-B328-ACDE-C3A0-151BC1199F1F}"/>
              </a:ext>
            </a:extLst>
          </p:cNvPr>
          <p:cNvSpPr txBox="1"/>
          <p:nvPr/>
        </p:nvSpPr>
        <p:spPr>
          <a:xfrm>
            <a:off x="1032510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6" name="Picture 5" descr="A blue and brown document with white text&#10;&#10;Description automatically generated">
            <a:extLst>
              <a:ext uri="{FF2B5EF4-FFF2-40B4-BE49-F238E27FC236}">
                <a16:creationId xmlns:a16="http://schemas.microsoft.com/office/drawing/2014/main" id="{E2850F27-2195-80AF-57D2-6B8929684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6" y="2272387"/>
            <a:ext cx="8964386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501204E0E8546970714FFE872A97A" ma:contentTypeVersion="20" ma:contentTypeDescription="Create a new document." ma:contentTypeScope="" ma:versionID="c571dcd68f504901106bdc9b47a6c684">
  <xsd:schema xmlns:xsd="http://www.w3.org/2001/XMLSchema" xmlns:xs="http://www.w3.org/2001/XMLSchema" xmlns:p="http://schemas.microsoft.com/office/2006/metadata/properties" xmlns:ns1="http://schemas.microsoft.com/sharepoint/v3" xmlns:ns2="754c8679-8c3b-4cb4-ba22-a8d7dbdfdbb4" xmlns:ns3="6e81a57f-e398-47b6-98fd-f6700c6fb7fe" xmlns:ns4="f3b6e03b-ad32-48bd-b642-fb933687addb" targetNamespace="http://schemas.microsoft.com/office/2006/metadata/properties" ma:root="true" ma:fieldsID="916f98b719463c51256e1fbc4e8967e7" ns1:_="" ns2:_="" ns3:_="" ns4:_="">
    <xsd:import namespace="http://schemas.microsoft.com/sharepoint/v3"/>
    <xsd:import namespace="754c8679-8c3b-4cb4-ba22-a8d7dbdfdbb4"/>
    <xsd:import namespace="6e81a57f-e398-47b6-98fd-f6700c6fb7fe"/>
    <xsd:import namespace="f3b6e03b-ad32-48bd-b642-fb933687a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c8679-8c3b-4cb4-ba22-a8d7dbdf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7edb66-2f33-4c2f-9104-9fe18fb1b6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1a57f-e398-47b6-98fd-f6700c6fb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6e03b-ad32-48bd-b642-fb933687add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392f10-55a8-44cb-a09c-740ac177dd52}" ma:internalName="TaxCatchAll" ma:showField="CatchAllData" ma:web="f3b6e03b-ad32-48bd-b642-fb933687a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b6e03b-ad32-48bd-b642-fb933687addb" xsi:nil="true"/>
    <lcf76f155ced4ddcb4097134ff3c332f xmlns="754c8679-8c3b-4cb4-ba22-a8d7dbdfdbb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CF786C-5157-4B9E-9E89-1EF51D8F4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8A4052-25A5-4D68-8966-C7512BC4A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4c8679-8c3b-4cb4-ba22-a8d7dbdfdbb4"/>
    <ds:schemaRef ds:uri="6e81a57f-e398-47b6-98fd-f6700c6fb7fe"/>
    <ds:schemaRef ds:uri="f3b6e03b-ad32-48bd-b642-fb933687a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934A01-E47F-4FFD-B0AC-61CD07721D00}">
  <ds:schemaRefs>
    <ds:schemaRef ds:uri="http://schemas.microsoft.com/office/2006/metadata/properties"/>
    <ds:schemaRef ds:uri="http://schemas.microsoft.com/office/infopath/2007/PartnerControls"/>
    <ds:schemaRef ds:uri="f3b6e03b-ad32-48bd-b642-fb933687addb"/>
    <ds:schemaRef ds:uri="754c8679-8c3b-4cb4-ba22-a8d7dbdfdbb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17153</TotalTime>
  <Words>764</Words>
  <Application>Microsoft Office PowerPoint</Application>
  <PresentationFormat>Custom</PresentationFormat>
  <Paragraphs>213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Narrow</vt:lpstr>
      <vt:lpstr>Calibri</vt:lpstr>
      <vt:lpstr>Montserrat</vt:lpstr>
      <vt:lpstr>Montserrat Medium</vt:lpstr>
      <vt:lpstr>Montserrat SemiBold</vt:lpstr>
      <vt:lpstr>Symbol</vt:lpstr>
      <vt:lpstr>Verdana</vt:lpstr>
      <vt:lpstr>Office Theme</vt:lpstr>
      <vt:lpstr>Office Theme</vt:lpstr>
      <vt:lpstr>Office Theme</vt:lpstr>
      <vt:lpstr>Office Theme</vt:lpstr>
      <vt:lpstr>PowerPoint Presentation</vt:lpstr>
      <vt:lpstr>Handing Over The Baton  </vt:lpstr>
      <vt:lpstr>Receiving the Baton  Considerations, Challenges &amp; Opportunities</vt:lpstr>
      <vt:lpstr>Typical A-B Conversations</vt:lpstr>
      <vt:lpstr>PowerPoint Presentation</vt:lpstr>
      <vt:lpstr>SCARF Model for Change </vt:lpstr>
      <vt:lpstr>Transition </vt:lpstr>
      <vt:lpstr>Year 1– Draft </vt:lpstr>
      <vt:lpstr>Possible Succession Documents </vt:lpstr>
      <vt:lpstr>Family Rule Book</vt:lpstr>
      <vt:lpstr>PowerPoint Presentation</vt:lpstr>
      <vt:lpstr>Capability &amp; Planning Issues</vt:lpstr>
      <vt:lpstr>PowerPoint Presentation</vt:lpstr>
      <vt:lpstr>Adviser Significant Families</vt:lpstr>
      <vt:lpstr>Adviser Significant Families</vt:lpstr>
      <vt:lpstr>Adviser Significant Families</vt:lpstr>
      <vt:lpstr>Adviser Significant Families</vt:lpstr>
      <vt:lpstr>Adviser Significant Families</vt:lpstr>
      <vt:lpstr>Stewardship Family Board Role</vt:lpstr>
      <vt:lpstr>Advocacy </vt:lpstr>
      <vt:lpstr>How to think about your capital</vt:lpstr>
      <vt:lpstr>Advocate Role: Script</vt:lpstr>
      <vt:lpstr>Stewardship Role: Family Board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Great Life</dc:title>
  <dc:creator>Carolyn Bryant</dc:creator>
  <cp:lastModifiedBy>Leanne Manning</cp:lastModifiedBy>
  <cp:revision>28</cp:revision>
  <dcterms:created xsi:type="dcterms:W3CDTF">2022-11-03T04:38:14Z</dcterms:created>
  <dcterms:modified xsi:type="dcterms:W3CDTF">2024-11-05T21:27:58Z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LastSaved">
    <vt:filetime>2022-11-03T00:00:00Z</vt:filetime>
  </property>
  <property fmtid="{D5CDD505-2E9C-101B-9397-08002B2CF9AE}" pid="4" name="Producer">
    <vt:lpwstr>macOS Version 10.15.7 (Build 19H1824) Quartz PDFContext</vt:lpwstr>
  </property>
  <property fmtid="{D5CDD505-2E9C-101B-9397-08002B2CF9AE}" pid="5" name="ContentTypeId">
    <vt:lpwstr>0x0101000D1501204E0E8546970714FFE872A97A</vt:lpwstr>
  </property>
  <property fmtid="{D5CDD505-2E9C-101B-9397-08002B2CF9AE}" pid="6" name="MediaServiceImageTags">
    <vt:lpwstr/>
  </property>
</Properties>
</file>