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  <p:sldMasterId id="2147483686" r:id="rId5"/>
    <p:sldMasterId id="2147483692" r:id="rId6"/>
    <p:sldMasterId id="2147483721" r:id="rId7"/>
  </p:sldMasterIdLst>
  <p:notesMasterIdLst>
    <p:notesMasterId r:id="rId31"/>
  </p:notesMasterIdLst>
  <p:sldIdLst>
    <p:sldId id="259" r:id="rId8"/>
    <p:sldId id="289" r:id="rId9"/>
    <p:sldId id="357" r:id="rId10"/>
    <p:sldId id="257" r:id="rId11"/>
    <p:sldId id="626" r:id="rId12"/>
    <p:sldId id="264" r:id="rId13"/>
    <p:sldId id="256" r:id="rId14"/>
    <p:sldId id="2115077035" r:id="rId15"/>
    <p:sldId id="499" r:id="rId16"/>
    <p:sldId id="2115077036" r:id="rId17"/>
    <p:sldId id="2115077038" r:id="rId18"/>
    <p:sldId id="2115078541" r:id="rId19"/>
    <p:sldId id="2115077040" r:id="rId20"/>
    <p:sldId id="2115078538" r:id="rId21"/>
    <p:sldId id="627" r:id="rId22"/>
    <p:sldId id="628" r:id="rId23"/>
    <p:sldId id="2115077344" r:id="rId24"/>
    <p:sldId id="2115078526" r:id="rId25"/>
    <p:sldId id="490" r:id="rId26"/>
    <p:sldId id="2115078539" r:id="rId27"/>
    <p:sldId id="2115077042" r:id="rId28"/>
    <p:sldId id="260" r:id="rId29"/>
    <p:sldId id="261" r:id="rId30"/>
  </p:sldIdLst>
  <p:sldSz cx="10693400" cy="7556500"/>
  <p:notesSz cx="9774238" cy="6724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771C1-2563-4D9C-9C41-89B6D53E7ED6}" v="4" dt="2025-06-03T01:50:07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77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fitzpatricksfinancialgroup.sharepoint.com/sites/AdviserPortal/FitzGoldCoast/Documents/Operations/Clients%20-%20BW/ZZZ_Potential%20Clients/Made%20with%20Love/Made%20With%20Love_240916_Where%20will%20my%20business%20value%20be%20discoun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 anchor="t" anchorCtr="1"/>
          <a:lstStyle/>
          <a:p>
            <a:pPr algn="ctr">
              <a:defRPr sz="1200" b="1" i="0" u="none" strike="noStrike" baseline="0">
                <a:solidFill>
                  <a:srgbClr val="000000"/>
                </a:solidFill>
                <a:latin typeface="Futura Bk BT"/>
                <a:ea typeface="Futura Bk BT"/>
                <a:cs typeface="Futura Bk BT"/>
              </a:defRPr>
            </a:pPr>
            <a:r>
              <a:rPr lang="en-US"/>
              <a:t>Where Will My Business Value Be Discounted - Snapshot</a:t>
            </a:r>
          </a:p>
        </c:rich>
      </c:tx>
      <c:layout>
        <c:manualLayout>
          <c:xMode val="edge"/>
          <c:yMode val="edge"/>
          <c:x val="0.33463075638272488"/>
          <c:y val="3.50878867414300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24346076458761"/>
          <c:y val="0.21678371026303508"/>
          <c:w val="0.55331991951710269"/>
          <c:h val="0.64102710024015763"/>
        </c:manualLayout>
      </c:layout>
      <c:radarChart>
        <c:radarStyle val="filled"/>
        <c:varyColors val="0"/>
        <c:ser>
          <c:idx val="0"/>
          <c:order val="0"/>
          <c:tx>
            <c:strRef>
              <c:f>'WOL - Summary'!$D$6</c:f>
              <c:strCache>
                <c:ptCount val="1"/>
                <c:pt idx="0">
                  <c:v>Now</c:v>
                </c:pt>
              </c:strCache>
            </c:strRef>
          </c:tx>
          <c:spPr>
            <a:noFill/>
            <a:ln w="38100">
              <a:solidFill>
                <a:srgbClr val="92D050"/>
              </a:solidFill>
            </a:ln>
            <a:effectLst>
              <a:outerShdw sx="1000" sy="1000" rotWithShape="0">
                <a:srgbClr val="000000"/>
              </a:outerShdw>
            </a:effectLst>
          </c:spPr>
          <c:cat>
            <c:strRef>
              <c:f>'WOL - Summary'!$A$7:$C$16</c:f>
              <c:strCache>
                <c:ptCount val="10"/>
                <c:pt idx="0">
                  <c:v>Vision &amp; Strategy</c:v>
                </c:pt>
                <c:pt idx="1">
                  <c:v>Consistent &amp; Predictable Financials</c:v>
                </c:pt>
                <c:pt idx="2">
                  <c:v>Robust Financials</c:v>
                </c:pt>
                <c:pt idx="3">
                  <c:v>Key Team Members Are Secured Long-Term</c:v>
                </c:pt>
                <c:pt idx="4">
                  <c:v>Key Person Issues Negated</c:v>
                </c:pt>
                <c:pt idx="5">
                  <c:v>Culture</c:v>
                </c:pt>
                <c:pt idx="6">
                  <c:v>Advisory Board</c:v>
                </c:pt>
                <c:pt idx="7">
                  <c:v>Governance</c:v>
                </c:pt>
                <c:pt idx="8">
                  <c:v>Systems &amp; Processes</c:v>
                </c:pt>
                <c:pt idx="9">
                  <c:v>Competitive Landscape &amp; Industry Trends</c:v>
                </c:pt>
              </c:strCache>
            </c:strRef>
          </c:cat>
          <c:val>
            <c:numRef>
              <c:f>'WOL - Summary'!$D$7:$D$16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7</c:v>
                </c:pt>
                <c:pt idx="6">
                  <c:v>0</c:v>
                </c:pt>
                <c:pt idx="7">
                  <c:v>5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5-48D5-97D2-9DCB9FC971F4}"/>
            </c:ext>
          </c:extLst>
        </c:ser>
        <c:ser>
          <c:idx val="1"/>
          <c:order val="1"/>
          <c:tx>
            <c:strRef>
              <c:f>'WOL - Summary'!$F$6</c:f>
              <c:strCache>
                <c:ptCount val="1"/>
                <c:pt idx="0">
                  <c:v>Future</c:v>
                </c:pt>
              </c:strCache>
            </c:strRef>
          </c:tx>
          <c:spPr>
            <a:noFill/>
            <a:ln w="38100">
              <a:solidFill>
                <a:schemeClr val="accent1"/>
              </a:solidFill>
            </a:ln>
            <a:effectLst>
              <a:outerShdw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/>
            </a:sp3d>
          </c:spPr>
          <c:cat>
            <c:strRef>
              <c:f>'WOL - Summary'!$A$7:$C$16</c:f>
              <c:strCache>
                <c:ptCount val="10"/>
                <c:pt idx="0">
                  <c:v>Vision &amp; Strategy</c:v>
                </c:pt>
                <c:pt idx="1">
                  <c:v>Consistent &amp; Predictable Financials</c:v>
                </c:pt>
                <c:pt idx="2">
                  <c:v>Robust Financials</c:v>
                </c:pt>
                <c:pt idx="3">
                  <c:v>Key Team Members Are Secured Long-Term</c:v>
                </c:pt>
                <c:pt idx="4">
                  <c:v>Key Person Issues Negated</c:v>
                </c:pt>
                <c:pt idx="5">
                  <c:v>Culture</c:v>
                </c:pt>
                <c:pt idx="6">
                  <c:v>Advisory Board</c:v>
                </c:pt>
                <c:pt idx="7">
                  <c:v>Governance</c:v>
                </c:pt>
                <c:pt idx="8">
                  <c:v>Systems &amp; Processes</c:v>
                </c:pt>
                <c:pt idx="9">
                  <c:v>Competitive Landscape &amp; Industry Trends</c:v>
                </c:pt>
              </c:strCache>
            </c:strRef>
          </c:cat>
          <c:val>
            <c:numRef>
              <c:f>'WOL - Summary'!$F$7:$F$16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5-48D5-97D2-9DCB9FC97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34848"/>
        <c:axId val="84361216"/>
      </c:radarChart>
      <c:catAx>
        <c:axId val="84334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Futura Lt BT"/>
                <a:cs typeface="Arial" pitchFamily="34" charset="0"/>
              </a:defRPr>
            </a:pPr>
            <a:endParaRPr lang="en-US"/>
          </a:p>
        </c:txPr>
        <c:crossAx val="84361216"/>
        <c:crosses val="autoZero"/>
        <c:auto val="0"/>
        <c:lblAlgn val="ctr"/>
        <c:lblOffset val="100"/>
        <c:noMultiLvlLbl val="0"/>
      </c:catAx>
      <c:valAx>
        <c:axId val="8436121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433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70325300246603"/>
          <c:y val="0.90009360718022169"/>
          <c:w val="0.11930776258601479"/>
          <c:h val="9.99063928197787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7F39-6F9A-4CF1-AE39-DBEBAC6E7F6A}" type="datetimeFigureOut">
              <a:rPr lang="en-AU" smtClean="0"/>
              <a:t>4/06/2025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41375"/>
            <a:ext cx="3211512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900" y="3236913"/>
            <a:ext cx="7818438" cy="2647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6658-3D9B-43C1-BDA0-9F4F8EA69C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04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D301E-58C9-42FA-BF41-A58C49366D40}" type="slidenum">
              <a: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25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96658-3D9B-43C1-BDA0-9F4F8EA69CE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22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8E4E-325C-4AFF-BE28-FE6DC44E76C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3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43" y="2181667"/>
            <a:ext cx="9624060" cy="3570398"/>
          </a:xfrm>
        </p:spPr>
        <p:txBody>
          <a:bodyPr>
            <a:normAutofit/>
          </a:bodyPr>
          <a:lstStyle>
            <a:lvl1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sz="2105">
                <a:solidFill>
                  <a:srgbClr val="000000"/>
                </a:solidFill>
              </a:defRPr>
            </a:lvl1pPr>
            <a:lvl2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AU" sz="2105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70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92">
          <p15:clr>
            <a:srgbClr val="FBAE40"/>
          </p15:clr>
        </p15:guide>
        <p15:guide id="3" pos="3840">
          <p15:clr>
            <a:srgbClr val="FBAE40"/>
          </p15:clr>
        </p15:guide>
        <p15:guide id="4" pos="391">
          <p15:clr>
            <a:srgbClr val="FBAE40"/>
          </p15:clr>
        </p15:guide>
        <p15:guide id="5" pos="207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43" y="2181667"/>
            <a:ext cx="9624060" cy="4408538"/>
          </a:xfrm>
        </p:spPr>
        <p:txBody>
          <a:bodyPr>
            <a:normAutofit/>
          </a:bodyPr>
          <a:lstStyle>
            <a:lvl1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sz="2105">
                <a:solidFill>
                  <a:srgbClr val="000000"/>
                </a:solidFill>
              </a:defRPr>
            </a:lvl1pPr>
            <a:lvl2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0758" indent="-300758">
              <a:spcBef>
                <a:spcPts val="526"/>
              </a:spcBef>
              <a:spcAft>
                <a:spcPts val="526"/>
              </a:spcAft>
              <a:buFont typeface="Arial" panose="020B0604020202020204" pitchFamily="34" charset="0"/>
              <a:buChar char="•"/>
              <a:tabLst>
                <a:tab pos="316074" algn="l"/>
              </a:tabLst>
              <a:defRPr lang="en-AU" sz="2105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32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92">
          <p15:clr>
            <a:srgbClr val="FBAE40"/>
          </p15:clr>
        </p15:guide>
        <p15:guide id="3" pos="3840">
          <p15:clr>
            <a:srgbClr val="FBAE40"/>
          </p15:clr>
        </p15:guide>
        <p15:guide id="4" pos="391">
          <p15:clr>
            <a:srgbClr val="FBAE40"/>
          </p15:clr>
        </p15:guide>
        <p15:guide id="5" pos="207">
          <p15:clr>
            <a:srgbClr val="FBAE40"/>
          </p15:clr>
        </p15:guide>
        <p15:guide id="6" orient="horz" pos="401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704532"/>
            <a:ext cx="10693400" cy="4851968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2079490"/>
            <a:ext cx="5825427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3" y="942630"/>
            <a:ext cx="5825427" cy="1053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7" b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6571567" y="3"/>
            <a:ext cx="3782835" cy="335843"/>
          </a:xfrm>
          <a:prstGeom prst="rect">
            <a:avLst/>
          </a:prstGeom>
          <a:solidFill>
            <a:srgbClr val="0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79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2143" y="2899408"/>
            <a:ext cx="5825427" cy="814836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40241" y="3798202"/>
            <a:ext cx="98134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 txBox="1">
            <a:spLocks/>
          </p:cNvSpPr>
          <p:nvPr userDrawn="1"/>
        </p:nvSpPr>
        <p:spPr>
          <a:xfrm>
            <a:off x="412142" y="4024926"/>
            <a:ext cx="3974752" cy="638554"/>
          </a:xfrm>
          <a:prstGeom prst="rect">
            <a:avLst/>
          </a:prstGeom>
        </p:spPr>
        <p:txBody>
          <a:bodyPr vert="horz" lIns="80201" tIns="40100" rIns="80201" bIns="401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79" b="1"/>
              <a:t>EXPERIENCE</a:t>
            </a:r>
          </a:p>
        </p:txBody>
      </p: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6475608" y="4024926"/>
            <a:ext cx="3974752" cy="638554"/>
          </a:xfrm>
          <a:prstGeom prst="rect">
            <a:avLst/>
          </a:prstGeom>
        </p:spPr>
        <p:txBody>
          <a:bodyPr vert="horz" lIns="80201" tIns="40100" rIns="80201" bIns="401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579" b="1"/>
              <a:t>QUALIFICATIONS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41228" y="4514660"/>
            <a:ext cx="5811373" cy="2174242"/>
          </a:xfrm>
        </p:spPr>
        <p:txBody>
          <a:bodyPr>
            <a:normAutofit/>
          </a:bodyPr>
          <a:lstStyle>
            <a:lvl1pPr marL="0" indent="0">
              <a:spcAft>
                <a:spcPts val="263"/>
              </a:spcAft>
              <a:buNone/>
              <a:defRPr sz="1228"/>
            </a:lvl1pPr>
            <a:lvl2pPr marL="401010" indent="0">
              <a:spcAft>
                <a:spcPts val="263"/>
              </a:spcAft>
              <a:buNone/>
              <a:defRPr sz="1228"/>
            </a:lvl2pPr>
            <a:lvl3pPr marL="802020" indent="0">
              <a:spcAft>
                <a:spcPts val="263"/>
              </a:spcAft>
              <a:buNone/>
              <a:defRPr sz="1228"/>
            </a:lvl3pPr>
            <a:lvl4pPr marL="1203030" indent="0">
              <a:spcAft>
                <a:spcPts val="263"/>
              </a:spcAft>
              <a:buNone/>
              <a:defRPr sz="1228"/>
            </a:lvl4pPr>
            <a:lvl5pPr marL="1604040" indent="0">
              <a:spcAft>
                <a:spcPts val="263"/>
              </a:spcAft>
              <a:buNone/>
              <a:defRPr sz="122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95640" y="4514660"/>
            <a:ext cx="3954720" cy="2174242"/>
          </a:xfrm>
        </p:spPr>
        <p:txBody>
          <a:bodyPr>
            <a:normAutofit/>
          </a:bodyPr>
          <a:lstStyle>
            <a:lvl1pPr marL="0" indent="0">
              <a:spcAft>
                <a:spcPts val="263"/>
              </a:spcAft>
              <a:buNone/>
              <a:defRPr sz="1228"/>
            </a:lvl1pPr>
            <a:lvl2pPr marL="401010" indent="0">
              <a:spcAft>
                <a:spcPts val="263"/>
              </a:spcAft>
              <a:buNone/>
              <a:defRPr sz="1228"/>
            </a:lvl2pPr>
            <a:lvl3pPr marL="802020" indent="0">
              <a:spcAft>
                <a:spcPts val="263"/>
              </a:spcAft>
              <a:buNone/>
              <a:defRPr sz="1228"/>
            </a:lvl3pPr>
            <a:lvl4pPr marL="1203030" indent="0">
              <a:spcAft>
                <a:spcPts val="263"/>
              </a:spcAft>
              <a:buNone/>
              <a:defRPr sz="1228"/>
            </a:lvl4pPr>
            <a:lvl5pPr marL="1604040" indent="0">
              <a:spcAft>
                <a:spcPts val="263"/>
              </a:spcAft>
              <a:buNone/>
              <a:defRPr sz="122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571568" y="432068"/>
            <a:ext cx="3780472" cy="302620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579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PLACE PHOTO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92">
          <p15:clr>
            <a:srgbClr val="FBAE40"/>
          </p15:clr>
        </p15:guide>
        <p15:guide id="3" pos="3840">
          <p15:clr>
            <a:srgbClr val="FBAE40"/>
          </p15:clr>
        </p15:guide>
        <p15:guide id="4" pos="391">
          <p15:clr>
            <a:srgbClr val="FBAE40"/>
          </p15:clr>
        </p15:guide>
        <p15:guide id="5" pos="207">
          <p15:clr>
            <a:srgbClr val="FBAE40"/>
          </p15:clr>
        </p15:guide>
        <p15:guide id="6" orient="horz" pos="40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auto">
          <a:xfrm>
            <a:off x="0" y="0"/>
            <a:ext cx="10693400" cy="4603868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5896223" y="2"/>
            <a:ext cx="4292212" cy="327099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07" y="385153"/>
            <a:ext cx="2526000" cy="50059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555" y="7070143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3" b="1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8" name="Text Placeholder 3"/>
          <p:cNvSpPr txBox="1">
            <a:spLocks/>
          </p:cNvSpPr>
          <p:nvPr userDrawn="1"/>
        </p:nvSpPr>
        <p:spPr>
          <a:xfrm>
            <a:off x="723002" y="2362915"/>
            <a:ext cx="4865465" cy="1647098"/>
          </a:xfrm>
          <a:prstGeom prst="rect">
            <a:avLst/>
          </a:prstGeom>
        </p:spPr>
        <p:txBody>
          <a:bodyPr vert="horz" lIns="80201" tIns="40100" rIns="80201" bIns="401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5"/>
              </a:lnSpc>
              <a:spcBef>
                <a:spcPts val="0"/>
              </a:spcBef>
            </a:pPr>
            <a:r>
              <a:rPr lang="en-AU" sz="2807" b="1"/>
              <a:t>Presentation</a:t>
            </a:r>
            <a:r>
              <a:rPr lang="en-AU" sz="2807" b="1" baseline="0"/>
              <a:t> title goes here over 3 lines sentence case</a:t>
            </a:r>
            <a:endParaRPr lang="en-AU" sz="2807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2300" y="4901888"/>
            <a:ext cx="4865465" cy="1090746"/>
          </a:xfrm>
        </p:spPr>
        <p:txBody>
          <a:bodyPr>
            <a:normAutofit/>
          </a:bodyPr>
          <a:lstStyle>
            <a:lvl1pPr marL="0" indent="0">
              <a:lnSpc>
                <a:spcPts val="1930"/>
              </a:lnSpc>
              <a:spcAft>
                <a:spcPts val="263"/>
              </a:spcAft>
              <a:buNone/>
              <a:defRPr sz="1754"/>
            </a:lvl1pPr>
            <a:lvl2pPr marL="401010" indent="0">
              <a:spcAft>
                <a:spcPts val="263"/>
              </a:spcAft>
              <a:buNone/>
              <a:defRPr sz="1228"/>
            </a:lvl2pPr>
            <a:lvl3pPr marL="802020" indent="0">
              <a:spcAft>
                <a:spcPts val="263"/>
              </a:spcAft>
              <a:buNone/>
              <a:defRPr sz="1228"/>
            </a:lvl3pPr>
            <a:lvl4pPr marL="1203030" indent="0">
              <a:spcAft>
                <a:spcPts val="263"/>
              </a:spcAft>
              <a:buNone/>
              <a:defRPr sz="1228"/>
            </a:lvl4pPr>
            <a:lvl5pPr marL="1604040" indent="0">
              <a:spcAft>
                <a:spcPts val="263"/>
              </a:spcAft>
              <a:buNone/>
              <a:defRPr sz="122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215" y="420130"/>
            <a:ext cx="4292218" cy="51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7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92">
          <p15:clr>
            <a:srgbClr val="FBAE40"/>
          </p15:clr>
        </p15:guide>
        <p15:guide id="3" pos="3840">
          <p15:clr>
            <a:srgbClr val="FBAE40"/>
          </p15:clr>
        </p15:guide>
        <p15:guide id="4" pos="391">
          <p15:clr>
            <a:srgbClr val="FBAE40"/>
          </p15:clr>
        </p15:guide>
        <p15:guide id="5" pos="207">
          <p15:clr>
            <a:srgbClr val="FBAE40"/>
          </p15:clr>
        </p15:guide>
        <p15:guide id="6" orient="horz" pos="40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COPY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193573"/>
            <a:ext cx="10693400" cy="2223631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43" y="2449072"/>
            <a:ext cx="9624060" cy="1896959"/>
          </a:xfrm>
        </p:spPr>
        <p:txBody>
          <a:bodyPr>
            <a:normAutofit/>
          </a:bodyPr>
          <a:lstStyle>
            <a:lvl1pPr marL="0" indent="0">
              <a:spcBef>
                <a:spcPts val="526"/>
              </a:spcBef>
              <a:spcAft>
                <a:spcPts val="526"/>
              </a:spcAft>
              <a:buFont typeface="+mj-lt"/>
              <a:buNone/>
              <a:tabLst>
                <a:tab pos="316074" algn="l"/>
              </a:tabLst>
              <a:defRPr sz="1579">
                <a:solidFill>
                  <a:schemeClr val="bg1"/>
                </a:solidFill>
              </a:defRPr>
            </a:lvl1pPr>
            <a:lvl2pPr marL="0" indent="0">
              <a:spcBef>
                <a:spcPts val="526"/>
              </a:spcBef>
              <a:spcAft>
                <a:spcPts val="526"/>
              </a:spcAft>
              <a:buFont typeface="+mj-lt"/>
              <a:buNone/>
              <a:tabLst>
                <a:tab pos="316074" algn="l"/>
              </a:tabLst>
              <a:defRPr lang="en-US" sz="157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526"/>
              </a:spcBef>
              <a:spcAft>
                <a:spcPts val="526"/>
              </a:spcAft>
              <a:buFont typeface="+mj-lt"/>
              <a:buNone/>
              <a:tabLst>
                <a:tab pos="316074" algn="l"/>
              </a:tabLst>
              <a:defRPr lang="en-US" sz="157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526"/>
              </a:spcBef>
              <a:spcAft>
                <a:spcPts val="526"/>
              </a:spcAft>
              <a:buFont typeface="+mj-lt"/>
              <a:buNone/>
              <a:tabLst>
                <a:tab pos="316074" algn="l"/>
              </a:tabLst>
              <a:defRPr lang="en-US" sz="157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526"/>
              </a:spcBef>
              <a:spcAft>
                <a:spcPts val="526"/>
              </a:spcAft>
              <a:buFont typeface="+mj-lt"/>
              <a:buNone/>
              <a:tabLst>
                <a:tab pos="316074" algn="l"/>
              </a:tabLst>
              <a:defRPr lang="en-AU" sz="157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669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4192">
          <p15:clr>
            <a:srgbClr val="FBAE40"/>
          </p15:clr>
        </p15:guide>
        <p15:guide id="3" pos="3840">
          <p15:clr>
            <a:srgbClr val="FBAE40"/>
          </p15:clr>
        </p15:guide>
        <p15:guide id="4" pos="391">
          <p15:clr>
            <a:srgbClr val="FBAE40"/>
          </p15:clr>
        </p15:guide>
        <p15:guide id="5" pos="207">
          <p15:clr>
            <a:srgbClr val="FBAE40"/>
          </p15:clr>
        </p15:guide>
        <p15:guide id="6" orient="horz" pos="40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176" y="2181667"/>
            <a:ext cx="9781862" cy="4408538"/>
          </a:xfrm>
        </p:spPr>
        <p:txBody>
          <a:bodyPr>
            <a:normAutofit/>
          </a:bodyPr>
          <a:lstStyle>
            <a:lvl1pPr marL="300758" indent="-300758" algn="l" defTabSz="802020" rtl="0" eaLnBrk="1" latinLnBrk="0" hangingPunct="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51641" indent="-250631" algn="l" defTabSz="802020" rtl="0" eaLnBrk="1" latinLnBrk="0" hangingPunct="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02525" indent="-200505" algn="l" defTabSz="802020" rtl="0" eaLnBrk="1" latinLnBrk="0" hangingPunct="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03535" indent="-200505" algn="l" defTabSz="802020" rtl="0" eaLnBrk="1" latinLnBrk="0" hangingPunct="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lang="en-US" sz="2105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04546" indent="-200505" algn="l" defTabSz="802020" rtl="0" eaLnBrk="1" latinLnBrk="0" hangingPunct="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lang="en-AU" sz="2105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92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177" y="2181667"/>
            <a:ext cx="7080056" cy="4325319"/>
          </a:xfrm>
        </p:spPr>
        <p:txBody>
          <a:bodyPr>
            <a:normAutofit/>
          </a:bodyPr>
          <a:lstStyle>
            <a:lvl1pPr marL="300758" indent="-300758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1pPr>
            <a:lvl2pPr marL="651641" indent="-25063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105">
                <a:solidFill>
                  <a:srgbClr val="000000"/>
                </a:solidFill>
              </a:defRPr>
            </a:lvl2pPr>
            <a:lvl3pPr marL="1002525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3pPr>
            <a:lvl4pPr marL="1403535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105">
                <a:solidFill>
                  <a:srgbClr val="000000"/>
                </a:solidFill>
              </a:defRPr>
            </a:lvl4pPr>
            <a:lvl5pPr marL="1804546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752715" y="4659842"/>
            <a:ext cx="2940685" cy="1847144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869671" y="4785785"/>
            <a:ext cx="2511839" cy="1567273"/>
          </a:xfrm>
        </p:spPr>
        <p:txBody>
          <a:bodyPr anchor="t">
            <a:normAutofit/>
          </a:bodyPr>
          <a:lstStyle>
            <a:lvl1pPr marL="0" indent="0" algn="l">
              <a:buClr>
                <a:schemeClr val="bg2"/>
              </a:buClr>
              <a:buFont typeface="Wingdings" panose="05000000000000000000" pitchFamily="2" charset="2"/>
              <a:buNone/>
              <a:defRPr sz="1228" b="1">
                <a:solidFill>
                  <a:schemeClr val="bg1"/>
                </a:solidFill>
              </a:defRPr>
            </a:lvl1pPr>
            <a:lvl2pPr marL="401010" indent="0" algn="r">
              <a:buNone/>
              <a:defRPr/>
            </a:lvl2pPr>
            <a:lvl3pPr marL="802020" indent="0" algn="r">
              <a:buNone/>
              <a:defRPr/>
            </a:lvl3pPr>
            <a:lvl4pPr marL="1203030" indent="0" algn="r">
              <a:buNone/>
              <a:defRPr/>
            </a:lvl4pPr>
            <a:lvl5pPr marL="1604040" indent="0" algn="r">
              <a:buNone/>
              <a:defRPr/>
            </a:lvl5pPr>
          </a:lstStyle>
          <a:p>
            <a:pPr lvl="0"/>
            <a:r>
              <a:rPr lang="en-US"/>
              <a:t>CLICK TO INSERT TAG LINE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06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22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0176" y="2181667"/>
            <a:ext cx="9781862" cy="4533388"/>
          </a:xfrm>
        </p:spPr>
        <p:txBody>
          <a:bodyPr>
            <a:normAutofit/>
          </a:bodyPr>
          <a:lstStyle>
            <a:lvl1pPr marL="300758" indent="-300758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1pPr>
            <a:lvl2pPr marL="651641" indent="-250631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105">
                <a:solidFill>
                  <a:srgbClr val="000000"/>
                </a:solidFill>
              </a:defRPr>
            </a:lvl2pPr>
            <a:lvl3pPr marL="1002525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3pPr>
            <a:lvl4pPr marL="1403535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−"/>
              <a:defRPr sz="2105">
                <a:solidFill>
                  <a:srgbClr val="000000"/>
                </a:solidFill>
              </a:defRPr>
            </a:lvl4pPr>
            <a:lvl5pPr marL="1804546" indent="-200505">
              <a:spcBef>
                <a:spcPts val="526"/>
              </a:spcBef>
              <a:spcAft>
                <a:spcPts val="526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10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191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9"/>
            <a:ext cx="10693400" cy="69107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498296" cy="6910323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93000">
                <a:schemeClr val="bg1">
                  <a:alpha val="0"/>
                </a:scheme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67586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7335" y="2391004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/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8673" y="-71133"/>
            <a:ext cx="3759399" cy="2282693"/>
          </a:xfrm>
        </p:spPr>
        <p:txBody>
          <a:bodyPr>
            <a:noAutofit/>
          </a:bodyPr>
          <a:lstStyle>
            <a:lvl1pPr marL="0" indent="0">
              <a:buNone/>
              <a:defRPr sz="14560"/>
            </a:lvl1pPr>
          </a:lstStyle>
          <a:p>
            <a:pPr lvl="0"/>
            <a:r>
              <a:rPr lang="en-AU"/>
              <a:t>#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60E60E-A68F-F049-90AF-13294EF11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5" y="1028989"/>
            <a:ext cx="10040720" cy="305212"/>
          </a:xfrm>
        </p:spPr>
        <p:txBody>
          <a:bodyPr>
            <a:no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A1A6E5C-2142-4945-9BD3-22B9F137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499526"/>
            <a:ext cx="10051286" cy="450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AF49B5-7368-3B46-A578-4AC3D7BFA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2713" y="7255554"/>
            <a:ext cx="5522728" cy="13497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LIVE LIFE ON PURPOSE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B361E-425C-95EF-2150-48881840DF59}"/>
              </a:ext>
            </a:extLst>
          </p:cNvPr>
          <p:cNvSpPr/>
          <p:nvPr userDrawn="1"/>
        </p:nvSpPr>
        <p:spPr bwMode="auto">
          <a:xfrm>
            <a:off x="0" y="0"/>
            <a:ext cx="10693400" cy="7569861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187E0-89B3-BACB-5A7F-EB7C9970FC96}"/>
              </a:ext>
            </a:extLst>
          </p:cNvPr>
          <p:cNvSpPr/>
          <p:nvPr userDrawn="1"/>
        </p:nvSpPr>
        <p:spPr bwMode="auto">
          <a:xfrm>
            <a:off x="9998200" y="7093861"/>
            <a:ext cx="3789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fontAlgn="base">
              <a:spcBef>
                <a:spcPct val="20000"/>
              </a:spcBef>
              <a:spcAft>
                <a:spcPct val="0"/>
              </a:spcAft>
            </a:pPr>
            <a:endParaRPr lang="en-AU" sz="2105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92FF81A-3FC2-2B46-82E7-0733C5718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200" y="7204690"/>
            <a:ext cx="353839" cy="25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18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307"/>
            <a:ext cx="10693400" cy="689633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-1" y="0"/>
            <a:ext cx="7423689" cy="6910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67586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7335" y="2391004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/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8673" y="-71133"/>
            <a:ext cx="3759399" cy="2282693"/>
          </a:xfrm>
        </p:spPr>
        <p:txBody>
          <a:bodyPr>
            <a:noAutofit/>
          </a:bodyPr>
          <a:lstStyle>
            <a:lvl1pPr marL="0" indent="0">
              <a:buNone/>
              <a:defRPr sz="14560"/>
            </a:lvl1pPr>
          </a:lstStyle>
          <a:p>
            <a:pPr lvl="0"/>
            <a:r>
              <a:rPr lang="en-AU"/>
              <a:t>#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1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67514-9994-4B58-8C9A-0173CA32F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3483"/>
            <a:ext cx="10693397" cy="683832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-1" y="0"/>
            <a:ext cx="8108389" cy="69103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67586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7335" y="2391004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/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8673" y="-71133"/>
            <a:ext cx="3759399" cy="2282693"/>
          </a:xfrm>
        </p:spPr>
        <p:txBody>
          <a:bodyPr>
            <a:noAutofit/>
          </a:bodyPr>
          <a:lstStyle>
            <a:lvl1pPr marL="0" indent="0">
              <a:buNone/>
              <a:defRPr sz="14560"/>
            </a:lvl1pPr>
          </a:lstStyle>
          <a:p>
            <a:pPr lvl="0"/>
            <a:r>
              <a:rPr lang="en-AU"/>
              <a:t>#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3400" cy="71173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367586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7335" y="345759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/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0" y="0"/>
            <a:ext cx="10693400" cy="685477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6069729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69478" y="345759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/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7445">
          <p15:clr>
            <a:srgbClr val="FBAE40"/>
          </p15:clr>
        </p15:guide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994"/>
            <a:ext cx="10693400" cy="710785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6069729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69478" y="345759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>
                <a:solidFill>
                  <a:schemeClr val="tx1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  <p15:guide id="3" pos="744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2"/>
            <a:ext cx="10693400" cy="711228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6069729" y="-13993"/>
            <a:ext cx="4292212" cy="341093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rgbClr val="D9CFC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69478" y="345759"/>
            <a:ext cx="4613386" cy="26482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56">
                <a:solidFill>
                  <a:schemeClr val="bg1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3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">
          <p15:clr>
            <a:srgbClr val="FBAE40"/>
          </p15:clr>
        </p15:guide>
        <p15:guide id="2" pos="263">
          <p15:clr>
            <a:srgbClr val="FBAE40"/>
          </p15:clr>
        </p15:guide>
        <p15:guide id="3" pos="74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5137" y="2181667"/>
            <a:ext cx="9619647" cy="4408538"/>
          </a:xfrm>
        </p:spPr>
        <p:txBody>
          <a:bodyPr>
            <a:normAutofit/>
          </a:bodyPr>
          <a:lstStyle>
            <a:lvl1pPr marL="150379" indent="-150379">
              <a:buFont typeface="Arial" panose="020B0604020202020204" pitchFamily="34" charset="0"/>
              <a:buChar char="•"/>
              <a:defRPr sz="1053" b="0">
                <a:solidFill>
                  <a:srgbClr val="000000"/>
                </a:solidFill>
              </a:defRPr>
            </a:lvl1pPr>
            <a:lvl2pPr marL="551389" indent="-150379">
              <a:buFont typeface="Arial" panose="020B0604020202020204" pitchFamily="34" charset="0"/>
              <a:buChar char="−"/>
              <a:defRPr sz="1053" b="0">
                <a:solidFill>
                  <a:srgbClr val="000000"/>
                </a:solidFill>
              </a:defRPr>
            </a:lvl2pPr>
            <a:lvl3pPr marL="952399" indent="-150379">
              <a:buFont typeface="Arial" panose="020B0604020202020204" pitchFamily="34" charset="0"/>
              <a:buChar char="•"/>
              <a:defRPr sz="1053" b="0">
                <a:solidFill>
                  <a:srgbClr val="000000"/>
                </a:solidFill>
              </a:defRPr>
            </a:lvl3pPr>
            <a:lvl4pPr marL="1353409" indent="-150379">
              <a:buFont typeface="Arial" panose="020B0604020202020204" pitchFamily="34" charset="0"/>
              <a:buChar char="−"/>
              <a:defRPr sz="1053" b="0">
                <a:solidFill>
                  <a:srgbClr val="000000"/>
                </a:solidFill>
              </a:defRPr>
            </a:lvl4pPr>
            <a:lvl5pPr marL="1754419" indent="-150379">
              <a:buFont typeface="Arial" panose="020B0604020202020204" pitchFamily="34" charset="0"/>
              <a:buChar char="•"/>
              <a:defRPr sz="1053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2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7666" y="2181667"/>
            <a:ext cx="7254555" cy="4363490"/>
          </a:xfrm>
        </p:spPr>
        <p:txBody>
          <a:bodyPr/>
          <a:lstStyle>
            <a:lvl1pPr marL="300758" indent="-30075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48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47667" y="2181667"/>
            <a:ext cx="9589241" cy="4408538"/>
          </a:xfrm>
        </p:spPr>
        <p:txBody>
          <a:bodyPr/>
          <a:lstStyle>
            <a:lvl1pPr marL="300758" indent="-300758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45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0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13497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LIVE LIFE ON PURPOSE</a:t>
            </a:r>
            <a:endParaRPr lang="en-AU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204679"/>
            <a:ext cx="505200" cy="25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2143" y="1380696"/>
            <a:ext cx="9772574" cy="438463"/>
          </a:xfrm>
        </p:spPr>
        <p:txBody>
          <a:bodyPr>
            <a:norm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 dirty="0"/>
              <a:t>Click to insert sub heading</a:t>
            </a:r>
            <a:endParaRPr lang="en-A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60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890" y="713671"/>
            <a:ext cx="10217732" cy="66189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48447"/>
            <a:ext cx="10693400" cy="174919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065721" y="0"/>
            <a:ext cx="2706767" cy="1154465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24" y="545825"/>
            <a:ext cx="2329403" cy="461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892" y="4737931"/>
            <a:ext cx="10217731" cy="1759706"/>
          </a:xfrm>
        </p:spPr>
        <p:txBody>
          <a:bodyPr anchor="ctr">
            <a:normAutofit/>
          </a:bodyPr>
          <a:lstStyle>
            <a:lvl1pPr algn="ctr">
              <a:lnSpc>
                <a:spcPts val="2982"/>
              </a:lnSpc>
              <a:defRPr sz="2456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96838" y="7101092"/>
            <a:ext cx="2073784" cy="1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14"/>
              <a:t>FITZ104 05/18</a:t>
            </a:r>
          </a:p>
        </p:txBody>
      </p:sp>
    </p:spTree>
    <p:extLst>
      <p:ext uri="{BB962C8B-B14F-4D97-AF65-F5344CB8AC3E}">
        <p14:creationId xmlns:p14="http://schemas.microsoft.com/office/powerpoint/2010/main" val="196689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16">
          <p15:clr>
            <a:srgbClr val="FBAE40"/>
          </p15:clr>
        </p15:guide>
        <p15:guide id="4" pos="34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60E60E-A68F-F049-90AF-13294EF11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5" y="1028989"/>
            <a:ext cx="10040720" cy="305212"/>
          </a:xfrm>
        </p:spPr>
        <p:txBody>
          <a:bodyPr>
            <a:no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A1A6E5C-2142-4945-9BD3-22B9F137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499526"/>
            <a:ext cx="10051286" cy="450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AF49B5-7368-3B46-A578-4AC3D7BFA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2713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B361E-425C-95EF-2150-48881840DF59}"/>
              </a:ext>
            </a:extLst>
          </p:cNvPr>
          <p:cNvSpPr/>
          <p:nvPr userDrawn="1"/>
        </p:nvSpPr>
        <p:spPr bwMode="auto">
          <a:xfrm>
            <a:off x="0" y="0"/>
            <a:ext cx="10693400" cy="7569861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187E0-89B3-BACB-5A7F-EB7C9970FC96}"/>
              </a:ext>
            </a:extLst>
          </p:cNvPr>
          <p:cNvSpPr/>
          <p:nvPr userDrawn="1"/>
        </p:nvSpPr>
        <p:spPr bwMode="auto">
          <a:xfrm>
            <a:off x="9998200" y="7093861"/>
            <a:ext cx="3789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fontAlgn="base">
              <a:spcBef>
                <a:spcPct val="20000"/>
              </a:spcBef>
              <a:spcAft>
                <a:spcPct val="0"/>
              </a:spcAft>
            </a:pPr>
            <a:endParaRPr lang="en-AU" sz="2105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92FF81A-3FC2-2B46-82E7-0733C5718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200" y="7130716"/>
            <a:ext cx="353839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95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45">
          <p15:clr>
            <a:srgbClr val="FBAE40"/>
          </p15:clr>
        </p15:guide>
        <p15:guide id="3" pos="384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6865" y="1028989"/>
            <a:ext cx="10040720" cy="305212"/>
          </a:xfrm>
        </p:spPr>
        <p:txBody>
          <a:bodyPr>
            <a:no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4EF3705-C0E5-6749-854A-000C25C8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499526"/>
            <a:ext cx="10051286" cy="450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49A8FF-D7AD-6348-AD71-C47ABE15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14" y="1949934"/>
            <a:ext cx="10051286" cy="4446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11E3036-5411-6E42-B3F0-385819EB4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2713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C8ABE57-089C-B242-8577-3BB89F817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200" y="7130716"/>
            <a:ext cx="353839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191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87966"/>
            <a:ext cx="7470775" cy="369292"/>
          </a:xfrm>
        </p:spPr>
        <p:txBody>
          <a:bodyPr lIns="0" tIns="0" rIns="0" bIns="0"/>
          <a:lstStyle>
            <a:lvl1pPr>
              <a:defRPr sz="191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Presentation title here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9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880" y="2334444"/>
            <a:ext cx="8521303" cy="1610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759" y="4258359"/>
            <a:ext cx="7017544" cy="19204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6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2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1" y="4828924"/>
            <a:ext cx="8521303" cy="1492513"/>
          </a:xfrm>
        </p:spPr>
        <p:txBody>
          <a:bodyPr anchor="t"/>
          <a:lstStyle>
            <a:lvl1pPr algn="l">
              <a:defRPr sz="43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11" y="3185073"/>
            <a:ext cx="8521303" cy="1643851"/>
          </a:xfrm>
        </p:spPr>
        <p:txBody>
          <a:bodyPr anchor="b"/>
          <a:lstStyle>
            <a:lvl1pPr marL="0" indent="0">
              <a:buNone/>
              <a:defRPr sz="2192">
                <a:solidFill>
                  <a:schemeClr val="tx1">
                    <a:tint val="75000"/>
                  </a:schemeClr>
                </a:solidFill>
              </a:defRPr>
            </a:lvl1pPr>
            <a:lvl2pPr marL="501000" indent="0">
              <a:buNone/>
              <a:defRPr sz="1972">
                <a:solidFill>
                  <a:schemeClr val="tx1">
                    <a:tint val="75000"/>
                  </a:schemeClr>
                </a:solidFill>
              </a:defRPr>
            </a:lvl2pPr>
            <a:lvl3pPr marL="1002000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502999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4pPr>
            <a:lvl5pPr marL="2003999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5pPr>
            <a:lvl6pPr marL="2504999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6pPr>
            <a:lvl7pPr marL="3005999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7pPr>
            <a:lvl8pPr marL="3506998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8pPr>
            <a:lvl9pPr marL="4007998" indent="0">
              <a:buNone/>
              <a:defRPr sz="15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6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253" y="1753442"/>
            <a:ext cx="4427736" cy="4959389"/>
          </a:xfrm>
        </p:spPr>
        <p:txBody>
          <a:bodyPr/>
          <a:lstStyle>
            <a:lvl1pPr>
              <a:defRPr sz="3068"/>
            </a:lvl1pPr>
            <a:lvl2pPr>
              <a:defRPr sz="2630"/>
            </a:lvl2pPr>
            <a:lvl3pPr>
              <a:defRPr sz="2192"/>
            </a:lvl3pPr>
            <a:lvl4pPr>
              <a:defRPr sz="1972"/>
            </a:lvl4pPr>
            <a:lvl5pPr>
              <a:defRPr sz="1972"/>
            </a:lvl5pPr>
            <a:lvl6pPr>
              <a:defRPr sz="1972"/>
            </a:lvl6pPr>
            <a:lvl7pPr>
              <a:defRPr sz="1972"/>
            </a:lvl7pPr>
            <a:lvl8pPr>
              <a:defRPr sz="1972"/>
            </a:lvl8pPr>
            <a:lvl9pPr>
              <a:defRPr sz="1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073" y="1753442"/>
            <a:ext cx="4427736" cy="4959389"/>
          </a:xfrm>
        </p:spPr>
        <p:txBody>
          <a:bodyPr/>
          <a:lstStyle>
            <a:lvl1pPr>
              <a:defRPr sz="3068"/>
            </a:lvl1pPr>
            <a:lvl2pPr>
              <a:defRPr sz="2630"/>
            </a:lvl2pPr>
            <a:lvl3pPr>
              <a:defRPr sz="2192"/>
            </a:lvl3pPr>
            <a:lvl4pPr>
              <a:defRPr sz="1972"/>
            </a:lvl4pPr>
            <a:lvl5pPr>
              <a:defRPr sz="1972"/>
            </a:lvl5pPr>
            <a:lvl6pPr>
              <a:defRPr sz="1972"/>
            </a:lvl6pPr>
            <a:lvl7pPr>
              <a:defRPr sz="1972"/>
            </a:lvl7pPr>
            <a:lvl8pPr>
              <a:defRPr sz="1972"/>
            </a:lvl8pPr>
            <a:lvl9pPr>
              <a:defRPr sz="19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5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682122"/>
            <a:ext cx="4429477" cy="701028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1000" indent="0">
              <a:buNone/>
              <a:defRPr sz="2192" b="1"/>
            </a:lvl2pPr>
            <a:lvl3pPr marL="1002000" indent="0">
              <a:buNone/>
              <a:defRPr sz="1972" b="1"/>
            </a:lvl3pPr>
            <a:lvl4pPr marL="1502999" indent="0">
              <a:buNone/>
              <a:defRPr sz="1753" b="1"/>
            </a:lvl4pPr>
            <a:lvl5pPr marL="2003999" indent="0">
              <a:buNone/>
              <a:defRPr sz="1753" b="1"/>
            </a:lvl5pPr>
            <a:lvl6pPr marL="2504999" indent="0">
              <a:buNone/>
              <a:defRPr sz="1753" b="1"/>
            </a:lvl6pPr>
            <a:lvl7pPr marL="3005999" indent="0">
              <a:buNone/>
              <a:defRPr sz="1753" b="1"/>
            </a:lvl7pPr>
            <a:lvl8pPr marL="3506998" indent="0">
              <a:buNone/>
              <a:defRPr sz="1753" b="1"/>
            </a:lvl8pPr>
            <a:lvl9pPr marL="4007998" indent="0">
              <a:buNone/>
              <a:defRPr sz="17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3" y="2383150"/>
            <a:ext cx="4429477" cy="4329680"/>
          </a:xfrm>
        </p:spPr>
        <p:txBody>
          <a:bodyPr/>
          <a:lstStyle>
            <a:lvl1pPr>
              <a:defRPr sz="2630"/>
            </a:lvl1pPr>
            <a:lvl2pPr>
              <a:defRPr sz="2192"/>
            </a:lvl2pPr>
            <a:lvl3pPr>
              <a:defRPr sz="1972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593" y="1682122"/>
            <a:ext cx="4431217" cy="701028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1000" indent="0">
              <a:buNone/>
              <a:defRPr sz="2192" b="1"/>
            </a:lvl2pPr>
            <a:lvl3pPr marL="1002000" indent="0">
              <a:buNone/>
              <a:defRPr sz="1972" b="1"/>
            </a:lvl3pPr>
            <a:lvl4pPr marL="1502999" indent="0">
              <a:buNone/>
              <a:defRPr sz="1753" b="1"/>
            </a:lvl4pPr>
            <a:lvl5pPr marL="2003999" indent="0">
              <a:buNone/>
              <a:defRPr sz="1753" b="1"/>
            </a:lvl5pPr>
            <a:lvl6pPr marL="2504999" indent="0">
              <a:buNone/>
              <a:defRPr sz="1753" b="1"/>
            </a:lvl6pPr>
            <a:lvl7pPr marL="3005999" indent="0">
              <a:buNone/>
              <a:defRPr sz="1753" b="1"/>
            </a:lvl7pPr>
            <a:lvl8pPr marL="3506998" indent="0">
              <a:buNone/>
              <a:defRPr sz="1753" b="1"/>
            </a:lvl8pPr>
            <a:lvl9pPr marL="4007998" indent="0">
              <a:buNone/>
              <a:defRPr sz="17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593" y="2383150"/>
            <a:ext cx="4431217" cy="4329680"/>
          </a:xfrm>
        </p:spPr>
        <p:txBody>
          <a:bodyPr/>
          <a:lstStyle>
            <a:lvl1pPr>
              <a:defRPr sz="2630"/>
            </a:lvl1pPr>
            <a:lvl2pPr>
              <a:defRPr sz="2192"/>
            </a:lvl2pPr>
            <a:lvl3pPr>
              <a:defRPr sz="1972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3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685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7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54" y="299198"/>
            <a:ext cx="3298176" cy="1273333"/>
          </a:xfrm>
        </p:spPr>
        <p:txBody>
          <a:bodyPr anchor="b"/>
          <a:lstStyle>
            <a:lvl1pPr algn="l">
              <a:defRPr sz="219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521" y="299199"/>
            <a:ext cx="5604288" cy="6413632"/>
          </a:xfrm>
        </p:spPr>
        <p:txBody>
          <a:bodyPr/>
          <a:lstStyle>
            <a:lvl1pPr>
              <a:defRPr sz="3507"/>
            </a:lvl1pPr>
            <a:lvl2pPr>
              <a:defRPr sz="3068"/>
            </a:lvl2pPr>
            <a:lvl3pPr>
              <a:defRPr sz="2630"/>
            </a:lvl3pPr>
            <a:lvl4pPr>
              <a:defRPr sz="2192"/>
            </a:lvl4pPr>
            <a:lvl5pPr>
              <a:defRPr sz="2192"/>
            </a:lvl5pPr>
            <a:lvl6pPr>
              <a:defRPr sz="2192"/>
            </a:lvl6pPr>
            <a:lvl7pPr>
              <a:defRPr sz="2192"/>
            </a:lvl7pPr>
            <a:lvl8pPr>
              <a:defRPr sz="2192"/>
            </a:lvl8pPr>
            <a:lvl9pPr>
              <a:defRPr sz="21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254" y="1572532"/>
            <a:ext cx="3298176" cy="5140299"/>
          </a:xfrm>
        </p:spPr>
        <p:txBody>
          <a:bodyPr/>
          <a:lstStyle>
            <a:lvl1pPr marL="0" indent="0">
              <a:buNone/>
              <a:defRPr sz="1534"/>
            </a:lvl1pPr>
            <a:lvl2pPr marL="501000" indent="0">
              <a:buNone/>
              <a:defRPr sz="1315"/>
            </a:lvl2pPr>
            <a:lvl3pPr marL="1002000" indent="0">
              <a:buNone/>
              <a:defRPr sz="1096"/>
            </a:lvl3pPr>
            <a:lvl4pPr marL="1502999" indent="0">
              <a:buNone/>
              <a:defRPr sz="986"/>
            </a:lvl4pPr>
            <a:lvl5pPr marL="2003999" indent="0">
              <a:buNone/>
              <a:defRPr sz="986"/>
            </a:lvl5pPr>
            <a:lvl6pPr marL="2504999" indent="0">
              <a:buNone/>
              <a:defRPr sz="986"/>
            </a:lvl6pPr>
            <a:lvl7pPr marL="3005999" indent="0">
              <a:buNone/>
              <a:defRPr sz="986"/>
            </a:lvl7pPr>
            <a:lvl8pPr marL="3506998" indent="0">
              <a:buNone/>
              <a:defRPr sz="986"/>
            </a:lvl8pPr>
            <a:lvl9pPr marL="4007998" indent="0">
              <a:buNone/>
              <a:defRPr sz="9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9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82" y="5260326"/>
            <a:ext cx="6015038" cy="621011"/>
          </a:xfrm>
        </p:spPr>
        <p:txBody>
          <a:bodyPr anchor="b"/>
          <a:lstStyle>
            <a:lvl1pPr algn="l">
              <a:defRPr sz="219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4982" y="671457"/>
            <a:ext cx="6015038" cy="4508851"/>
          </a:xfrm>
        </p:spPr>
        <p:txBody>
          <a:bodyPr/>
          <a:lstStyle>
            <a:lvl1pPr marL="0" indent="0">
              <a:buNone/>
              <a:defRPr sz="3507"/>
            </a:lvl1pPr>
            <a:lvl2pPr marL="501000" indent="0">
              <a:buNone/>
              <a:defRPr sz="3068"/>
            </a:lvl2pPr>
            <a:lvl3pPr marL="1002000" indent="0">
              <a:buNone/>
              <a:defRPr sz="2630"/>
            </a:lvl3pPr>
            <a:lvl4pPr marL="1502999" indent="0">
              <a:buNone/>
              <a:defRPr sz="2192"/>
            </a:lvl4pPr>
            <a:lvl5pPr marL="2003999" indent="0">
              <a:buNone/>
              <a:defRPr sz="2192"/>
            </a:lvl5pPr>
            <a:lvl6pPr marL="2504999" indent="0">
              <a:buNone/>
              <a:defRPr sz="2192"/>
            </a:lvl6pPr>
            <a:lvl7pPr marL="3005999" indent="0">
              <a:buNone/>
              <a:defRPr sz="2192"/>
            </a:lvl7pPr>
            <a:lvl8pPr marL="3506998" indent="0">
              <a:buNone/>
              <a:defRPr sz="2192"/>
            </a:lvl8pPr>
            <a:lvl9pPr marL="4007998" indent="0">
              <a:buNone/>
              <a:defRPr sz="219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4982" y="5881337"/>
            <a:ext cx="6015038" cy="881939"/>
          </a:xfrm>
        </p:spPr>
        <p:txBody>
          <a:bodyPr/>
          <a:lstStyle>
            <a:lvl1pPr marL="0" indent="0">
              <a:buNone/>
              <a:defRPr sz="1534"/>
            </a:lvl1pPr>
            <a:lvl2pPr marL="501000" indent="0">
              <a:buNone/>
              <a:defRPr sz="1315"/>
            </a:lvl2pPr>
            <a:lvl3pPr marL="1002000" indent="0">
              <a:buNone/>
              <a:defRPr sz="1096"/>
            </a:lvl3pPr>
            <a:lvl4pPr marL="1502999" indent="0">
              <a:buNone/>
              <a:defRPr sz="986"/>
            </a:lvl4pPr>
            <a:lvl5pPr marL="2003999" indent="0">
              <a:buNone/>
              <a:defRPr sz="986"/>
            </a:lvl5pPr>
            <a:lvl6pPr marL="2504999" indent="0">
              <a:buNone/>
              <a:defRPr sz="986"/>
            </a:lvl6pPr>
            <a:lvl7pPr marL="3005999" indent="0">
              <a:buNone/>
              <a:defRPr sz="986"/>
            </a:lvl7pPr>
            <a:lvl8pPr marL="3506998" indent="0">
              <a:buNone/>
              <a:defRPr sz="986"/>
            </a:lvl8pPr>
            <a:lvl9pPr marL="4007998" indent="0">
              <a:buNone/>
              <a:defRPr sz="9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75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3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8170" y="300939"/>
            <a:ext cx="2255639" cy="6411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253" y="300939"/>
            <a:ext cx="6599833" cy="64118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AIM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6865" y="1028989"/>
            <a:ext cx="10040720" cy="305212"/>
          </a:xfrm>
        </p:spPr>
        <p:txBody>
          <a:bodyPr>
            <a:noAutofit/>
          </a:bodyPr>
          <a:lstStyle>
            <a:lvl1pPr marL="0" indent="0">
              <a:buNone/>
              <a:defRPr sz="1579" b="0">
                <a:solidFill>
                  <a:srgbClr val="000000"/>
                </a:solidFill>
              </a:defRPr>
            </a:lvl1pPr>
            <a:lvl2pPr marL="401010" indent="0">
              <a:buNone/>
              <a:defRPr/>
            </a:lvl2pPr>
            <a:lvl3pPr marL="802020" indent="0">
              <a:buNone/>
              <a:defRPr/>
            </a:lvl3pPr>
            <a:lvl4pPr marL="1203030" indent="0">
              <a:buNone/>
              <a:defRPr/>
            </a:lvl4pPr>
            <a:lvl5pPr marL="1604040" indent="0">
              <a:buNone/>
              <a:defRPr/>
            </a:lvl5pPr>
          </a:lstStyle>
          <a:p>
            <a:pPr lvl="0"/>
            <a:r>
              <a:rPr lang="en-US"/>
              <a:t>Click to insert sub heading</a:t>
            </a:r>
            <a:endParaRPr lang="en-AU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4EF3705-C0E5-6749-854A-000C25C8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499526"/>
            <a:ext cx="10051286" cy="450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49A8FF-D7AD-6348-AD71-C47ABE15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14" y="1949934"/>
            <a:ext cx="10051286" cy="4446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11E3036-5411-6E42-B3F0-385819EB4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2713" y="7255554"/>
            <a:ext cx="5522728" cy="13497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LIVE LIFE ON PURPOSE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C8ABE57-089C-B242-8577-3BB89F817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200" y="7204690"/>
            <a:ext cx="353839" cy="254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22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1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2879" y="713671"/>
            <a:ext cx="10217739" cy="66189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748447"/>
            <a:ext cx="10693400" cy="174919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065721" y="0"/>
            <a:ext cx="2706767" cy="1154465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24" y="545825"/>
            <a:ext cx="2329403" cy="461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892" y="4737931"/>
            <a:ext cx="10217731" cy="965573"/>
          </a:xfrm>
        </p:spPr>
        <p:txBody>
          <a:bodyPr anchor="b">
            <a:noAutofit/>
          </a:bodyPr>
          <a:lstStyle>
            <a:lvl1pPr algn="ctr">
              <a:lnSpc>
                <a:spcPts val="2982"/>
              </a:lnSpc>
              <a:defRPr sz="21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2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16">
          <p15:clr>
            <a:srgbClr val="FBAE40"/>
          </p15:clr>
        </p15:guide>
        <p15:guide id="4" pos="34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REVERSE SLID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1811" y="2891700"/>
            <a:ext cx="5804630" cy="11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REVERSE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0582" y="2889772"/>
            <a:ext cx="5804631" cy="11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23971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3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6814844"/>
            <a:ext cx="10693400" cy="741656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7759" y="3"/>
            <a:ext cx="10089340" cy="335843"/>
          </a:xfrm>
          <a:prstGeom prst="rect">
            <a:avLst/>
          </a:prstGeom>
          <a:solidFill>
            <a:srgbClr val="0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79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141" y="489772"/>
            <a:ext cx="9624060" cy="788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141" y="2181667"/>
            <a:ext cx="9624060" cy="4446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366" y="7255554"/>
            <a:ext cx="5522728" cy="2169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77" b="0">
                <a:solidFill>
                  <a:srgbClr val="000000"/>
                </a:solidFill>
              </a:defRPr>
            </a:lvl1pPr>
          </a:lstStyle>
          <a:p>
            <a:r>
              <a:rPr lang="en-AU"/>
              <a:t>Presentation title here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9846839" y="7093861"/>
            <a:ext cx="505200" cy="4760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marR="0" indent="-300758" algn="ctr" defTabSz="80202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46839" y="7130705"/>
            <a:ext cx="50520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bg1"/>
                </a:solidFill>
              </a:defRPr>
            </a:lvl1pPr>
          </a:lstStyle>
          <a:p>
            <a:fld id="{EE571FC3-F376-41D1-968B-219F6F5048B6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0" y="6994287"/>
            <a:ext cx="1895478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</p:sldLayoutIdLst>
  <p:hf sldNum="0" hdr="0" ftr="0" dt="0"/>
  <p:txStyles>
    <p:titleStyle>
      <a:lvl1pPr algn="l" defTabSz="802020" rtl="0" eaLnBrk="1" latinLnBrk="0" hangingPunct="1">
        <a:lnSpc>
          <a:spcPts val="2982"/>
        </a:lnSpc>
        <a:spcBef>
          <a:spcPct val="0"/>
        </a:spcBef>
        <a:buNone/>
        <a:defRPr sz="245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758" indent="-300758" algn="l" defTabSz="80202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105" kern="1200">
          <a:solidFill>
            <a:srgbClr val="000000"/>
          </a:solidFill>
          <a:latin typeface="+mn-lt"/>
          <a:ea typeface="+mn-ea"/>
          <a:cs typeface="+mn-cs"/>
        </a:defRPr>
      </a:lvl1pPr>
      <a:lvl2pPr marL="651641" indent="-250631" algn="l" defTabSz="80202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105" kern="1200">
          <a:solidFill>
            <a:srgbClr val="000000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105" kern="1200">
          <a:solidFill>
            <a:srgbClr val="000000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–"/>
        <a:defRPr sz="2105" kern="1200">
          <a:solidFill>
            <a:srgbClr val="000000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105" kern="1200">
          <a:solidFill>
            <a:srgbClr val="000000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4110">
          <p15:clr>
            <a:srgbClr val="F26B43"/>
          </p15:clr>
        </p15:guide>
        <p15:guide id="3" orient="horz" pos="715">
          <p15:clr>
            <a:srgbClr val="F26B43"/>
          </p15:clr>
        </p15:guide>
        <p15:guide id="4" orient="horz" pos="795">
          <p15:clr>
            <a:srgbClr val="F26B43"/>
          </p15:clr>
        </p15:guide>
        <p15:guide id="5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253" y="300938"/>
            <a:ext cx="9022556" cy="1252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253" y="1753442"/>
            <a:ext cx="9022556" cy="495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253" y="6965062"/>
            <a:ext cx="2339181" cy="400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5230" y="6965062"/>
            <a:ext cx="3174603" cy="400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4628" y="6965062"/>
            <a:ext cx="2339181" cy="400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002000" rtl="0" eaLnBrk="1" latinLnBrk="0" hangingPunct="1">
        <a:spcBef>
          <a:spcPct val="0"/>
        </a:spcBef>
        <a:buNone/>
        <a:defRPr sz="4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750" indent="-375750" algn="l" defTabSz="1002000" rtl="0" eaLnBrk="1" latinLnBrk="0" hangingPunct="1">
        <a:spcBef>
          <a:spcPct val="20000"/>
        </a:spcBef>
        <a:buFont typeface="Arial" pitchFamily="34" charset="0"/>
        <a:buChar char="•"/>
        <a:defRPr sz="3507" kern="1200">
          <a:solidFill>
            <a:schemeClr val="tx1"/>
          </a:solidFill>
          <a:latin typeface="+mn-lt"/>
          <a:ea typeface="+mn-ea"/>
          <a:cs typeface="+mn-cs"/>
        </a:defRPr>
      </a:lvl1pPr>
      <a:lvl2pPr marL="814125" indent="-313125" algn="l" defTabSz="1002000" rtl="0" eaLnBrk="1" latinLnBrk="0" hangingPunct="1">
        <a:spcBef>
          <a:spcPct val="20000"/>
        </a:spcBef>
        <a:buFont typeface="Arial" pitchFamily="34" charset="0"/>
        <a:buChar char="–"/>
        <a:defRPr sz="3068" kern="1200">
          <a:solidFill>
            <a:schemeClr val="tx1"/>
          </a:solidFill>
          <a:latin typeface="+mn-lt"/>
          <a:ea typeface="+mn-ea"/>
          <a:cs typeface="+mn-cs"/>
        </a:defRPr>
      </a:lvl2pPr>
      <a:lvl3pPr marL="1252499" indent="-250500" algn="l" defTabSz="1002000" rtl="0" eaLnBrk="1" latinLnBrk="0" hangingPunct="1">
        <a:spcBef>
          <a:spcPct val="20000"/>
        </a:spcBef>
        <a:buFont typeface="Arial" pitchFamily="34" charset="0"/>
        <a:buChar char="•"/>
        <a:defRPr sz="2630" kern="1200">
          <a:solidFill>
            <a:schemeClr val="tx1"/>
          </a:solidFill>
          <a:latin typeface="+mn-lt"/>
          <a:ea typeface="+mn-ea"/>
          <a:cs typeface="+mn-cs"/>
        </a:defRPr>
      </a:lvl3pPr>
      <a:lvl4pPr marL="1753499" indent="-250500" algn="l" defTabSz="1002000" rtl="0" eaLnBrk="1" latinLnBrk="0" hangingPunct="1">
        <a:spcBef>
          <a:spcPct val="20000"/>
        </a:spcBef>
        <a:buFont typeface="Arial" pitchFamily="34" charset="0"/>
        <a:buChar char="–"/>
        <a:defRPr sz="2192" kern="1200">
          <a:solidFill>
            <a:schemeClr val="tx1"/>
          </a:solidFill>
          <a:latin typeface="+mn-lt"/>
          <a:ea typeface="+mn-ea"/>
          <a:cs typeface="+mn-cs"/>
        </a:defRPr>
      </a:lvl4pPr>
      <a:lvl5pPr marL="2254499" indent="-250500" algn="l" defTabSz="1002000" rtl="0" eaLnBrk="1" latinLnBrk="0" hangingPunct="1">
        <a:spcBef>
          <a:spcPct val="20000"/>
        </a:spcBef>
        <a:buFont typeface="Arial" pitchFamily="34" charset="0"/>
        <a:buChar char="»"/>
        <a:defRPr sz="2192" kern="1200">
          <a:solidFill>
            <a:schemeClr val="tx1"/>
          </a:solidFill>
          <a:latin typeface="+mn-lt"/>
          <a:ea typeface="+mn-ea"/>
          <a:cs typeface="+mn-cs"/>
        </a:defRPr>
      </a:lvl5pPr>
      <a:lvl6pPr marL="2755499" indent="-250500" algn="l" defTabSz="1002000" rtl="0" eaLnBrk="1" latinLnBrk="0" hangingPunct="1">
        <a:spcBef>
          <a:spcPct val="20000"/>
        </a:spcBef>
        <a:buFont typeface="Arial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6pPr>
      <a:lvl7pPr marL="3256498" indent="-250500" algn="l" defTabSz="1002000" rtl="0" eaLnBrk="1" latinLnBrk="0" hangingPunct="1">
        <a:spcBef>
          <a:spcPct val="20000"/>
        </a:spcBef>
        <a:buFont typeface="Arial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7pPr>
      <a:lvl8pPr marL="3757498" indent="-250500" algn="l" defTabSz="1002000" rtl="0" eaLnBrk="1" latinLnBrk="0" hangingPunct="1">
        <a:spcBef>
          <a:spcPct val="20000"/>
        </a:spcBef>
        <a:buFont typeface="Arial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8pPr>
      <a:lvl9pPr marL="4258498" indent="-250500" algn="l" defTabSz="1002000" rtl="0" eaLnBrk="1" latinLnBrk="0" hangingPunct="1">
        <a:spcBef>
          <a:spcPct val="20000"/>
        </a:spcBef>
        <a:buFont typeface="Arial" pitchFamily="34" charset="0"/>
        <a:buChar char="•"/>
        <a:defRPr sz="21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1000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2000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999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3999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4999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5999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6998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7998" algn="l" defTabSz="1002000" rtl="0" eaLnBrk="1" latinLnBrk="0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image" Target="../media/image36.svg"/><Relationship Id="rId7" Type="http://schemas.openxmlformats.org/officeDocument/2006/relationships/image" Target="../media/image46.svg"/><Relationship Id="rId12" Type="http://schemas.openxmlformats.org/officeDocument/2006/relationships/image" Target="../media/image75.png"/><Relationship Id="rId2" Type="http://schemas.openxmlformats.org/officeDocument/2006/relationships/image" Target="../media/image35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11" Type="http://schemas.openxmlformats.org/officeDocument/2006/relationships/image" Target="../media/image74.svg"/><Relationship Id="rId5" Type="http://schemas.openxmlformats.org/officeDocument/2006/relationships/image" Target="../media/image38.svg"/><Relationship Id="rId15" Type="http://schemas.openxmlformats.org/officeDocument/2006/relationships/image" Target="../media/image52.png"/><Relationship Id="rId10" Type="http://schemas.openxmlformats.org/officeDocument/2006/relationships/image" Target="../media/image73.png"/><Relationship Id="rId4" Type="http://schemas.openxmlformats.org/officeDocument/2006/relationships/image" Target="../media/image37.png"/><Relationship Id="rId9" Type="http://schemas.openxmlformats.org/officeDocument/2006/relationships/image" Target="../media/image72.sv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3B403-2068-2190-1CB2-7969EC3940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rgbClr val="2E38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0EEEDC4C-39B4-A0A0-B74C-B96CAF41B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8" y="0"/>
            <a:ext cx="6716792" cy="4482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FD1444-4249-5F48-6A35-2BF4AB8BE133}"/>
              </a:ext>
            </a:extLst>
          </p:cNvPr>
          <p:cNvSpPr txBox="1"/>
          <p:nvPr/>
        </p:nvSpPr>
        <p:spPr>
          <a:xfrm>
            <a:off x="1117600" y="5557979"/>
            <a:ext cx="8458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rPr>
              <a:t>Pitch Price and Present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rPr>
              <a:t>                                                                         3</a:t>
            </a:r>
            <a:r>
              <a:rPr kumimoji="0" lang="en-AU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rPr>
              <a:t>rd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</a:rPr>
              <a:t> June 2025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white"/>
                </a:solidFill>
                <a:latin typeface="Montserrat" pitchFamily="2" charset="0"/>
              </a:rPr>
              <a:t>Barton White – Professional Best Friend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7A31897-CEBB-89FB-4D1B-BD64A8437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5328" y="1263650"/>
            <a:ext cx="3767137" cy="22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0099" y="1464603"/>
            <a:ext cx="2493455" cy="57355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83753" defTabSz="913668">
              <a:spcBef>
                <a:spcPts val="100"/>
              </a:spcBef>
            </a:pPr>
            <a:r>
              <a:rPr sz="1799" dirty="0">
                <a:solidFill>
                  <a:srgbClr val="FFFFFF"/>
                </a:solidFill>
                <a:latin typeface="Montserrat Medium"/>
                <a:cs typeface="Montserrat Medium"/>
              </a:rPr>
              <a:t>Responsibilities</a:t>
            </a:r>
            <a:r>
              <a:rPr sz="1799" spc="-1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799" dirty="0">
                <a:solidFill>
                  <a:srgbClr val="FFFFFF"/>
                </a:solidFill>
                <a:latin typeface="Montserrat Medium"/>
                <a:cs typeface="Montserrat Medium"/>
              </a:rPr>
              <a:t>of</a:t>
            </a:r>
            <a:r>
              <a:rPr sz="1799" spc="-10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799" spc="-50" dirty="0">
                <a:solidFill>
                  <a:srgbClr val="FFFFFF"/>
                </a:solidFill>
                <a:latin typeface="Montserrat Medium"/>
                <a:cs typeface="Montserrat Medium"/>
              </a:rPr>
              <a:t>a </a:t>
            </a:r>
            <a:r>
              <a:rPr sz="1799" dirty="0">
                <a:solidFill>
                  <a:srgbClr val="FFFFFF"/>
                </a:solidFill>
                <a:latin typeface="Montserrat Medium"/>
                <a:cs typeface="Montserrat Medium"/>
              </a:rPr>
              <a:t>Business</a:t>
            </a:r>
            <a:r>
              <a:rPr sz="1799" spc="-10" dirty="0">
                <a:solidFill>
                  <a:srgbClr val="FFFFFF"/>
                </a:solidFill>
                <a:latin typeface="Montserrat Medium"/>
                <a:cs typeface="Montserrat Medium"/>
              </a:rPr>
              <a:t> Owner/CEO</a:t>
            </a:r>
            <a:endParaRPr sz="1799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7965" y="2507667"/>
            <a:ext cx="653501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24745" defTabSz="913668">
              <a:spcBef>
                <a:spcPts val="100"/>
              </a:spcBef>
            </a:pPr>
            <a:r>
              <a:rPr sz="1199" dirty="0">
                <a:solidFill>
                  <a:srgbClr val="FFFFFF"/>
                </a:solidFill>
                <a:latin typeface="Montserrat"/>
                <a:cs typeface="Montserrat"/>
              </a:rPr>
              <a:t>Vision</a:t>
            </a: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99" spc="-50" dirty="0">
                <a:solidFill>
                  <a:srgbClr val="FFFFFF"/>
                </a:solidFill>
                <a:latin typeface="Montserrat"/>
                <a:cs typeface="Montserrat"/>
              </a:rPr>
              <a:t>&amp;</a:t>
            </a:r>
            <a:endParaRPr sz="1199">
              <a:latin typeface="Montserrat"/>
              <a:cs typeface="Montserrat"/>
            </a:endParaRPr>
          </a:p>
          <a:p>
            <a:pPr marL="12690" defTabSz="913668"/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strategy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6063" y="3216113"/>
            <a:ext cx="947259" cy="19719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Governance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6601" y="3919228"/>
            <a:ext cx="735982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118016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Talent retention</a:t>
            </a:r>
            <a:endParaRPr sz="1199" dirty="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0807" y="4662950"/>
            <a:ext cx="836227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169409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Brand reputation</a:t>
            </a:r>
            <a:endParaRPr sz="1199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3808" y="5334215"/>
            <a:ext cx="1067808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59008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Stakeholder Management</a:t>
            </a:r>
            <a:endParaRPr sz="1199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6093" y="2331108"/>
            <a:ext cx="874930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Leadership</a:t>
            </a:r>
            <a:endParaRPr sz="1199">
              <a:latin typeface="Montserrat"/>
              <a:cs typeface="Montserrat"/>
            </a:endParaRPr>
          </a:p>
          <a:p>
            <a:pPr marL="93270" defTabSz="913668">
              <a:spcBef>
                <a:spcPts val="5"/>
              </a:spcBef>
            </a:pPr>
            <a:r>
              <a:rPr sz="1199" dirty="0">
                <a:solidFill>
                  <a:srgbClr val="FFFFFF"/>
                </a:solidFill>
                <a:latin typeface="Montserrat"/>
                <a:cs typeface="Montserrat"/>
              </a:rPr>
              <a:t>&amp; </a:t>
            </a: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culture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4865" y="3171954"/>
            <a:ext cx="1084304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algn="ctr" defTabSz="913668">
              <a:spcBef>
                <a:spcPts val="100"/>
              </a:spcBef>
            </a:pPr>
            <a:r>
              <a:rPr sz="1199" spc="-20" dirty="0">
                <a:solidFill>
                  <a:srgbClr val="FFFFFF"/>
                </a:solidFill>
                <a:latin typeface="Montserrat"/>
                <a:cs typeface="Montserrat"/>
              </a:rPr>
              <a:t>Risk</a:t>
            </a:r>
            <a:endParaRPr sz="1199">
              <a:latin typeface="Montserrat"/>
              <a:cs typeface="Montserrat"/>
            </a:endParaRPr>
          </a:p>
          <a:p>
            <a:pPr algn="ctr" defTabSz="913668"/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management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0780" y="3995111"/>
            <a:ext cx="783567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87175" marR="5076" indent="-175120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Customer focus</a:t>
            </a:r>
            <a:endParaRPr sz="1199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9463" y="4827150"/>
            <a:ext cx="847013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80830" marR="5076" indent="-168775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Innovation </a:t>
            </a:r>
            <a:r>
              <a:rPr sz="1199" dirty="0">
                <a:solidFill>
                  <a:srgbClr val="FFFFFF"/>
                </a:solidFill>
                <a:latin typeface="Montserrat"/>
                <a:cs typeface="Montserrat"/>
              </a:rPr>
              <a:t>&amp; </a:t>
            </a:r>
            <a:r>
              <a:rPr sz="1199" spc="-20" dirty="0">
                <a:solidFill>
                  <a:srgbClr val="FFFFFF"/>
                </a:solidFill>
                <a:latin typeface="Montserrat"/>
                <a:cs typeface="Montserrat"/>
              </a:rPr>
              <a:t>tech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5958" y="5852829"/>
            <a:ext cx="873660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37435" defTabSz="913668">
              <a:spcBef>
                <a:spcPts val="100"/>
              </a:spcBef>
            </a:pPr>
            <a:r>
              <a:rPr sz="1199" dirty="0">
                <a:solidFill>
                  <a:srgbClr val="FFFFFF"/>
                </a:solidFill>
                <a:latin typeface="Montserrat"/>
                <a:cs typeface="Montserrat"/>
              </a:rPr>
              <a:t>Mergers</a:t>
            </a:r>
            <a:r>
              <a:rPr sz="1199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99" spc="-50" dirty="0">
                <a:solidFill>
                  <a:srgbClr val="FFFFFF"/>
                </a:solidFill>
                <a:latin typeface="Montserrat"/>
                <a:cs typeface="Montserrat"/>
              </a:rPr>
              <a:t>&amp; </a:t>
            </a: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Aquisitions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8794" y="2513757"/>
            <a:ext cx="1084304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184003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Financial management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9296" y="3179568"/>
            <a:ext cx="931397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02153" marR="5076" indent="-90098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Operational efficiency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8810" y="3783783"/>
            <a:ext cx="684590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34263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Investor</a:t>
            </a:r>
            <a:endParaRPr sz="1199">
              <a:latin typeface="Montserrat"/>
              <a:cs typeface="Montserrat"/>
            </a:endParaRPr>
          </a:p>
          <a:p>
            <a:pPr marL="12690" defTabSz="913668">
              <a:spcBef>
                <a:spcPts val="5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relations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9608" y="4576156"/>
            <a:ext cx="1053849" cy="19719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Sustainability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5155" y="5143496"/>
            <a:ext cx="853358" cy="573558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055" marR="5076" indent="-634" algn="ctr" defTabSz="913668">
              <a:spcBef>
                <a:spcPts val="100"/>
              </a:spcBef>
            </a:pP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Continuity </a:t>
            </a:r>
            <a:r>
              <a:rPr sz="1199" spc="-25" dirty="0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sz="1199" spc="-10" dirty="0">
                <a:solidFill>
                  <a:srgbClr val="FFFFFF"/>
                </a:solidFill>
                <a:latin typeface="Montserrat"/>
                <a:cs typeface="Montserrat"/>
              </a:rPr>
              <a:t>succession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5203" y="522868"/>
            <a:ext cx="5662996" cy="473771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>
              <a:spcBef>
                <a:spcPts val="100"/>
              </a:spcBef>
            </a:pPr>
            <a:r>
              <a:rPr dirty="0"/>
              <a:t>WHY AN </a:t>
            </a:r>
            <a:r>
              <a:rPr dirty="0">
                <a:solidFill>
                  <a:srgbClr val="B68150"/>
                </a:solidFill>
              </a:rPr>
              <a:t>ADVISORY </a:t>
            </a:r>
            <a:r>
              <a:rPr spc="-10" dirty="0"/>
              <a:t>BOARD?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97968" y="1799348"/>
            <a:ext cx="1009437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66237" marR="5076" indent="-154182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Professional network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8358" y="4189384"/>
            <a:ext cx="843206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07864" marR="5076" indent="-95808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Emotional support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0450" y="5985002"/>
            <a:ext cx="989768" cy="756919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055" marR="5076" indent="-634" algn="ctr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Critical business </a:t>
            </a:r>
            <a:r>
              <a:rPr sz="1199" b="1" dirty="0">
                <a:solidFill>
                  <a:srgbClr val="2D3842"/>
                </a:solidFill>
                <a:latin typeface="Montserrat"/>
                <a:cs typeface="Montserrat"/>
              </a:rPr>
              <a:t>thinking</a:t>
            </a: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b="1" spc="-50" dirty="0">
                <a:solidFill>
                  <a:srgbClr val="2D3842"/>
                </a:solidFill>
                <a:latin typeface="Montserrat"/>
                <a:cs typeface="Montserrat"/>
              </a:rPr>
              <a:t>&amp; </a:t>
            </a: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frameworks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3040" y="1616063"/>
            <a:ext cx="847648" cy="756919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634" algn="ctr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Increased capability </a:t>
            </a:r>
            <a:r>
              <a:rPr sz="1199" b="1" dirty="0">
                <a:solidFill>
                  <a:srgbClr val="2D3842"/>
                </a:solidFill>
                <a:latin typeface="Montserrat"/>
                <a:cs typeface="Montserrat"/>
              </a:rPr>
              <a:t>&amp; </a:t>
            </a: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decision making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3539" y="6168336"/>
            <a:ext cx="1009437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70429" marR="5076" indent="-58372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Professional </a:t>
            </a:r>
            <a:r>
              <a:rPr sz="1199" b="1" dirty="0">
                <a:solidFill>
                  <a:srgbClr val="2D3842"/>
                </a:solidFill>
                <a:latin typeface="Montserrat"/>
                <a:cs typeface="Montserrat"/>
              </a:rPr>
              <a:t>best </a:t>
            </a: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friend</a:t>
            </a:r>
            <a:endParaRPr sz="1199">
              <a:latin typeface="Montserrat"/>
              <a:cs typeface="Montserra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5410" y="137083"/>
            <a:ext cx="2546750" cy="4931711"/>
            <a:chOff x="281157" y="137198"/>
            <a:chExt cx="2548890" cy="493585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921" y="253908"/>
              <a:ext cx="1010075" cy="2629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57" y="137198"/>
              <a:ext cx="414167" cy="3843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91741" y="373456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7"/>
                  </a:lnTo>
                  <a:lnTo>
                    <a:pt x="573732" y="6633"/>
                  </a:lnTo>
                  <a:lnTo>
                    <a:pt x="527932" y="14757"/>
                  </a:lnTo>
                  <a:lnTo>
                    <a:pt x="483264" y="25933"/>
                  </a:lnTo>
                  <a:lnTo>
                    <a:pt x="439840" y="40050"/>
                  </a:lnTo>
                  <a:lnTo>
                    <a:pt x="397775" y="56995"/>
                  </a:lnTo>
                  <a:lnTo>
                    <a:pt x="357180" y="76655"/>
                  </a:lnTo>
                  <a:lnTo>
                    <a:pt x="318169" y="98916"/>
                  </a:lnTo>
                  <a:lnTo>
                    <a:pt x="280855" y="123667"/>
                  </a:lnTo>
                  <a:lnTo>
                    <a:pt x="245352" y="150793"/>
                  </a:lnTo>
                  <a:lnTo>
                    <a:pt x="211772" y="180183"/>
                  </a:lnTo>
                  <a:lnTo>
                    <a:pt x="180228" y="211722"/>
                  </a:lnTo>
                  <a:lnTo>
                    <a:pt x="150834" y="245299"/>
                  </a:lnTo>
                  <a:lnTo>
                    <a:pt x="123702" y="280800"/>
                  </a:lnTo>
                  <a:lnTo>
                    <a:pt x="98946" y="318113"/>
                  </a:lnTo>
                  <a:lnTo>
                    <a:pt x="76679" y="357124"/>
                  </a:lnTo>
                  <a:lnTo>
                    <a:pt x="57014" y="397720"/>
                  </a:lnTo>
                  <a:lnTo>
                    <a:pt x="40064" y="439790"/>
                  </a:lnTo>
                  <a:lnTo>
                    <a:pt x="25943" y="483219"/>
                  </a:lnTo>
                  <a:lnTo>
                    <a:pt x="14762" y="527894"/>
                  </a:lnTo>
                  <a:lnTo>
                    <a:pt x="6636" y="573704"/>
                  </a:lnTo>
                  <a:lnTo>
                    <a:pt x="1678" y="620535"/>
                  </a:lnTo>
                  <a:lnTo>
                    <a:pt x="0" y="668273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7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8" y="668273"/>
                  </a:lnTo>
                  <a:lnTo>
                    <a:pt x="1334869" y="620535"/>
                  </a:lnTo>
                  <a:lnTo>
                    <a:pt x="1329911" y="573704"/>
                  </a:lnTo>
                  <a:lnTo>
                    <a:pt x="1321785" y="527894"/>
                  </a:lnTo>
                  <a:lnTo>
                    <a:pt x="1310604" y="483219"/>
                  </a:lnTo>
                  <a:lnTo>
                    <a:pt x="1296483" y="439790"/>
                  </a:lnTo>
                  <a:lnTo>
                    <a:pt x="1279533" y="397720"/>
                  </a:lnTo>
                  <a:lnTo>
                    <a:pt x="1259868" y="357124"/>
                  </a:lnTo>
                  <a:lnTo>
                    <a:pt x="1237601" y="318113"/>
                  </a:lnTo>
                  <a:lnTo>
                    <a:pt x="1212845" y="280800"/>
                  </a:lnTo>
                  <a:lnTo>
                    <a:pt x="1185713" y="245299"/>
                  </a:lnTo>
                  <a:lnTo>
                    <a:pt x="1156319" y="211722"/>
                  </a:lnTo>
                  <a:lnTo>
                    <a:pt x="1124775" y="180183"/>
                  </a:lnTo>
                  <a:lnTo>
                    <a:pt x="1091195" y="150793"/>
                  </a:lnTo>
                  <a:lnTo>
                    <a:pt x="1055692" y="123667"/>
                  </a:lnTo>
                  <a:lnTo>
                    <a:pt x="1018378" y="98916"/>
                  </a:lnTo>
                  <a:lnTo>
                    <a:pt x="979367" y="76655"/>
                  </a:lnTo>
                  <a:lnTo>
                    <a:pt x="938772" y="56995"/>
                  </a:lnTo>
                  <a:lnTo>
                    <a:pt x="896707" y="40050"/>
                  </a:lnTo>
                  <a:lnTo>
                    <a:pt x="853283" y="25933"/>
                  </a:lnTo>
                  <a:lnTo>
                    <a:pt x="808615" y="14757"/>
                  </a:lnTo>
                  <a:lnTo>
                    <a:pt x="762815" y="6633"/>
                  </a:lnTo>
                  <a:lnTo>
                    <a:pt x="715997" y="1677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defTabSz="913668"/>
              <a:endParaRPr sz="1799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1741" y="373456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0" y="668273"/>
                  </a:moveTo>
                  <a:lnTo>
                    <a:pt x="1678" y="620535"/>
                  </a:lnTo>
                  <a:lnTo>
                    <a:pt x="6636" y="573704"/>
                  </a:lnTo>
                  <a:lnTo>
                    <a:pt x="14762" y="527894"/>
                  </a:lnTo>
                  <a:lnTo>
                    <a:pt x="25943" y="483219"/>
                  </a:lnTo>
                  <a:lnTo>
                    <a:pt x="40064" y="439790"/>
                  </a:lnTo>
                  <a:lnTo>
                    <a:pt x="57014" y="397720"/>
                  </a:lnTo>
                  <a:lnTo>
                    <a:pt x="76679" y="357124"/>
                  </a:lnTo>
                  <a:lnTo>
                    <a:pt x="98946" y="318113"/>
                  </a:lnTo>
                  <a:lnTo>
                    <a:pt x="123702" y="280800"/>
                  </a:lnTo>
                  <a:lnTo>
                    <a:pt x="150834" y="245299"/>
                  </a:lnTo>
                  <a:lnTo>
                    <a:pt x="180228" y="211722"/>
                  </a:lnTo>
                  <a:lnTo>
                    <a:pt x="211772" y="180183"/>
                  </a:lnTo>
                  <a:lnTo>
                    <a:pt x="245352" y="150793"/>
                  </a:lnTo>
                  <a:lnTo>
                    <a:pt x="280855" y="123667"/>
                  </a:lnTo>
                  <a:lnTo>
                    <a:pt x="318169" y="98916"/>
                  </a:lnTo>
                  <a:lnTo>
                    <a:pt x="357180" y="76655"/>
                  </a:lnTo>
                  <a:lnTo>
                    <a:pt x="397775" y="56995"/>
                  </a:lnTo>
                  <a:lnTo>
                    <a:pt x="439840" y="40050"/>
                  </a:lnTo>
                  <a:lnTo>
                    <a:pt x="483264" y="25933"/>
                  </a:lnTo>
                  <a:lnTo>
                    <a:pt x="527932" y="14757"/>
                  </a:lnTo>
                  <a:lnTo>
                    <a:pt x="573732" y="6633"/>
                  </a:lnTo>
                  <a:lnTo>
                    <a:pt x="620550" y="1677"/>
                  </a:lnTo>
                  <a:lnTo>
                    <a:pt x="668274" y="0"/>
                  </a:lnTo>
                  <a:lnTo>
                    <a:pt x="715997" y="1677"/>
                  </a:lnTo>
                  <a:lnTo>
                    <a:pt x="762815" y="6633"/>
                  </a:lnTo>
                  <a:lnTo>
                    <a:pt x="808615" y="14757"/>
                  </a:lnTo>
                  <a:lnTo>
                    <a:pt x="853283" y="25933"/>
                  </a:lnTo>
                  <a:lnTo>
                    <a:pt x="896707" y="40050"/>
                  </a:lnTo>
                  <a:lnTo>
                    <a:pt x="938772" y="56995"/>
                  </a:lnTo>
                  <a:lnTo>
                    <a:pt x="979367" y="76655"/>
                  </a:lnTo>
                  <a:lnTo>
                    <a:pt x="1018378" y="98916"/>
                  </a:lnTo>
                  <a:lnTo>
                    <a:pt x="1055692" y="123667"/>
                  </a:lnTo>
                  <a:lnTo>
                    <a:pt x="1091195" y="150793"/>
                  </a:lnTo>
                  <a:lnTo>
                    <a:pt x="1124775" y="180183"/>
                  </a:lnTo>
                  <a:lnTo>
                    <a:pt x="1156319" y="211722"/>
                  </a:lnTo>
                  <a:lnTo>
                    <a:pt x="1185713" y="245299"/>
                  </a:lnTo>
                  <a:lnTo>
                    <a:pt x="1212845" y="280800"/>
                  </a:lnTo>
                  <a:lnTo>
                    <a:pt x="1237601" y="318113"/>
                  </a:lnTo>
                  <a:lnTo>
                    <a:pt x="1259868" y="357124"/>
                  </a:lnTo>
                  <a:lnTo>
                    <a:pt x="1279533" y="397720"/>
                  </a:lnTo>
                  <a:lnTo>
                    <a:pt x="1296483" y="439790"/>
                  </a:lnTo>
                  <a:lnTo>
                    <a:pt x="1310604" y="483219"/>
                  </a:lnTo>
                  <a:lnTo>
                    <a:pt x="1321785" y="527894"/>
                  </a:lnTo>
                  <a:lnTo>
                    <a:pt x="1329911" y="573704"/>
                  </a:lnTo>
                  <a:lnTo>
                    <a:pt x="1334869" y="620535"/>
                  </a:lnTo>
                  <a:lnTo>
                    <a:pt x="1336548" y="668273"/>
                  </a:lnTo>
                  <a:lnTo>
                    <a:pt x="1334869" y="715997"/>
                  </a:lnTo>
                  <a:lnTo>
                    <a:pt x="1329911" y="762815"/>
                  </a:lnTo>
                  <a:lnTo>
                    <a:pt x="1321785" y="808615"/>
                  </a:lnTo>
                  <a:lnTo>
                    <a:pt x="1310604" y="853283"/>
                  </a:lnTo>
                  <a:lnTo>
                    <a:pt x="1296483" y="896707"/>
                  </a:lnTo>
                  <a:lnTo>
                    <a:pt x="1279533" y="938772"/>
                  </a:lnTo>
                  <a:lnTo>
                    <a:pt x="1259868" y="979367"/>
                  </a:lnTo>
                  <a:lnTo>
                    <a:pt x="1237601" y="1018378"/>
                  </a:lnTo>
                  <a:lnTo>
                    <a:pt x="1212845" y="1055692"/>
                  </a:lnTo>
                  <a:lnTo>
                    <a:pt x="1185713" y="1091195"/>
                  </a:lnTo>
                  <a:lnTo>
                    <a:pt x="1156319" y="1124775"/>
                  </a:lnTo>
                  <a:lnTo>
                    <a:pt x="1124775" y="1156319"/>
                  </a:lnTo>
                  <a:lnTo>
                    <a:pt x="1091195" y="1185713"/>
                  </a:lnTo>
                  <a:lnTo>
                    <a:pt x="1055692" y="1212845"/>
                  </a:lnTo>
                  <a:lnTo>
                    <a:pt x="1018378" y="1237601"/>
                  </a:lnTo>
                  <a:lnTo>
                    <a:pt x="979367" y="1259868"/>
                  </a:lnTo>
                  <a:lnTo>
                    <a:pt x="938772" y="1279533"/>
                  </a:lnTo>
                  <a:lnTo>
                    <a:pt x="896707" y="1296483"/>
                  </a:lnTo>
                  <a:lnTo>
                    <a:pt x="853283" y="1310604"/>
                  </a:lnTo>
                  <a:lnTo>
                    <a:pt x="808615" y="1321785"/>
                  </a:lnTo>
                  <a:lnTo>
                    <a:pt x="762815" y="1329911"/>
                  </a:lnTo>
                  <a:lnTo>
                    <a:pt x="715997" y="1334869"/>
                  </a:lnTo>
                  <a:lnTo>
                    <a:pt x="668274" y="1336547"/>
                  </a:lnTo>
                  <a:lnTo>
                    <a:pt x="620550" y="1334869"/>
                  </a:lnTo>
                  <a:lnTo>
                    <a:pt x="573732" y="1329911"/>
                  </a:lnTo>
                  <a:lnTo>
                    <a:pt x="527932" y="1321785"/>
                  </a:lnTo>
                  <a:lnTo>
                    <a:pt x="483264" y="1310604"/>
                  </a:lnTo>
                  <a:lnTo>
                    <a:pt x="439840" y="1296483"/>
                  </a:lnTo>
                  <a:lnTo>
                    <a:pt x="397775" y="1279533"/>
                  </a:lnTo>
                  <a:lnTo>
                    <a:pt x="357180" y="1259868"/>
                  </a:lnTo>
                  <a:lnTo>
                    <a:pt x="318169" y="1237601"/>
                  </a:lnTo>
                  <a:lnTo>
                    <a:pt x="280855" y="1212845"/>
                  </a:lnTo>
                  <a:lnTo>
                    <a:pt x="245352" y="1185713"/>
                  </a:lnTo>
                  <a:lnTo>
                    <a:pt x="211772" y="1156319"/>
                  </a:lnTo>
                  <a:lnTo>
                    <a:pt x="180228" y="1124775"/>
                  </a:lnTo>
                  <a:lnTo>
                    <a:pt x="150834" y="1091195"/>
                  </a:lnTo>
                  <a:lnTo>
                    <a:pt x="123702" y="1055692"/>
                  </a:lnTo>
                  <a:lnTo>
                    <a:pt x="98946" y="1018378"/>
                  </a:lnTo>
                  <a:lnTo>
                    <a:pt x="76679" y="979367"/>
                  </a:lnTo>
                  <a:lnTo>
                    <a:pt x="57014" y="938772"/>
                  </a:lnTo>
                  <a:lnTo>
                    <a:pt x="40064" y="896707"/>
                  </a:lnTo>
                  <a:lnTo>
                    <a:pt x="25943" y="853283"/>
                  </a:lnTo>
                  <a:lnTo>
                    <a:pt x="14762" y="808615"/>
                  </a:lnTo>
                  <a:lnTo>
                    <a:pt x="6636" y="762815"/>
                  </a:lnTo>
                  <a:lnTo>
                    <a:pt x="1678" y="715997"/>
                  </a:lnTo>
                  <a:lnTo>
                    <a:pt x="0" y="668273"/>
                  </a:lnTo>
                  <a:close/>
                </a:path>
              </a:pathLst>
            </a:custGeom>
            <a:ln w="317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pPr defTabSz="913668"/>
              <a:endParaRPr sz="1799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65515" y="4189384"/>
            <a:ext cx="796256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56720" marR="5076" indent="-144664" defTabSz="913668">
              <a:spcBef>
                <a:spcPts val="100"/>
              </a:spcBef>
            </a:pPr>
            <a:r>
              <a:rPr sz="1199" b="1" spc="-10" dirty="0">
                <a:solidFill>
                  <a:srgbClr val="2D3842"/>
                </a:solidFill>
                <a:latin typeface="Montserrat"/>
                <a:cs typeface="Montserrat"/>
              </a:rPr>
              <a:t>Sounding </a:t>
            </a:r>
            <a:r>
              <a:rPr sz="1199" b="1" spc="-20" dirty="0">
                <a:solidFill>
                  <a:srgbClr val="2D3842"/>
                </a:solidFill>
                <a:latin typeface="Montserrat"/>
                <a:cs typeface="Montserrat"/>
              </a:rPr>
              <a:t>Board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455" y="2486984"/>
            <a:ext cx="1139502" cy="391466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algn="ctr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Have a</a:t>
            </a:r>
            <a:r>
              <a:rPr sz="1199" i="1" spc="-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Best</a:t>
            </a:r>
            <a:r>
              <a:rPr sz="1199" i="1" spc="-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25" dirty="0">
                <a:solidFill>
                  <a:srgbClr val="2D3842"/>
                </a:solidFill>
                <a:latin typeface="Montserrat"/>
                <a:cs typeface="Montserrat"/>
              </a:rPr>
              <a:t>of</a:t>
            </a:r>
            <a:endParaRPr sz="1199">
              <a:latin typeface="Montserrat"/>
              <a:cs typeface="Montserrat"/>
            </a:endParaRPr>
          </a:p>
          <a:p>
            <a:pPr algn="ctr" defTabSz="913668"/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Breed</a:t>
            </a:r>
            <a:r>
              <a:rPr sz="1199" i="1" spc="-2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20" dirty="0">
                <a:solidFill>
                  <a:srgbClr val="2D3842"/>
                </a:solidFill>
                <a:latin typeface="Montserrat"/>
                <a:cs typeface="Montserrat"/>
              </a:rPr>
              <a:t>team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6549" y="4900876"/>
            <a:ext cx="1550002" cy="57419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055" marR="5076" algn="ctr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Open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and</a:t>
            </a:r>
            <a:r>
              <a:rPr sz="1199" i="1" spc="-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available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to</a:t>
            </a:r>
            <a:r>
              <a:rPr sz="1199" i="1" spc="5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shoot-the-breeze Non-conflicted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3567" y="6887670"/>
            <a:ext cx="1538582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67256" marR="5076" indent="-55200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They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know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“how</a:t>
            </a:r>
            <a:r>
              <a:rPr sz="1199" i="1" spc="-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25" dirty="0">
                <a:solidFill>
                  <a:srgbClr val="2D3842"/>
                </a:solidFill>
                <a:latin typeface="Montserrat"/>
                <a:cs typeface="Montserrat"/>
              </a:rPr>
              <a:t>to”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think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about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issues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7535" y="6795697"/>
            <a:ext cx="1860891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2690" marR="5076" indent="131974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Avoid</a:t>
            </a:r>
            <a:r>
              <a:rPr sz="1199" i="1" spc="-1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the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bear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traps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Someone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in</a:t>
            </a:r>
            <a:r>
              <a:rPr sz="1199" i="1" spc="-2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your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corner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54786" y="4908997"/>
            <a:ext cx="999920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17131" marR="5076" indent="-5076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Business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is</a:t>
            </a:r>
            <a:r>
              <a:rPr sz="1199" i="1" spc="-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50" dirty="0">
                <a:solidFill>
                  <a:srgbClr val="2D3842"/>
                </a:solidFill>
                <a:latin typeface="Montserrat"/>
                <a:cs typeface="Montserrat"/>
              </a:rPr>
              <a:t>a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rollercoaster</a:t>
            </a:r>
            <a:endParaRPr sz="1199">
              <a:latin typeface="Montserrat"/>
              <a:cs typeface="Montserra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23466" y="2467188"/>
            <a:ext cx="1532872" cy="390832"/>
          </a:xfrm>
          <a:prstGeom prst="rect">
            <a:avLst/>
          </a:prstGeom>
        </p:spPr>
        <p:txBody>
          <a:bodyPr vert="horz" wrap="square" lIns="0" tIns="12689" rIns="0" bIns="0" rtlCol="0">
            <a:spAutoFit/>
          </a:bodyPr>
          <a:lstStyle/>
          <a:p>
            <a:pPr marL="305191" marR="5076" indent="-293135" defTabSz="913668">
              <a:spcBef>
                <a:spcPts val="100"/>
              </a:spcBef>
            </a:pP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Second</a:t>
            </a:r>
            <a:r>
              <a:rPr sz="1199" i="1" spc="-15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set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of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dirty="0">
                <a:solidFill>
                  <a:srgbClr val="2D3842"/>
                </a:solidFill>
                <a:latin typeface="Montserrat"/>
                <a:cs typeface="Montserrat"/>
              </a:rPr>
              <a:t>eyes</a:t>
            </a:r>
            <a:r>
              <a:rPr sz="1199" i="1" spc="10" dirty="0">
                <a:solidFill>
                  <a:srgbClr val="2D3842"/>
                </a:solidFill>
                <a:latin typeface="Montserrat"/>
                <a:cs typeface="Montserrat"/>
              </a:rPr>
              <a:t> </a:t>
            </a:r>
            <a:r>
              <a:rPr sz="1199" i="1" spc="-50" dirty="0">
                <a:solidFill>
                  <a:srgbClr val="2D3842"/>
                </a:solidFill>
                <a:latin typeface="Montserrat"/>
                <a:cs typeface="Montserrat"/>
              </a:rPr>
              <a:t>- </a:t>
            </a:r>
            <a:r>
              <a:rPr sz="1199" i="1" spc="-10" dirty="0">
                <a:solidFill>
                  <a:srgbClr val="2D3842"/>
                </a:solidFill>
                <a:latin typeface="Montserrat"/>
                <a:cs typeface="Montserrat"/>
              </a:rPr>
              <a:t>quesitoning</a:t>
            </a:r>
            <a:endParaRPr sz="1199">
              <a:latin typeface="Montserrat"/>
              <a:cs typeface="Montserra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433D6BB-D80E-E0D5-950E-AD6990D7C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"/>
            <a:ext cx="10693400" cy="7553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AF2B-973F-32C4-810B-42DDB947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6158444" cy="430887"/>
          </a:xfrm>
        </p:spPr>
        <p:txBody>
          <a:bodyPr/>
          <a:lstStyle/>
          <a:p>
            <a:r>
              <a:rPr lang="en-AU" dirty="0"/>
              <a:t>Time &amp; Financial </a:t>
            </a:r>
            <a:r>
              <a:rPr lang="en-AU" u="sng" dirty="0"/>
              <a:t>Investment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C2F5D-3B56-68C9-481C-2B16EAD9447B}"/>
              </a:ext>
            </a:extLst>
          </p:cNvPr>
          <p:cNvSpPr/>
          <p:nvPr/>
        </p:nvSpPr>
        <p:spPr bwMode="auto">
          <a:xfrm>
            <a:off x="1090963" y="3012873"/>
            <a:ext cx="2764053" cy="3737177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r>
              <a:rPr lang="en-AU" sz="965" b="1" dirty="0">
                <a:latin typeface="Arial" charset="0"/>
                <a:ea typeface="ＭＳ Ｐゴシック" pitchFamily="34" charset="-128"/>
              </a:rPr>
              <a:t>Option A – Business Advisory &amp; Sounding Board</a:t>
            </a:r>
          </a:p>
          <a:p>
            <a:pPr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AU" sz="965" dirty="0">
              <a:latin typeface="Arial" charset="0"/>
              <a:ea typeface="ＭＳ Ｐゴシック" pitchFamily="34" charset="-128"/>
            </a:endParaRPr>
          </a:p>
          <a:p>
            <a:pPr marL="150379" indent="-150379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Monthly meetings with you to help move needle on achieving desired business optimisation plan</a:t>
            </a:r>
          </a:p>
          <a:p>
            <a:pPr marL="150379" indent="-150379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Project management of SME projects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855EB-CED5-3509-3CA3-EA94DC65CCBF}"/>
              </a:ext>
            </a:extLst>
          </p:cNvPr>
          <p:cNvSpPr/>
          <p:nvPr/>
        </p:nvSpPr>
        <p:spPr bwMode="auto">
          <a:xfrm>
            <a:off x="4313305" y="2543846"/>
            <a:ext cx="2764053" cy="420620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r>
              <a:rPr lang="en-AU" sz="965" b="1" dirty="0">
                <a:latin typeface="Arial" charset="0"/>
                <a:ea typeface="ＭＳ Ｐゴシック" pitchFamily="34" charset="-128"/>
              </a:rPr>
              <a:t>Option B – Business Advisory &amp; Sounding Board</a:t>
            </a:r>
          </a:p>
          <a:p>
            <a:pPr marL="150379" indent="-150379" algn="ctr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965" dirty="0">
              <a:latin typeface="Arial" charset="0"/>
              <a:ea typeface="ＭＳ Ｐゴシック" pitchFamily="34" charset="-128"/>
            </a:endParaRPr>
          </a:p>
          <a:p>
            <a:pPr marL="150379" indent="-150379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Fortnightly meetings with you to help move needle on achieving desired business optimisation plan</a:t>
            </a:r>
          </a:p>
          <a:p>
            <a:pPr marL="150379" indent="-150379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Project management of SME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7EA45-513E-7F93-7C70-8CEBBAD17FEE}"/>
              </a:ext>
            </a:extLst>
          </p:cNvPr>
          <p:cNvSpPr/>
          <p:nvPr/>
        </p:nvSpPr>
        <p:spPr bwMode="auto">
          <a:xfrm>
            <a:off x="7535647" y="1526073"/>
            <a:ext cx="2764053" cy="5223976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algn="ctr" defTabSz="802020" rtl="0" fontAlgn="base">
              <a:spcBef>
                <a:spcPct val="20000"/>
              </a:spcBef>
              <a:spcAft>
                <a:spcPct val="0"/>
              </a:spcAft>
            </a:pPr>
            <a:r>
              <a:rPr lang="en-AU" sz="965" b="1" dirty="0">
                <a:latin typeface="Arial" charset="0"/>
                <a:ea typeface="ＭＳ Ｐゴシック" pitchFamily="34" charset="-128"/>
              </a:rPr>
              <a:t>Option C – Private Wealth Program + Business Advisory &amp; Sounding Board</a:t>
            </a:r>
          </a:p>
          <a:p>
            <a:pPr marL="150379" indent="-150379" algn="ctr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sz="965" dirty="0">
              <a:latin typeface="Arial" charset="0"/>
              <a:ea typeface="ＭＳ Ｐゴシック" pitchFamily="34" charset="-128"/>
            </a:endParaRPr>
          </a:p>
          <a:p>
            <a:pPr marL="150379" indent="-150379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Option’s A’s services plus</a:t>
            </a:r>
          </a:p>
          <a:p>
            <a:pPr marL="150379" indent="-150379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Project management to your committed future, refer to draft 12-month financial game plan.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10-3-Now financial roadmap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Total balance sheet management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Family sounding board service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Understand family group structures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Estate planning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Asset protection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Tax planning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Debt management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Identify risk management plan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Analyse cash flows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Scenario modelling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Financial strategy optimisation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Collaborating with other professionals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Implementation management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On track &amp; ok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Ad-hoc family financial &amp; planning matters</a:t>
            </a:r>
          </a:p>
          <a:p>
            <a:pPr marL="155948" indent="-155948" defTabSz="80202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965" dirty="0">
                <a:latin typeface="Arial" charset="0"/>
                <a:ea typeface="ＭＳ Ｐゴシック" pitchFamily="34" charset="-128"/>
              </a:rPr>
              <a:t>Four to six meetings p.a.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BC84C-6847-2397-3071-57483BC1C710}"/>
              </a:ext>
            </a:extLst>
          </p:cNvPr>
          <p:cNvSpPr txBox="1"/>
          <p:nvPr/>
        </p:nvSpPr>
        <p:spPr>
          <a:xfrm>
            <a:off x="1607736" y="3386295"/>
            <a:ext cx="17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$3,000 P.M.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A1AC9-FE07-FC3A-2E4E-7076D481D408}"/>
              </a:ext>
            </a:extLst>
          </p:cNvPr>
          <p:cNvSpPr txBox="1"/>
          <p:nvPr/>
        </p:nvSpPr>
        <p:spPr>
          <a:xfrm>
            <a:off x="4831173" y="3016963"/>
            <a:ext cx="17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$4,000 P.M.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1B59B-DECE-8D7C-8306-D68E240B3457}"/>
              </a:ext>
            </a:extLst>
          </p:cNvPr>
          <p:cNvSpPr txBox="1"/>
          <p:nvPr/>
        </p:nvSpPr>
        <p:spPr>
          <a:xfrm>
            <a:off x="8132466" y="1526073"/>
            <a:ext cx="17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$8,000 P.M.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0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7" y="0"/>
            <a:ext cx="10680566" cy="7556500"/>
          </a:xfrm>
          <a:custGeom>
            <a:avLst/>
            <a:gdLst/>
            <a:ahLst/>
            <a:cxnLst/>
            <a:rect l="l" t="t" r="r" b="b"/>
            <a:pathLst>
              <a:path w="9747138" h="6896100">
                <a:moveTo>
                  <a:pt x="0" y="0"/>
                </a:moveTo>
                <a:lnTo>
                  <a:pt x="9747138" y="0"/>
                </a:lnTo>
                <a:lnTo>
                  <a:pt x="9747138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0952" y="1053118"/>
            <a:ext cx="9087584" cy="40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375"/>
              </a:lnSpc>
            </a:pPr>
            <a:r>
              <a:rPr lang="en-US" sz="2411" kern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Background Client 2 - Complex Issues (Family &amp; Business)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76585" y="1359534"/>
            <a:ext cx="2852197" cy="32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1002000" rtl="0">
              <a:lnSpc>
                <a:spcPts val="2761"/>
              </a:lnSpc>
            </a:pPr>
            <a:r>
              <a:rPr lang="en-US" sz="18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 BY COI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0952" y="1774671"/>
            <a:ext cx="1216509" cy="426031"/>
            <a:chOff x="0" y="0"/>
            <a:chExt cx="393103" cy="137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3103" cy="137668"/>
            </a:xfrm>
            <a:custGeom>
              <a:avLst/>
              <a:gdLst/>
              <a:ahLst/>
              <a:cxnLst/>
              <a:rect l="l" t="t" r="r" b="b"/>
              <a:pathLst>
                <a:path w="393103" h="137668">
                  <a:moveTo>
                    <a:pt x="68834" y="0"/>
                  </a:moveTo>
                  <a:lnTo>
                    <a:pt x="324269" y="0"/>
                  </a:lnTo>
                  <a:cubicBezTo>
                    <a:pt x="342525" y="0"/>
                    <a:pt x="360034" y="7252"/>
                    <a:pt x="372942" y="20161"/>
                  </a:cubicBezTo>
                  <a:cubicBezTo>
                    <a:pt x="385851" y="33070"/>
                    <a:pt x="393103" y="50578"/>
                    <a:pt x="393103" y="68834"/>
                  </a:cubicBezTo>
                  <a:lnTo>
                    <a:pt x="393103" y="68834"/>
                  </a:lnTo>
                  <a:cubicBezTo>
                    <a:pt x="393103" y="87090"/>
                    <a:pt x="385851" y="104598"/>
                    <a:pt x="372942" y="117507"/>
                  </a:cubicBezTo>
                  <a:cubicBezTo>
                    <a:pt x="360034" y="130416"/>
                    <a:pt x="342525" y="137668"/>
                    <a:pt x="324269" y="137668"/>
                  </a:cubicBezTo>
                  <a:lnTo>
                    <a:pt x="68834" y="137668"/>
                  </a:lnTo>
                  <a:cubicBezTo>
                    <a:pt x="50578" y="137668"/>
                    <a:pt x="33070" y="130416"/>
                    <a:pt x="20161" y="117507"/>
                  </a:cubicBezTo>
                  <a:cubicBezTo>
                    <a:pt x="7252" y="104598"/>
                    <a:pt x="0" y="87090"/>
                    <a:pt x="0" y="68834"/>
                  </a:cubicBezTo>
                  <a:lnTo>
                    <a:pt x="0" y="68834"/>
                  </a:lnTo>
                  <a:cubicBezTo>
                    <a:pt x="0" y="50578"/>
                    <a:pt x="7252" y="33070"/>
                    <a:pt x="20161" y="20161"/>
                  </a:cubicBezTo>
                  <a:cubicBezTo>
                    <a:pt x="33070" y="7252"/>
                    <a:pt x="50578" y="0"/>
                    <a:pt x="688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3103" cy="166243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453"/>
                </a:lnSpc>
              </a:pPr>
              <a:r>
                <a:rPr lang="en-US" sz="1752" kern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 2024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1759205" y="2454018"/>
            <a:ext cx="0" cy="3745414"/>
          </a:xfrm>
          <a:prstGeom prst="line">
            <a:avLst/>
          </a:prstGeom>
          <a:ln w="38100" cap="flat">
            <a:solidFill>
              <a:srgbClr val="2E3842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44581" y="6363706"/>
            <a:ext cx="1629249" cy="889131"/>
            <a:chOff x="-15713" y="-28575"/>
            <a:chExt cx="526477" cy="166243"/>
          </a:xfrm>
        </p:grpSpPr>
        <p:sp>
          <p:nvSpPr>
            <p:cNvPr id="10" name="Freeform 10"/>
            <p:cNvSpPr/>
            <p:nvPr/>
          </p:nvSpPr>
          <p:spPr>
            <a:xfrm>
              <a:off x="-15713" y="-8505"/>
              <a:ext cx="510764" cy="137668"/>
            </a:xfrm>
            <a:custGeom>
              <a:avLst/>
              <a:gdLst/>
              <a:ahLst/>
              <a:cxnLst/>
              <a:rect l="l" t="t" r="r" b="b"/>
              <a:pathLst>
                <a:path w="510764" h="137668">
                  <a:moveTo>
                    <a:pt x="68834" y="0"/>
                  </a:moveTo>
                  <a:lnTo>
                    <a:pt x="441930" y="0"/>
                  </a:lnTo>
                  <a:cubicBezTo>
                    <a:pt x="460186" y="0"/>
                    <a:pt x="477694" y="7252"/>
                    <a:pt x="490603" y="20161"/>
                  </a:cubicBezTo>
                  <a:cubicBezTo>
                    <a:pt x="503512" y="33070"/>
                    <a:pt x="510764" y="50578"/>
                    <a:pt x="510764" y="68834"/>
                  </a:cubicBezTo>
                  <a:lnTo>
                    <a:pt x="510764" y="68834"/>
                  </a:lnTo>
                  <a:cubicBezTo>
                    <a:pt x="510764" y="87090"/>
                    <a:pt x="503512" y="104598"/>
                    <a:pt x="490603" y="117507"/>
                  </a:cubicBezTo>
                  <a:cubicBezTo>
                    <a:pt x="477694" y="130416"/>
                    <a:pt x="460186" y="137668"/>
                    <a:pt x="441930" y="137668"/>
                  </a:cubicBezTo>
                  <a:lnTo>
                    <a:pt x="68834" y="137668"/>
                  </a:lnTo>
                  <a:cubicBezTo>
                    <a:pt x="50578" y="137668"/>
                    <a:pt x="33070" y="130416"/>
                    <a:pt x="20161" y="117507"/>
                  </a:cubicBezTo>
                  <a:cubicBezTo>
                    <a:pt x="7252" y="104598"/>
                    <a:pt x="0" y="87090"/>
                    <a:pt x="0" y="68834"/>
                  </a:cubicBezTo>
                  <a:lnTo>
                    <a:pt x="0" y="68834"/>
                  </a:lnTo>
                  <a:cubicBezTo>
                    <a:pt x="0" y="50578"/>
                    <a:pt x="7252" y="33070"/>
                    <a:pt x="20161" y="20161"/>
                  </a:cubicBezTo>
                  <a:cubicBezTo>
                    <a:pt x="33070" y="7252"/>
                    <a:pt x="50578" y="0"/>
                    <a:pt x="688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10764" cy="166243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453"/>
                </a:lnSpc>
              </a:pPr>
              <a:r>
                <a:rPr lang="en-US" sz="1752" kern="12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Nov 24 - Now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 rot="-5400000">
            <a:off x="390006" y="4154775"/>
            <a:ext cx="1990561" cy="33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MONTHS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41896" y="1415128"/>
            <a:ext cx="4391961" cy="206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Group Meeting Arranged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76585" y="1793840"/>
            <a:ext cx="2852197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1002000" rtl="0">
              <a:lnSpc>
                <a:spcPts val="2455"/>
              </a:lnSpc>
            </a:pPr>
            <a:r>
              <a:rPr lang="en-US" sz="1753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MEETING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76585" y="3063691"/>
            <a:ext cx="2852197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1002000" rtl="0">
              <a:lnSpc>
                <a:spcPts val="2455"/>
              </a:lnSpc>
            </a:pPr>
            <a:r>
              <a:rPr lang="en-US" sz="1753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MEETING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76585" y="4572112"/>
            <a:ext cx="2852197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1002000" rtl="0">
              <a:lnSpc>
                <a:spcPts val="2455"/>
              </a:lnSpc>
            </a:pPr>
            <a:r>
              <a:rPr lang="en-US" sz="1753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1:1 SAN ADVISER / CLIENT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76585" y="5821785"/>
            <a:ext cx="2852197" cy="2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1002000" rtl="0">
              <a:lnSpc>
                <a:spcPts val="2455"/>
              </a:lnSpc>
            </a:pPr>
            <a:r>
              <a:rPr lang="en-US" sz="1753" kern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3644" y="1833714"/>
            <a:ext cx="4391961" cy="113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Professionals (2x SAN, 1x existing + other)</a:t>
            </a:r>
          </a:p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Outcome: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Lots of content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Unstructured information gathering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steps meeting process not followed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83644" y="3092226"/>
            <a:ext cx="4391961" cy="136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Professionals (2x SAN, 1x existing + other)</a:t>
            </a:r>
          </a:p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Outcome: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structured, positive discussion - but no meeting close / where to from here discussion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Lots of content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 steps not completely followed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83644" y="4567394"/>
            <a:ext cx="4391961" cy="113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1841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Collateral Used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: 3 : Now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Where will my business be discounted model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Chaos to greatness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83644" y="5763296"/>
            <a:ext cx="4391961" cy="201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2148"/>
              </a:lnSpc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Fortnightly 1 ½ hour meetings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 Business Advisor - $6k/month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0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Topics include; business uplift, exit strategy, staff, WOL, financials, business stakeholders, family, ideas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endParaRPr lang="en-US" sz="1000" kern="1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 defTabSz="1002000" rtl="0">
              <a:lnSpc>
                <a:spcPts val="1841"/>
              </a:lnSpc>
            </a:pPr>
            <a:r>
              <a:rPr lang="en-US" sz="1000" i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Identified Future Scope (after business sold)</a:t>
            </a:r>
          </a:p>
          <a:p>
            <a:pPr marL="283906" lvl="1" indent="-141953" algn="l" defTabSz="1002000" rtl="0">
              <a:lnSpc>
                <a:spcPts val="1841"/>
              </a:lnSpc>
              <a:buFont typeface="Arial"/>
              <a:buChar char="•"/>
            </a:pPr>
            <a:r>
              <a:rPr lang="en-US" sz="1000" i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Family Advisory Board</a:t>
            </a:r>
          </a:p>
          <a:p>
            <a:pPr algn="l" defTabSz="1002000" rtl="0">
              <a:lnSpc>
                <a:spcPts val="1841"/>
              </a:lnSpc>
            </a:pPr>
            <a:endParaRPr lang="en-US" sz="1000" kern="1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AutoShape 22"/>
          <p:cNvSpPr/>
          <p:nvPr/>
        </p:nvSpPr>
        <p:spPr>
          <a:xfrm flipV="1">
            <a:off x="5685337" y="1774671"/>
            <a:ext cx="1" cy="5630839"/>
          </a:xfrm>
          <a:prstGeom prst="line">
            <a:avLst/>
          </a:prstGeom>
          <a:ln w="19050" cap="flat">
            <a:solidFill>
              <a:srgbClr val="2E38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FE5B1B0-E51E-ED99-FDBD-D3C2E3B3E518}"/>
              </a:ext>
            </a:extLst>
          </p:cNvPr>
          <p:cNvSpPr txBox="1"/>
          <p:nvPr/>
        </p:nvSpPr>
        <p:spPr>
          <a:xfrm>
            <a:off x="123664" y="55605"/>
            <a:ext cx="9529613" cy="47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1002000" rtl="0">
              <a:lnSpc>
                <a:spcPts val="3989"/>
              </a:lnSpc>
            </a:pPr>
            <a:r>
              <a:rPr lang="en-US" sz="2849" b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Manufacturer / Wholesale / Retail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7561-D57F-5164-8BB9-6CB2CAFE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EF459-8EEA-1DB1-E0E7-0BEFC0070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25D64-C43D-8B53-7D2F-1C963418CB63}"/>
              </a:ext>
            </a:extLst>
          </p:cNvPr>
          <p:cNvSpPr/>
          <p:nvPr/>
        </p:nvSpPr>
        <p:spPr bwMode="auto">
          <a:xfrm>
            <a:off x="0" y="770731"/>
            <a:ext cx="10693400" cy="6081871"/>
          </a:xfrm>
          <a:prstGeom prst="rect">
            <a:avLst/>
          </a:prstGeom>
          <a:solidFill>
            <a:srgbClr val="EEECE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AU" sz="2105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57640-A7EB-DDB0-090A-31B503B33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1261"/>
          <a:stretch/>
        </p:blipFill>
        <p:spPr>
          <a:xfrm>
            <a:off x="759132" y="-37436"/>
            <a:ext cx="11034573" cy="7593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A8A0B6-260E-4464-0D12-2096D05E35D0}"/>
              </a:ext>
            </a:extLst>
          </p:cNvPr>
          <p:cNvSpPr/>
          <p:nvPr/>
        </p:nvSpPr>
        <p:spPr bwMode="auto">
          <a:xfrm>
            <a:off x="-341173" y="-139640"/>
            <a:ext cx="6290727" cy="7733575"/>
          </a:xfrm>
          <a:prstGeom prst="rect">
            <a:avLst/>
          </a:prstGeom>
          <a:gradFill flip="none" rotWithShape="1">
            <a:gsLst>
              <a:gs pos="22000">
                <a:srgbClr val="EEECE7">
                  <a:alpha val="74000"/>
                </a:srgbClr>
              </a:gs>
              <a:gs pos="0">
                <a:srgbClr val="EEECE7">
                  <a:alpha val="0"/>
                </a:srgbClr>
              </a:gs>
              <a:gs pos="52000">
                <a:srgbClr val="EEECE7"/>
              </a:gs>
            </a:gsLst>
            <a:lin ang="1080000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FDD3FEE-A2E6-9EE0-BDFE-AAECABFBC7C5}"/>
              </a:ext>
            </a:extLst>
          </p:cNvPr>
          <p:cNvSpPr txBox="1">
            <a:spLocks/>
          </p:cNvSpPr>
          <p:nvPr/>
        </p:nvSpPr>
        <p:spPr>
          <a:xfrm>
            <a:off x="2403008" y="3905815"/>
            <a:ext cx="2114821" cy="6478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9" b="1" dirty="0"/>
              <a:t>IT’S TIME TO MAKE</a:t>
            </a:r>
            <a:br>
              <a:rPr lang="en-US" sz="1579" b="1" dirty="0"/>
            </a:br>
            <a:r>
              <a:rPr lang="en-US" sz="1579" b="1" dirty="0"/>
              <a:t>A LIFE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48176-73D2-7926-62AF-46AD9CA9B239}"/>
              </a:ext>
            </a:extLst>
          </p:cNvPr>
          <p:cNvSpPr/>
          <p:nvPr/>
        </p:nvSpPr>
        <p:spPr>
          <a:xfrm>
            <a:off x="926586" y="3009459"/>
            <a:ext cx="3591242" cy="64787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631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969203A3-857D-A4A1-C972-4BB5320C6102}"/>
              </a:ext>
            </a:extLst>
          </p:cNvPr>
          <p:cNvSpPr txBox="1">
            <a:spLocks/>
          </p:cNvSpPr>
          <p:nvPr/>
        </p:nvSpPr>
        <p:spPr>
          <a:xfrm>
            <a:off x="334168" y="2615449"/>
            <a:ext cx="3274855" cy="647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8" dirty="0"/>
              <a:t>LIVE LIFE 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A4C6F1-A057-9DFF-1D50-8B741FF6C929}"/>
              </a:ext>
            </a:extLst>
          </p:cNvPr>
          <p:cNvCxnSpPr/>
          <p:nvPr/>
        </p:nvCxnSpPr>
        <p:spPr>
          <a:xfrm>
            <a:off x="2512949" y="4504698"/>
            <a:ext cx="115622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81D8FBF3-E88D-5B5C-15A6-C7FFDB0F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22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0A174B-3535-CE52-4E66-9388E74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41" y="690740"/>
            <a:ext cx="9624060" cy="788886"/>
          </a:xfrm>
        </p:spPr>
        <p:txBody>
          <a:bodyPr/>
          <a:lstStyle/>
          <a:p>
            <a:r>
              <a:rPr lang="en-AU" dirty="0"/>
              <a:t>Personne De </a:t>
            </a:r>
            <a:r>
              <a:rPr lang="en-AU" dirty="0" err="1"/>
              <a:t>Confiance</a:t>
            </a:r>
            <a:r>
              <a:rPr lang="en-AU" dirty="0"/>
              <a:t> </a:t>
            </a:r>
          </a:p>
        </p:txBody>
      </p:sp>
      <p:pic>
        <p:nvPicPr>
          <p:cNvPr id="4" name="Picture 3" descr="A blue card with white text&#10;&#10;Description automatically generated">
            <a:extLst>
              <a:ext uri="{FF2B5EF4-FFF2-40B4-BE49-F238E27FC236}">
                <a16:creationId xmlns:a16="http://schemas.microsoft.com/office/drawing/2014/main" id="{377A6103-2311-3A5D-A075-2D83CD93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84" y="1895193"/>
            <a:ext cx="8273433" cy="3376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9CBA42-B108-B6C6-1AB8-5322DE41977D}"/>
              </a:ext>
            </a:extLst>
          </p:cNvPr>
          <p:cNvSpPr/>
          <p:nvPr/>
        </p:nvSpPr>
        <p:spPr bwMode="auto">
          <a:xfrm>
            <a:off x="151193" y="-106622"/>
            <a:ext cx="10359850" cy="6933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FBCDA-99C3-D0B3-5298-873360BF53EC}"/>
              </a:ext>
            </a:extLst>
          </p:cNvPr>
          <p:cNvSpPr/>
          <p:nvPr/>
        </p:nvSpPr>
        <p:spPr bwMode="auto">
          <a:xfrm>
            <a:off x="17250" y="6603706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9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3CDC11-0CA9-FB00-B2FB-7CF693CD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8" y="1796435"/>
            <a:ext cx="10309609" cy="3963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4365B0-7170-3C08-DAA3-540A1BEDCEAA}"/>
              </a:ext>
            </a:extLst>
          </p:cNvPr>
          <p:cNvSpPr/>
          <p:nvPr/>
        </p:nvSpPr>
        <p:spPr bwMode="auto">
          <a:xfrm>
            <a:off x="2471895" y="2542231"/>
            <a:ext cx="1989574" cy="472274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September 2024</a:t>
            </a:r>
            <a:endParaRPr lang="en-US" sz="1000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29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828188" y="770732"/>
          <a:ext cx="9037024" cy="599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3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78F8EC3-68A4-3A40-AE7D-0E372932AFD4}"/>
              </a:ext>
            </a:extLst>
          </p:cNvPr>
          <p:cNvSpPr/>
          <p:nvPr/>
        </p:nvSpPr>
        <p:spPr bwMode="auto">
          <a:xfrm>
            <a:off x="9998200" y="6035667"/>
            <a:ext cx="378900" cy="378900"/>
          </a:xfrm>
          <a:prstGeom prst="rect">
            <a:avLst/>
          </a:prstGeom>
          <a:solidFill>
            <a:srgbClr val="00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AU" sz="2105" kern="1200">
              <a:solidFill>
                <a:prstClr val="white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9D80E1-DA7D-E04B-9B23-3A013CB4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876473"/>
            <a:ext cx="10051286" cy="358466"/>
          </a:xfrm>
        </p:spPr>
        <p:txBody>
          <a:bodyPr/>
          <a:lstStyle/>
          <a:p>
            <a:r>
              <a:rPr lang="en-AU" dirty="0"/>
              <a:t>Helping You Manage your Balance Sheet Risks – Risk Management </a:t>
            </a:r>
            <a:endParaRPr lang="en-US" dirty="0"/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3212E02-7B1F-F138-79C8-CCBBCED8A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1650"/>
              </p:ext>
            </p:extLst>
          </p:nvPr>
        </p:nvGraphicFramePr>
        <p:xfrm>
          <a:off x="285136" y="2125906"/>
          <a:ext cx="10091964" cy="4645471"/>
        </p:xfrm>
        <a:graphic>
          <a:graphicData uri="http://schemas.openxmlformats.org/drawingml/2006/table">
            <a:tbl>
              <a:tblPr firstRow="1" bandRow="1"/>
              <a:tblGrid>
                <a:gridCol w="336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b="1" i="0" kern="1200" spc="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BUSINESS RISKS</a:t>
                      </a:r>
                      <a:endParaRPr lang="en-AU" sz="900" b="1" i="0" spc="5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2757" marR="72757" marT="36378" marB="36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b="1" i="0" spc="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WEALTH SUCCESSION &amp; OTHER RISKS</a:t>
                      </a:r>
                    </a:p>
                  </a:txBody>
                  <a:tcPr marL="72757" marR="72757" marT="36378" marB="36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b="1" i="0" spc="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INVESTMENT &amp; TAXATION RISKS</a:t>
                      </a:r>
                    </a:p>
                  </a:txBody>
                  <a:tcPr marL="72757" marR="72757" marT="36378" marB="36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34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  <a:defRPr/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	Key person dependency	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  <a:defRPr/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Economic downturn / recession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US &amp; beyond political / trade risks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Competition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Supplier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Commercial arrangements &amp; relationships with stockists / siblings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Financial reconciliations with stockists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Double handling / control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Strategy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Governance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Professional indemnity, public liability and general business Insurance policies reviewed &amp; current?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Exit plan clear &amp; in place?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A team staff in place?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Liquidity &amp; currency management plan in place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Financial reporting / profit per product line / cashflow forecasting etc.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Cyber security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Founder risk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Blindspot checking - strategy, people, decisions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Culture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Family first business vs family in business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Business vision, goals, culture understood by all &amp; frequently communicated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7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Leadership vs management </a:t>
                      </a:r>
                    </a:p>
                  </a:txBody>
                  <a:tcPr marL="109135" marR="109135" marT="109135" marB="1091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Estate planning documents current?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Estate adequately funded?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Beneficiaries protected?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Powers of attorney in place for tax structures?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Assets appropriately structured?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Litigation risk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What assets are at risk in the event you were sued?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What personal guarantees and warranties have been provided?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Directorship risk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Appropriate business succession agreements in place?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endParaRPr lang="en-AU" sz="8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Relationship risk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Relationship risk - family (both sides)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Health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Burnout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Distraction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Are all professionals we work with A Grade and meet our current needs?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Sounding board?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970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No plan</a:t>
                      </a:r>
                    </a:p>
                  </a:txBody>
                  <a:tcPr marL="109135" marR="109135" marT="109135" marB="1091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Clear on what amount of passive investment capital require to exit business with confidence?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Investment return required / risk tolerance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Diversification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Consolidated performance reporting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Concentration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Outlive investment capital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Liquidity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Leverage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endParaRPr lang="en-AU" sz="8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92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Tax Risk profile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92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Appropriate tax structures in place?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92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Tax plans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9235" algn="l"/>
                        </a:tabLst>
                      </a:pPr>
                      <a:r>
                        <a:rPr lang="en-AU" sz="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Times New Roman"/>
                        </a:rPr>
                        <a:t>Inter entity loans </a:t>
                      </a:r>
                    </a:p>
                    <a:p>
                      <a:pPr marL="171450" lvl="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78435" algn="l"/>
                        </a:tabLst>
                      </a:pPr>
                      <a:endParaRPr lang="en-AU" sz="8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09135" marR="109135" marT="109135" marB="10913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994F56E-016A-CB95-A282-08301EDF116E}"/>
              </a:ext>
            </a:extLst>
          </p:cNvPr>
          <p:cNvGrpSpPr/>
          <p:nvPr/>
        </p:nvGrpSpPr>
        <p:grpSpPr>
          <a:xfrm>
            <a:off x="2350136" y="1404708"/>
            <a:ext cx="5503031" cy="408293"/>
            <a:chOff x="4339244" y="2144685"/>
            <a:chExt cx="6916188" cy="4655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28A08F-6DB8-2849-2E79-75DF3D9E27B0}"/>
                </a:ext>
              </a:extLst>
            </p:cNvPr>
            <p:cNvCxnSpPr/>
            <p:nvPr/>
          </p:nvCxnSpPr>
          <p:spPr>
            <a:xfrm>
              <a:off x="5112327" y="2377440"/>
              <a:ext cx="5602778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4764448E-48AA-C3E6-A197-32B02D8B26A3}"/>
                </a:ext>
              </a:extLst>
            </p:cNvPr>
            <p:cNvSpPr/>
            <p:nvPr/>
          </p:nvSpPr>
          <p:spPr>
            <a:xfrm>
              <a:off x="4339244" y="2144685"/>
              <a:ext cx="1560022" cy="4655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93" rtl="0"/>
              <a:r>
                <a:rPr lang="en-US" sz="955" kern="1200" spc="80">
                  <a:solidFill>
                    <a:srgbClr val="000000"/>
                  </a:solidFill>
                  <a:latin typeface="Helvetica" pitchFamily="2" charset="0"/>
                </a:rPr>
                <a:t>REDUCE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D9738EF3-DC57-18CA-E626-683884A970D5}"/>
                </a:ext>
              </a:extLst>
            </p:cNvPr>
            <p:cNvSpPr/>
            <p:nvPr/>
          </p:nvSpPr>
          <p:spPr>
            <a:xfrm>
              <a:off x="6124633" y="2144685"/>
              <a:ext cx="1560022" cy="4655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93" rtl="0"/>
              <a:r>
                <a:rPr lang="en-US" sz="955" kern="1200" spc="80">
                  <a:solidFill>
                    <a:srgbClr val="000000"/>
                  </a:solidFill>
                  <a:latin typeface="Helvetica" pitchFamily="2" charset="0"/>
                </a:rPr>
                <a:t>AVOID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A38C2135-7FF5-647D-0EEB-F1A983D0ECA0}"/>
                </a:ext>
              </a:extLst>
            </p:cNvPr>
            <p:cNvSpPr/>
            <p:nvPr/>
          </p:nvSpPr>
          <p:spPr>
            <a:xfrm>
              <a:off x="7910022" y="2144685"/>
              <a:ext cx="1560022" cy="4655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93" rtl="0"/>
              <a:r>
                <a:rPr lang="en-US" sz="955" kern="1200" spc="80">
                  <a:solidFill>
                    <a:srgbClr val="000000"/>
                  </a:solidFill>
                  <a:latin typeface="Helvetica" pitchFamily="2" charset="0"/>
                </a:rPr>
                <a:t>TRANSFER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3FF0A820-CFB5-E015-3CAF-4ED4715B83EA}"/>
                </a:ext>
              </a:extLst>
            </p:cNvPr>
            <p:cNvSpPr/>
            <p:nvPr/>
          </p:nvSpPr>
          <p:spPr>
            <a:xfrm>
              <a:off x="9695410" y="2144685"/>
              <a:ext cx="1560022" cy="4655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593" rtl="0"/>
              <a:r>
                <a:rPr lang="en-US" sz="955" kern="1200" spc="80">
                  <a:solidFill>
                    <a:srgbClr val="000000"/>
                  </a:solidFill>
                  <a:latin typeface="Helvetica" pitchFamily="2" charset="0"/>
                </a:rPr>
                <a:t>RETAIN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12A65B0-2126-16B1-B7FA-8482EED0BEE0}"/>
              </a:ext>
            </a:extLst>
          </p:cNvPr>
          <p:cNvSpPr/>
          <p:nvPr/>
        </p:nvSpPr>
        <p:spPr bwMode="auto">
          <a:xfrm>
            <a:off x="151193" y="-106622"/>
            <a:ext cx="10359850" cy="6933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D0BF4-33D2-8A88-DB80-321270C0103A}"/>
              </a:ext>
            </a:extLst>
          </p:cNvPr>
          <p:cNvSpPr/>
          <p:nvPr/>
        </p:nvSpPr>
        <p:spPr bwMode="auto">
          <a:xfrm>
            <a:off x="17250" y="6603706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7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468" y="1268301"/>
            <a:ext cx="6780199" cy="354533"/>
          </a:xfrm>
          <a:prstGeom prst="rect">
            <a:avLst/>
          </a:prstGeom>
        </p:spPr>
        <p:txBody>
          <a:bodyPr vert="horz" wrap="square" lIns="0" tIns="10109" rIns="0" bIns="0" rtlCol="0" anchor="t">
            <a:spAutoFit/>
          </a:bodyPr>
          <a:lstStyle/>
          <a:p>
            <a:pPr marL="10110">
              <a:spcBef>
                <a:spcPts val="80"/>
              </a:spcBef>
            </a:pPr>
            <a:r>
              <a:rPr dirty="0">
                <a:latin typeface="+mj-lt"/>
              </a:rPr>
              <a:t>Helping</a:t>
            </a:r>
            <a:r>
              <a:rPr spc="-4" dirty="0">
                <a:latin typeface="+mj-lt"/>
              </a:rPr>
              <a:t> </a:t>
            </a:r>
            <a:r>
              <a:rPr dirty="0">
                <a:latin typeface="+mj-lt"/>
              </a:rPr>
              <a:t>successful</a:t>
            </a:r>
            <a:r>
              <a:rPr spc="4" dirty="0">
                <a:latin typeface="+mj-lt"/>
              </a:rPr>
              <a:t> </a:t>
            </a:r>
            <a:r>
              <a:rPr dirty="0">
                <a:latin typeface="+mj-lt"/>
              </a:rPr>
              <a:t>families navigate</a:t>
            </a:r>
            <a:r>
              <a:rPr spc="8" dirty="0">
                <a:latin typeface="+mj-lt"/>
              </a:rPr>
              <a:t> </a:t>
            </a:r>
            <a:r>
              <a:rPr spc="-8" dirty="0">
                <a:latin typeface="+mj-lt"/>
              </a:rPr>
              <a:t>complexity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641" y="1163017"/>
            <a:ext cx="970494" cy="144860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875" b="1" dirty="0">
                <a:solidFill>
                  <a:srgbClr val="B68150"/>
                </a:solidFill>
                <a:latin typeface="Arial"/>
                <a:ea typeface="+mn-ea"/>
                <a:cs typeface="Montserrat SemiBold"/>
              </a:rPr>
              <a:t>FAMILY</a:t>
            </a:r>
            <a:r>
              <a:rPr sz="875" b="1" spc="259" dirty="0">
                <a:solidFill>
                  <a:srgbClr val="B68150"/>
                </a:solidFill>
                <a:latin typeface="Arial"/>
                <a:ea typeface="+mn-ea"/>
                <a:cs typeface="Montserrat SemiBold"/>
              </a:rPr>
              <a:t> </a:t>
            </a:r>
            <a:r>
              <a:rPr sz="875" b="1" spc="-8" dirty="0">
                <a:solidFill>
                  <a:srgbClr val="B68150"/>
                </a:solidFill>
                <a:latin typeface="Arial"/>
                <a:ea typeface="+mn-ea"/>
                <a:cs typeface="Montserrat SemiBold"/>
              </a:rPr>
              <a:t>GROUP</a:t>
            </a:r>
            <a:endParaRPr sz="875" dirty="0">
              <a:latin typeface="Arial"/>
              <a:ea typeface="+mn-ea"/>
              <a:cs typeface="Montserrat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7172" y="2081225"/>
            <a:ext cx="3171290" cy="1554306"/>
            <a:chOff x="1185345" y="2041036"/>
            <a:chExt cx="3983990" cy="1952625"/>
          </a:xfrm>
        </p:grpSpPr>
        <p:sp>
          <p:nvSpPr>
            <p:cNvPr id="5" name="object 5"/>
            <p:cNvSpPr/>
            <p:nvPr/>
          </p:nvSpPr>
          <p:spPr>
            <a:xfrm>
              <a:off x="2542744" y="2498039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>
                  <a:moveTo>
                    <a:pt x="70751" y="110489"/>
                  </a:moveTo>
                  <a:lnTo>
                    <a:pt x="0" y="228396"/>
                  </a:lnTo>
                  <a:lnTo>
                    <a:pt x="297980" y="228396"/>
                  </a:lnTo>
                  <a:lnTo>
                    <a:pt x="289814" y="209346"/>
                  </a:lnTo>
                  <a:lnTo>
                    <a:pt x="33629" y="209346"/>
                  </a:lnTo>
                  <a:lnTo>
                    <a:pt x="74523" y="141198"/>
                  </a:lnTo>
                  <a:lnTo>
                    <a:pt x="103887" y="141198"/>
                  </a:lnTo>
                  <a:lnTo>
                    <a:pt x="110748" y="128739"/>
                  </a:lnTo>
                  <a:lnTo>
                    <a:pt x="89001" y="128739"/>
                  </a:lnTo>
                  <a:lnTo>
                    <a:pt x="70751" y="110489"/>
                  </a:lnTo>
                  <a:close/>
                </a:path>
                <a:path w="298450" h="228600">
                  <a:moveTo>
                    <a:pt x="272471" y="168884"/>
                  </a:moveTo>
                  <a:lnTo>
                    <a:pt x="251726" y="168884"/>
                  </a:lnTo>
                  <a:lnTo>
                    <a:pt x="269062" y="209346"/>
                  </a:lnTo>
                  <a:lnTo>
                    <a:pt x="289814" y="209346"/>
                  </a:lnTo>
                  <a:lnTo>
                    <a:pt x="272471" y="168884"/>
                  </a:lnTo>
                  <a:close/>
                </a:path>
                <a:path w="298450" h="228600">
                  <a:moveTo>
                    <a:pt x="218279" y="115392"/>
                  </a:moveTo>
                  <a:lnTo>
                    <a:pt x="196913" y="115392"/>
                  </a:lnTo>
                  <a:lnTo>
                    <a:pt x="233324" y="187286"/>
                  </a:lnTo>
                  <a:lnTo>
                    <a:pt x="251726" y="168884"/>
                  </a:lnTo>
                  <a:lnTo>
                    <a:pt x="272471" y="168884"/>
                  </a:lnTo>
                  <a:lnTo>
                    <a:pt x="266608" y="155206"/>
                  </a:lnTo>
                  <a:lnTo>
                    <a:pt x="238455" y="155206"/>
                  </a:lnTo>
                  <a:lnTo>
                    <a:pt x="218279" y="115392"/>
                  </a:lnTo>
                  <a:close/>
                </a:path>
                <a:path w="298450" h="228600">
                  <a:moveTo>
                    <a:pt x="103887" y="141198"/>
                  </a:moveTo>
                  <a:lnTo>
                    <a:pt x="74523" y="141198"/>
                  </a:lnTo>
                  <a:lnTo>
                    <a:pt x="93459" y="160134"/>
                  </a:lnTo>
                  <a:lnTo>
                    <a:pt x="103887" y="141198"/>
                  </a:lnTo>
                  <a:close/>
                </a:path>
                <a:path w="298450" h="228600">
                  <a:moveTo>
                    <a:pt x="258165" y="135509"/>
                  </a:moveTo>
                  <a:lnTo>
                    <a:pt x="238455" y="155206"/>
                  </a:lnTo>
                  <a:lnTo>
                    <a:pt x="266608" y="155206"/>
                  </a:lnTo>
                  <a:lnTo>
                    <a:pt x="258165" y="135509"/>
                  </a:lnTo>
                  <a:close/>
                </a:path>
                <a:path w="298450" h="228600">
                  <a:moveTo>
                    <a:pt x="155522" y="113664"/>
                  </a:moveTo>
                  <a:lnTo>
                    <a:pt x="119049" y="113664"/>
                  </a:lnTo>
                  <a:lnTo>
                    <a:pt x="137274" y="129298"/>
                  </a:lnTo>
                  <a:lnTo>
                    <a:pt x="155522" y="113664"/>
                  </a:lnTo>
                  <a:close/>
                </a:path>
                <a:path w="298450" h="228600">
                  <a:moveTo>
                    <a:pt x="215897" y="110693"/>
                  </a:moveTo>
                  <a:lnTo>
                    <a:pt x="158991" y="110693"/>
                  </a:lnTo>
                  <a:lnTo>
                    <a:pt x="180695" y="129298"/>
                  </a:lnTo>
                  <a:lnTo>
                    <a:pt x="196913" y="115392"/>
                  </a:lnTo>
                  <a:lnTo>
                    <a:pt x="218279" y="115392"/>
                  </a:lnTo>
                  <a:lnTo>
                    <a:pt x="215897" y="110693"/>
                  </a:lnTo>
                  <a:close/>
                </a:path>
                <a:path w="298450" h="228600">
                  <a:moveTo>
                    <a:pt x="159804" y="0"/>
                  </a:moveTo>
                  <a:lnTo>
                    <a:pt x="89001" y="128739"/>
                  </a:lnTo>
                  <a:lnTo>
                    <a:pt x="110748" y="128739"/>
                  </a:lnTo>
                  <a:lnTo>
                    <a:pt x="119049" y="113664"/>
                  </a:lnTo>
                  <a:lnTo>
                    <a:pt x="155522" y="113664"/>
                  </a:lnTo>
                  <a:lnTo>
                    <a:pt x="158991" y="110693"/>
                  </a:lnTo>
                  <a:lnTo>
                    <a:pt x="215897" y="110693"/>
                  </a:lnTo>
                  <a:lnTo>
                    <a:pt x="212615" y="104216"/>
                  </a:lnTo>
                  <a:lnTo>
                    <a:pt x="137274" y="104216"/>
                  </a:lnTo>
                  <a:lnTo>
                    <a:pt x="128422" y="96608"/>
                  </a:lnTo>
                  <a:lnTo>
                    <a:pt x="159118" y="40779"/>
                  </a:lnTo>
                  <a:lnTo>
                    <a:pt x="180469" y="40779"/>
                  </a:lnTo>
                  <a:lnTo>
                    <a:pt x="159804" y="0"/>
                  </a:lnTo>
                  <a:close/>
                </a:path>
                <a:path w="298450" h="228600">
                  <a:moveTo>
                    <a:pt x="158991" y="85610"/>
                  </a:moveTo>
                  <a:lnTo>
                    <a:pt x="137274" y="104216"/>
                  </a:lnTo>
                  <a:lnTo>
                    <a:pt x="180695" y="104216"/>
                  </a:lnTo>
                  <a:lnTo>
                    <a:pt x="158991" y="85610"/>
                  </a:lnTo>
                  <a:close/>
                </a:path>
                <a:path w="298450" h="228600">
                  <a:moveTo>
                    <a:pt x="180469" y="40779"/>
                  </a:moveTo>
                  <a:lnTo>
                    <a:pt x="159118" y="40779"/>
                  </a:lnTo>
                  <a:lnTo>
                    <a:pt x="188061" y="97891"/>
                  </a:lnTo>
                  <a:lnTo>
                    <a:pt x="180695" y="104216"/>
                  </a:lnTo>
                  <a:lnTo>
                    <a:pt x="212615" y="104216"/>
                  </a:lnTo>
                  <a:lnTo>
                    <a:pt x="180469" y="40779"/>
                  </a:lnTo>
                  <a:close/>
                </a:path>
              </a:pathLst>
            </a:custGeom>
            <a:solidFill>
              <a:srgbClr val="2E3841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3589" y="2506896"/>
              <a:ext cx="251459" cy="2409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16604" y="3015208"/>
              <a:ext cx="1552575" cy="975994"/>
            </a:xfrm>
            <a:custGeom>
              <a:avLst/>
              <a:gdLst/>
              <a:ahLst/>
              <a:cxnLst/>
              <a:rect l="l" t="t" r="r" b="b"/>
              <a:pathLst>
                <a:path w="1552575" h="975995">
                  <a:moveTo>
                    <a:pt x="1552155" y="84404"/>
                  </a:moveTo>
                  <a:lnTo>
                    <a:pt x="1552143" y="2387"/>
                  </a:lnTo>
                  <a:lnTo>
                    <a:pt x="1479550" y="2387"/>
                  </a:lnTo>
                  <a:lnTo>
                    <a:pt x="1467751" y="0"/>
                  </a:lnTo>
                  <a:lnTo>
                    <a:pt x="84404" y="0"/>
                  </a:lnTo>
                  <a:lnTo>
                    <a:pt x="76542" y="1587"/>
                  </a:lnTo>
                  <a:lnTo>
                    <a:pt x="88" y="1587"/>
                  </a:lnTo>
                  <a:lnTo>
                    <a:pt x="88" y="83972"/>
                  </a:lnTo>
                  <a:lnTo>
                    <a:pt x="0" y="84404"/>
                  </a:lnTo>
                  <a:lnTo>
                    <a:pt x="0" y="891209"/>
                  </a:lnTo>
                  <a:lnTo>
                    <a:pt x="889" y="895616"/>
                  </a:lnTo>
                  <a:lnTo>
                    <a:pt x="889" y="975283"/>
                  </a:lnTo>
                  <a:lnTo>
                    <a:pt x="82829" y="975283"/>
                  </a:lnTo>
                  <a:lnTo>
                    <a:pt x="84404" y="975601"/>
                  </a:lnTo>
                  <a:lnTo>
                    <a:pt x="1467751" y="975601"/>
                  </a:lnTo>
                  <a:lnTo>
                    <a:pt x="1500593" y="968971"/>
                  </a:lnTo>
                  <a:lnTo>
                    <a:pt x="1527429" y="950887"/>
                  </a:lnTo>
                  <a:lnTo>
                    <a:pt x="1545513" y="924064"/>
                  </a:lnTo>
                  <a:lnTo>
                    <a:pt x="1552155" y="891209"/>
                  </a:lnTo>
                  <a:lnTo>
                    <a:pt x="1552155" y="84404"/>
                  </a:lnTo>
                  <a:close/>
                </a:path>
              </a:pathLst>
            </a:custGeom>
            <a:solidFill>
              <a:srgbClr val="2E3841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16604" y="2041042"/>
              <a:ext cx="1552575" cy="976630"/>
            </a:xfrm>
            <a:custGeom>
              <a:avLst/>
              <a:gdLst/>
              <a:ahLst/>
              <a:cxnLst/>
              <a:rect l="l" t="t" r="r" b="b"/>
              <a:pathLst>
                <a:path w="1552575" h="976630">
                  <a:moveTo>
                    <a:pt x="1552155" y="84404"/>
                  </a:moveTo>
                  <a:lnTo>
                    <a:pt x="1545513" y="51549"/>
                  </a:lnTo>
                  <a:lnTo>
                    <a:pt x="1527429" y="24726"/>
                  </a:lnTo>
                  <a:lnTo>
                    <a:pt x="1500593" y="6629"/>
                  </a:lnTo>
                  <a:lnTo>
                    <a:pt x="1467751" y="0"/>
                  </a:lnTo>
                  <a:lnTo>
                    <a:pt x="84404" y="0"/>
                  </a:lnTo>
                  <a:lnTo>
                    <a:pt x="76530" y="1587"/>
                  </a:lnTo>
                  <a:lnTo>
                    <a:pt x="88" y="1587"/>
                  </a:lnTo>
                  <a:lnTo>
                    <a:pt x="88" y="83972"/>
                  </a:lnTo>
                  <a:lnTo>
                    <a:pt x="0" y="84404"/>
                  </a:lnTo>
                  <a:lnTo>
                    <a:pt x="0" y="891209"/>
                  </a:lnTo>
                  <a:lnTo>
                    <a:pt x="889" y="895616"/>
                  </a:lnTo>
                  <a:lnTo>
                    <a:pt x="889" y="975283"/>
                  </a:lnTo>
                  <a:lnTo>
                    <a:pt x="82829" y="975283"/>
                  </a:lnTo>
                  <a:lnTo>
                    <a:pt x="84404" y="975601"/>
                  </a:lnTo>
                  <a:lnTo>
                    <a:pt x="1406525" y="975601"/>
                  </a:lnTo>
                  <a:lnTo>
                    <a:pt x="1406525" y="976553"/>
                  </a:lnTo>
                  <a:lnTo>
                    <a:pt x="1552143" y="976553"/>
                  </a:lnTo>
                  <a:lnTo>
                    <a:pt x="1552143" y="891273"/>
                  </a:lnTo>
                  <a:lnTo>
                    <a:pt x="1552155" y="84404"/>
                  </a:lnTo>
                  <a:close/>
                </a:path>
              </a:pathLst>
            </a:custGeom>
            <a:solidFill>
              <a:srgbClr val="EAE7E4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185341" y="3016033"/>
              <a:ext cx="2432685" cy="977265"/>
            </a:xfrm>
            <a:custGeom>
              <a:avLst/>
              <a:gdLst/>
              <a:ahLst/>
              <a:cxnLst/>
              <a:rect l="l" t="t" r="r" b="b"/>
              <a:pathLst>
                <a:path w="2432685" h="977264">
                  <a:moveTo>
                    <a:pt x="2432672" y="762"/>
                  </a:moveTo>
                  <a:lnTo>
                    <a:pt x="2350389" y="762"/>
                  </a:lnTo>
                  <a:lnTo>
                    <a:pt x="2346629" y="0"/>
                  </a:lnTo>
                  <a:lnTo>
                    <a:pt x="85344" y="0"/>
                  </a:lnTo>
                  <a:lnTo>
                    <a:pt x="81572" y="762"/>
                  </a:lnTo>
                  <a:lnTo>
                    <a:pt x="2070" y="762"/>
                  </a:lnTo>
                  <a:lnTo>
                    <a:pt x="2070" y="75095"/>
                  </a:lnTo>
                  <a:lnTo>
                    <a:pt x="0" y="85344"/>
                  </a:lnTo>
                  <a:lnTo>
                    <a:pt x="0" y="891755"/>
                  </a:lnTo>
                  <a:lnTo>
                    <a:pt x="6705" y="924979"/>
                  </a:lnTo>
                  <a:lnTo>
                    <a:pt x="24993" y="952106"/>
                  </a:lnTo>
                  <a:lnTo>
                    <a:pt x="52120" y="970394"/>
                  </a:lnTo>
                  <a:lnTo>
                    <a:pt x="85344" y="977099"/>
                  </a:lnTo>
                  <a:lnTo>
                    <a:pt x="2346629" y="977099"/>
                  </a:lnTo>
                  <a:lnTo>
                    <a:pt x="2364168" y="973556"/>
                  </a:lnTo>
                  <a:lnTo>
                    <a:pt x="2431262" y="973556"/>
                  </a:lnTo>
                  <a:lnTo>
                    <a:pt x="2431262" y="895286"/>
                  </a:lnTo>
                  <a:lnTo>
                    <a:pt x="2431973" y="891755"/>
                  </a:lnTo>
                  <a:lnTo>
                    <a:pt x="2431973" y="98399"/>
                  </a:lnTo>
                  <a:lnTo>
                    <a:pt x="2432672" y="98399"/>
                  </a:lnTo>
                  <a:lnTo>
                    <a:pt x="2432672" y="762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33651" y="2074503"/>
            <a:ext cx="3938586" cy="1564921"/>
            <a:chOff x="5339169" y="2032591"/>
            <a:chExt cx="4947920" cy="1965960"/>
          </a:xfrm>
        </p:grpSpPr>
        <p:sp>
          <p:nvSpPr>
            <p:cNvPr id="11" name="object 11"/>
            <p:cNvSpPr/>
            <p:nvPr/>
          </p:nvSpPr>
          <p:spPr>
            <a:xfrm>
              <a:off x="5345519" y="2038948"/>
              <a:ext cx="4937760" cy="1954530"/>
            </a:xfrm>
            <a:custGeom>
              <a:avLst/>
              <a:gdLst/>
              <a:ahLst/>
              <a:cxnLst/>
              <a:rect l="l" t="t" r="r" b="b"/>
              <a:pathLst>
                <a:path w="4937759" h="1954529">
                  <a:moveTo>
                    <a:pt x="4853609" y="0"/>
                  </a:moveTo>
                  <a:lnTo>
                    <a:pt x="83769" y="0"/>
                  </a:lnTo>
                  <a:lnTo>
                    <a:pt x="51161" y="6582"/>
                  </a:lnTo>
                  <a:lnTo>
                    <a:pt x="24534" y="24534"/>
                  </a:lnTo>
                  <a:lnTo>
                    <a:pt x="6582" y="51161"/>
                  </a:lnTo>
                  <a:lnTo>
                    <a:pt x="0" y="83769"/>
                  </a:lnTo>
                  <a:lnTo>
                    <a:pt x="0" y="1870405"/>
                  </a:lnTo>
                  <a:lnTo>
                    <a:pt x="6582" y="1903019"/>
                  </a:lnTo>
                  <a:lnTo>
                    <a:pt x="24534" y="1929650"/>
                  </a:lnTo>
                  <a:lnTo>
                    <a:pt x="51161" y="1947604"/>
                  </a:lnTo>
                  <a:lnTo>
                    <a:pt x="83769" y="1954187"/>
                  </a:lnTo>
                  <a:lnTo>
                    <a:pt x="4853609" y="1954187"/>
                  </a:lnTo>
                  <a:lnTo>
                    <a:pt x="4886217" y="1947604"/>
                  </a:lnTo>
                  <a:lnTo>
                    <a:pt x="4912844" y="1929650"/>
                  </a:lnTo>
                  <a:lnTo>
                    <a:pt x="4930796" y="1903019"/>
                  </a:lnTo>
                  <a:lnTo>
                    <a:pt x="4937379" y="1870405"/>
                  </a:lnTo>
                  <a:lnTo>
                    <a:pt x="4937379" y="83769"/>
                  </a:lnTo>
                  <a:lnTo>
                    <a:pt x="4930796" y="51161"/>
                  </a:lnTo>
                  <a:lnTo>
                    <a:pt x="4912844" y="24534"/>
                  </a:lnTo>
                  <a:lnTo>
                    <a:pt x="4886217" y="6582"/>
                  </a:lnTo>
                  <a:lnTo>
                    <a:pt x="4853609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519" y="2038941"/>
              <a:ext cx="4935220" cy="1953260"/>
            </a:xfrm>
            <a:custGeom>
              <a:avLst/>
              <a:gdLst/>
              <a:ahLst/>
              <a:cxnLst/>
              <a:rect l="l" t="t" r="r" b="b"/>
              <a:pathLst>
                <a:path w="4935220" h="1953260">
                  <a:moveTo>
                    <a:pt x="0" y="83732"/>
                  </a:moveTo>
                  <a:lnTo>
                    <a:pt x="6580" y="51139"/>
                  </a:lnTo>
                  <a:lnTo>
                    <a:pt x="24524" y="24524"/>
                  </a:lnTo>
                  <a:lnTo>
                    <a:pt x="51139" y="6580"/>
                  </a:lnTo>
                  <a:lnTo>
                    <a:pt x="83731" y="0"/>
                  </a:lnTo>
                  <a:lnTo>
                    <a:pt x="4851131" y="0"/>
                  </a:lnTo>
                  <a:lnTo>
                    <a:pt x="4883724" y="6580"/>
                  </a:lnTo>
                  <a:lnTo>
                    <a:pt x="4910339" y="24524"/>
                  </a:lnTo>
                  <a:lnTo>
                    <a:pt x="4928284" y="51139"/>
                  </a:lnTo>
                  <a:lnTo>
                    <a:pt x="4934864" y="83732"/>
                  </a:lnTo>
                  <a:lnTo>
                    <a:pt x="4934864" y="1869462"/>
                  </a:lnTo>
                  <a:lnTo>
                    <a:pt x="4928284" y="1902054"/>
                  </a:lnTo>
                  <a:lnTo>
                    <a:pt x="4910339" y="1928669"/>
                  </a:lnTo>
                  <a:lnTo>
                    <a:pt x="4883724" y="1946614"/>
                  </a:lnTo>
                  <a:lnTo>
                    <a:pt x="4851131" y="1953194"/>
                  </a:lnTo>
                  <a:lnTo>
                    <a:pt x="83731" y="1953194"/>
                  </a:lnTo>
                  <a:lnTo>
                    <a:pt x="51139" y="1946614"/>
                  </a:lnTo>
                  <a:lnTo>
                    <a:pt x="24524" y="1928669"/>
                  </a:lnTo>
                  <a:lnTo>
                    <a:pt x="6580" y="1902054"/>
                  </a:lnTo>
                  <a:lnTo>
                    <a:pt x="0" y="1869462"/>
                  </a:lnTo>
                  <a:lnTo>
                    <a:pt x="0" y="83732"/>
                  </a:lnTo>
                  <a:close/>
                </a:path>
              </a:pathLst>
            </a:custGeom>
            <a:ln w="12693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54513" y="2326010"/>
            <a:ext cx="673279" cy="285604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91583" marR="4044" indent="-181978" algn="l" defTabSz="727913" rtl="0">
              <a:lnSpc>
                <a:spcPct val="106100"/>
              </a:lnSpc>
              <a:spcBef>
                <a:spcPts val="80"/>
              </a:spcBef>
            </a:pPr>
            <a:r>
              <a:rPr sz="875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24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Rule Book</a:t>
            </a:r>
            <a:endParaRPr sz="875">
              <a:latin typeface="Arial"/>
              <a:ea typeface="+mn-ea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9885" y="3076846"/>
            <a:ext cx="762748" cy="285604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marR="4044" indent="140022" algn="l" defTabSz="727913" rtl="0">
              <a:lnSpc>
                <a:spcPct val="106100"/>
              </a:lnSpc>
              <a:spcBef>
                <a:spcPts val="80"/>
              </a:spcBef>
            </a:pPr>
            <a:r>
              <a:rPr sz="875" spc="-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Develop </a:t>
            </a:r>
            <a:r>
              <a:rPr sz="875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Board</a:t>
            </a:r>
            <a:endParaRPr sz="875" dirty="0">
              <a:latin typeface="Arial"/>
              <a:ea typeface="+mn-ea"/>
              <a:cs typeface="Montserrat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1457" y="4051185"/>
          <a:ext cx="9183493" cy="185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24">
                <a:tc>
                  <a:txBody>
                    <a:bodyPr/>
                    <a:lstStyle/>
                    <a:p>
                      <a:pPr marL="460375" marR="459105" indent="35560">
                        <a:lnSpc>
                          <a:spcPct val="111100"/>
                        </a:lnSpc>
                        <a:spcBef>
                          <a:spcPts val="5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TAX</a:t>
                      </a:r>
                      <a:r>
                        <a:rPr sz="800" b="1" spc="150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r>
                        <a:rPr sz="800" b="1" spc="155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ESTATE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DEVELOPMENT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</a:txBody>
                  <a:tcPr marL="0" marR="0" marT="5206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07975" indent="-172720">
                        <a:lnSpc>
                          <a:spcPct val="111100"/>
                        </a:lnSpc>
                        <a:spcBef>
                          <a:spcPts val="515"/>
                        </a:spcBef>
                      </a:pPr>
                      <a:r>
                        <a:rPr sz="800" b="1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STRATEGIC</a:t>
                      </a:r>
                      <a:r>
                        <a:rPr sz="800" b="1" spc="495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b="1" spc="-1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WEALTH MANAGEMENT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5206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j-lt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INVESTMENT</a:t>
                      </a:r>
                      <a:r>
                        <a:rPr sz="800" b="1" spc="16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 </a:t>
                      </a:r>
                      <a:r>
                        <a:rPr sz="800" b="1" spc="-1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PLANNING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j-lt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PEOPLE</a:t>
                      </a:r>
                      <a:r>
                        <a:rPr sz="800" b="1" spc="215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b="1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r>
                        <a:rPr sz="800" b="1" spc="225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b="1" spc="-10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LEADERSHIP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j-lt"/>
                        <a:cs typeface="Times New Roman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35">
                          <a:solidFill>
                            <a:srgbClr val="FFFFFF"/>
                          </a:solidFill>
                          <a:latin typeface="+mj-lt"/>
                          <a:cs typeface="Montserrat"/>
                        </a:rPr>
                        <a:t>PHILANTHROPY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j-lt"/>
                        <a:cs typeface="Times New Roman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Understand</a:t>
                      </a:r>
                      <a:r>
                        <a:rPr sz="800" spc="3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Wealth</a:t>
                      </a:r>
                      <a:r>
                        <a:rPr sz="800" spc="3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Plan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Trustee</a:t>
                      </a:r>
                      <a:r>
                        <a:rPr sz="800" spc="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development </a:t>
                      </a:r>
                      <a:r>
                        <a:rPr sz="800" spc="-5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education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</a:t>
                      </a:r>
                      <a:r>
                        <a:rPr sz="800" spc="-1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succession</a:t>
                      </a:r>
                      <a:r>
                        <a:rPr sz="800" spc="-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plan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Legacy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planning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Fair V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Equal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480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04800" algn="l"/>
                          <a:tab pos="30543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Who, why, when, </a:t>
                      </a:r>
                      <a:r>
                        <a:rPr sz="800" spc="-2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how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10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3841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j-lt"/>
                        <a:cs typeface="Times New Roman"/>
                      </a:endParaRPr>
                    </a:p>
                    <a:p>
                      <a:pPr marL="30924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Total</a:t>
                      </a:r>
                      <a:r>
                        <a:rPr sz="800" spc="-4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Balance</a:t>
                      </a:r>
                      <a:r>
                        <a:rPr sz="800" spc="-3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Sheet</a:t>
                      </a:r>
                      <a:r>
                        <a:rPr sz="800" spc="-3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'Lens'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9245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Identify</a:t>
                      </a:r>
                      <a:r>
                        <a:rPr sz="800" spc="-3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financial</a:t>
                      </a:r>
                      <a:r>
                        <a:rPr sz="800" spc="-3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resources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9245" indent="-1720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</a:t>
                      </a:r>
                      <a:r>
                        <a:rPr sz="800" spc="-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wealth</a:t>
                      </a:r>
                      <a:r>
                        <a:rPr sz="800" spc="-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transfer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9245" marR="643890" indent="-171450">
                        <a:lnSpc>
                          <a:spcPts val="1400"/>
                        </a:lnSpc>
                        <a:spcBef>
                          <a:spcPts val="75"/>
                        </a:spcBef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Co-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ordinate</a:t>
                      </a:r>
                      <a:r>
                        <a:rPr sz="800" spc="-2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with</a:t>
                      </a:r>
                      <a:r>
                        <a:rPr sz="800" spc="5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professionals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9245" indent="-172085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Facilitate</a:t>
                      </a:r>
                      <a:r>
                        <a:rPr sz="800" spc="5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information</a:t>
                      </a:r>
                      <a:r>
                        <a:rPr sz="800" spc="4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flow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09245" marR="558165" indent="-171450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309245" algn="l"/>
                          <a:tab pos="309880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Risk</a:t>
                      </a:r>
                      <a:r>
                        <a:rPr sz="800" spc="2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Management</a:t>
                      </a:r>
                      <a:r>
                        <a:rPr sz="800" spc="5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framework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10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3841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+mj-lt"/>
                        <a:cs typeface="Times New Roman"/>
                      </a:endParaRPr>
                    </a:p>
                    <a:p>
                      <a:pPr marL="312420" marR="187325" indent="-1714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2420" algn="l"/>
                          <a:tab pos="313055" algn="l"/>
                        </a:tabLst>
                      </a:pP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Understand</a:t>
                      </a:r>
                      <a:r>
                        <a:rPr sz="800" spc="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Total</a:t>
                      </a:r>
                      <a:r>
                        <a:rPr sz="800" spc="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Balance</a:t>
                      </a:r>
                      <a:r>
                        <a:rPr sz="800" spc="5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Sheet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12420" indent="-1720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12420" algn="l"/>
                          <a:tab pos="313055" algn="l"/>
                        </a:tabLst>
                      </a:pP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Reports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1242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12420" algn="l"/>
                          <a:tab pos="313055" algn="l"/>
                        </a:tabLst>
                      </a:pP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Mandates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12420" indent="-172085">
                        <a:lnSpc>
                          <a:spcPct val="100000"/>
                        </a:lnSpc>
                        <a:spcBef>
                          <a:spcPts val="710"/>
                        </a:spcBef>
                        <a:buFont typeface="Arial"/>
                        <a:buChar char="•"/>
                        <a:tabLst>
                          <a:tab pos="312420" algn="l"/>
                          <a:tab pos="31305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Risk</a:t>
                      </a:r>
                      <a:r>
                        <a:rPr sz="800" spc="-2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budget</a:t>
                      </a:r>
                      <a:endParaRPr sz="800">
                        <a:latin typeface="+mj-lt"/>
                        <a:cs typeface="Montserrat"/>
                      </a:endParaRPr>
                    </a:p>
                    <a:p>
                      <a:pPr marL="312420" indent="-172085">
                        <a:lnSpc>
                          <a:spcPct val="100000"/>
                        </a:lnSpc>
                        <a:spcBef>
                          <a:spcPts val="825"/>
                        </a:spcBef>
                        <a:buFont typeface="Arial"/>
                        <a:buChar char="•"/>
                        <a:tabLst>
                          <a:tab pos="312420" algn="l"/>
                          <a:tab pos="313055" algn="l"/>
                        </a:tabLst>
                      </a:pP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Skills</a:t>
                      </a:r>
                      <a:r>
                        <a:rPr sz="800" spc="-3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transfer</a:t>
                      </a:r>
                      <a:r>
                        <a:rPr sz="800" spc="-1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r>
                        <a:rPr sz="800" spc="-15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education</a:t>
                      </a:r>
                      <a:endParaRPr sz="800">
                        <a:latin typeface="+mj-lt"/>
                        <a:cs typeface="Montserrat"/>
                      </a:endParaRPr>
                    </a:p>
                  </a:txBody>
                  <a:tcPr marL="0" marR="0" marT="10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3841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+mj-lt"/>
                        <a:cs typeface="Times New Roman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Support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people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Guide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&amp;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promote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Governance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Form</a:t>
                      </a:r>
                      <a:r>
                        <a:rPr sz="800" spc="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a</a:t>
                      </a:r>
                      <a:r>
                        <a:rPr sz="800" spc="3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functional</a:t>
                      </a:r>
                      <a:r>
                        <a:rPr sz="800" spc="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group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Legacy</a:t>
                      </a:r>
                      <a:r>
                        <a:rPr sz="800" spc="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issues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indent="-172085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Family</a:t>
                      </a:r>
                      <a:r>
                        <a:rPr sz="800" spc="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Board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150" marR="240029" indent="-171450">
                        <a:lnSpc>
                          <a:spcPct val="100000"/>
                        </a:lnSpc>
                        <a:spcBef>
                          <a:spcPts val="645"/>
                        </a:spcBef>
                        <a:buFont typeface="Arial"/>
                        <a:buChar char="•"/>
                        <a:tabLst>
                          <a:tab pos="311150" algn="l"/>
                          <a:tab pos="311785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Succession &amp;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integration</a:t>
                      </a:r>
                      <a:r>
                        <a:rPr sz="800" spc="5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plan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3841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+mj-lt"/>
                        <a:cs typeface="Times New Roman"/>
                      </a:endParaRPr>
                    </a:p>
                    <a:p>
                      <a:pPr marL="31178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1785" algn="l"/>
                          <a:tab pos="312420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Develop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gifting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program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785" indent="-172085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"/>
                        <a:buChar char="•"/>
                        <a:tabLst>
                          <a:tab pos="311785" algn="l"/>
                          <a:tab pos="312420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Role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&amp;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responsibility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  <a:p>
                      <a:pPr marL="311785" indent="-172085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311785" algn="l"/>
                          <a:tab pos="312420" algn="l"/>
                        </a:tabLst>
                      </a:pP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Who,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Why,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When,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 </a:t>
                      </a:r>
                      <a:r>
                        <a:rPr sz="800" spc="-25" dirty="0">
                          <a:solidFill>
                            <a:srgbClr val="7F7F7F"/>
                          </a:solidFill>
                          <a:latin typeface="+mj-lt"/>
                          <a:cs typeface="Montserrat"/>
                        </a:rPr>
                        <a:t>How</a:t>
                      </a:r>
                      <a:endParaRPr sz="800" dirty="0">
                        <a:latin typeface="+mj-lt"/>
                        <a:cs typeface="Montserrat"/>
                      </a:endParaRPr>
                    </a:p>
                  </a:txBody>
                  <a:tcPr marL="0" marR="0" marT="454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3841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373870" y="2222302"/>
            <a:ext cx="2114361" cy="144860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875" spc="-20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Help</a:t>
            </a:r>
            <a:r>
              <a:rPr sz="875" spc="-3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20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articulate</a:t>
            </a:r>
            <a:r>
              <a:rPr sz="875" spc="-24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goals,</a:t>
            </a:r>
            <a:r>
              <a:rPr sz="875" spc="-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aspirations</a:t>
            </a:r>
            <a:endParaRPr sz="875" dirty="0">
              <a:latin typeface="Arial"/>
              <a:ea typeface="+mn-ea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3869" y="2505312"/>
            <a:ext cx="3295960" cy="280980"/>
          </a:xfrm>
          <a:prstGeom prst="rect">
            <a:avLst/>
          </a:prstGeom>
        </p:spPr>
        <p:txBody>
          <a:bodyPr vert="horz" wrap="square" lIns="0" tIns="24263" rIns="0" bIns="0" rtlCol="0">
            <a:spAutoFit/>
          </a:bodyPr>
          <a:lstStyle/>
          <a:p>
            <a:pPr marL="10110" marR="4044" algn="l" defTabSz="727913" rtl="0">
              <a:lnSpc>
                <a:spcPts val="955"/>
              </a:lnSpc>
              <a:spcBef>
                <a:spcPts val="191"/>
              </a:spcBef>
            </a:pPr>
            <a:r>
              <a:rPr sz="875" spc="-24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Develop</a:t>
            </a:r>
            <a:r>
              <a:rPr sz="875" spc="-39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12</a:t>
            </a:r>
            <a:r>
              <a:rPr sz="875" spc="-3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4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month</a:t>
            </a:r>
            <a:r>
              <a:rPr sz="875" spc="-3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plan</a:t>
            </a:r>
            <a:r>
              <a:rPr sz="875" spc="-3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to</a:t>
            </a:r>
            <a:r>
              <a:rPr sz="875" spc="-3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bring</a:t>
            </a:r>
            <a:r>
              <a:rPr sz="875" spc="-3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clarity</a:t>
            </a:r>
            <a:r>
              <a:rPr sz="875" spc="-2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and</a:t>
            </a:r>
            <a:r>
              <a:rPr sz="875" spc="-3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0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confidence across</a:t>
            </a:r>
            <a:r>
              <a:rPr sz="875" spc="-2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0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personal,</a:t>
            </a:r>
            <a:r>
              <a:rPr sz="875" spc="-1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lang="en-AU" sz="875" spc="-1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business,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24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and</a:t>
            </a:r>
            <a:r>
              <a:rPr sz="875" spc="-3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0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financial</a:t>
            </a:r>
            <a:r>
              <a:rPr sz="875" spc="-12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resources</a:t>
            </a:r>
            <a:endParaRPr sz="875" dirty="0">
              <a:latin typeface="Arial"/>
              <a:ea typeface="+mn-ea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3869" y="2909644"/>
            <a:ext cx="2717887" cy="144860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Act</a:t>
            </a:r>
            <a:r>
              <a:rPr sz="875" spc="-32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as</a:t>
            </a:r>
            <a:r>
              <a:rPr sz="875" spc="-3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</a:t>
            </a:r>
            <a:r>
              <a:rPr sz="875" spc="-32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gate</a:t>
            </a:r>
            <a:r>
              <a:rPr sz="875" spc="-3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keeper </a:t>
            </a: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and</a:t>
            </a:r>
            <a:r>
              <a:rPr sz="875" spc="-4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executor </a:t>
            </a:r>
            <a:r>
              <a:rPr sz="875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of</a:t>
            </a:r>
            <a:r>
              <a:rPr sz="875" spc="-3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2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wealth</a:t>
            </a:r>
            <a:endParaRPr sz="875">
              <a:latin typeface="Arial"/>
              <a:ea typeface="+mn-ea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3869" y="3196752"/>
            <a:ext cx="2623365" cy="144860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875" spc="-2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Serve</a:t>
            </a:r>
            <a:r>
              <a:rPr sz="875" spc="-32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as</a:t>
            </a:r>
            <a:r>
              <a:rPr sz="875" spc="-2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a</a:t>
            </a:r>
            <a:r>
              <a:rPr sz="875" spc="-32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financial</a:t>
            </a: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confidant </a:t>
            </a:r>
            <a:r>
              <a:rPr sz="875" spc="-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to</a:t>
            </a:r>
            <a:r>
              <a:rPr sz="875" spc="-3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16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the</a:t>
            </a:r>
            <a:r>
              <a:rPr sz="875" spc="-2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2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</a:t>
            </a:r>
            <a:r>
              <a:rPr sz="875" spc="-24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 </a:t>
            </a:r>
            <a:r>
              <a:rPr sz="875" spc="-8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group</a:t>
            </a:r>
            <a:endParaRPr sz="875">
              <a:latin typeface="Arial"/>
              <a:ea typeface="+mn-ea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11134" y="1801081"/>
            <a:ext cx="4024009" cy="157171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  <a:tabLst>
                <a:tab pos="3312511" algn="l"/>
              </a:tabLst>
            </a:pPr>
            <a:r>
              <a:rPr sz="955" spc="-8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CONTEXT</a:t>
            </a:r>
            <a:r>
              <a:rPr sz="955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	OUR</a:t>
            </a:r>
            <a:r>
              <a:rPr sz="955" spc="151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 </a:t>
            </a:r>
            <a:r>
              <a:rPr sz="955" spc="24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ROLE</a:t>
            </a:r>
            <a:endParaRPr sz="955">
              <a:latin typeface="Arial"/>
              <a:ea typeface="+mn-ea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1135" y="3775792"/>
            <a:ext cx="662665" cy="157171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955" spc="28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CONTENT</a:t>
            </a:r>
            <a:endParaRPr sz="955">
              <a:latin typeface="Arial"/>
              <a:ea typeface="+mn-ea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22117" y="2074503"/>
            <a:ext cx="3181904" cy="1564921"/>
            <a:chOff x="1178994" y="2032591"/>
            <a:chExt cx="3997325" cy="1965960"/>
          </a:xfrm>
        </p:grpSpPr>
        <p:sp>
          <p:nvSpPr>
            <p:cNvPr id="24" name="object 24"/>
            <p:cNvSpPr/>
            <p:nvPr/>
          </p:nvSpPr>
          <p:spPr>
            <a:xfrm>
              <a:off x="3606189" y="3376641"/>
              <a:ext cx="123825" cy="220979"/>
            </a:xfrm>
            <a:custGeom>
              <a:avLst/>
              <a:gdLst/>
              <a:ahLst/>
              <a:cxnLst/>
              <a:rect l="l" t="t" r="r" b="b"/>
              <a:pathLst>
                <a:path w="123825" h="220979">
                  <a:moveTo>
                    <a:pt x="0" y="0"/>
                  </a:moveTo>
                  <a:lnTo>
                    <a:pt x="0" y="220560"/>
                  </a:lnTo>
                  <a:lnTo>
                    <a:pt x="123266" y="11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8460" y="2909860"/>
              <a:ext cx="426253" cy="2301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85344" y="2038941"/>
              <a:ext cx="3984625" cy="1953260"/>
            </a:xfrm>
            <a:custGeom>
              <a:avLst/>
              <a:gdLst/>
              <a:ahLst/>
              <a:cxnLst/>
              <a:rect l="l" t="t" r="r" b="b"/>
              <a:pathLst>
                <a:path w="3984625" h="1953260">
                  <a:moveTo>
                    <a:pt x="0" y="83733"/>
                  </a:moveTo>
                  <a:lnTo>
                    <a:pt x="6580" y="51140"/>
                  </a:lnTo>
                  <a:lnTo>
                    <a:pt x="24524" y="24525"/>
                  </a:lnTo>
                  <a:lnTo>
                    <a:pt x="51140" y="6580"/>
                  </a:lnTo>
                  <a:lnTo>
                    <a:pt x="83733" y="0"/>
                  </a:lnTo>
                  <a:lnTo>
                    <a:pt x="3900342" y="0"/>
                  </a:lnTo>
                  <a:lnTo>
                    <a:pt x="3932935" y="6580"/>
                  </a:lnTo>
                  <a:lnTo>
                    <a:pt x="3959551" y="24525"/>
                  </a:lnTo>
                  <a:lnTo>
                    <a:pt x="3977496" y="51140"/>
                  </a:lnTo>
                  <a:lnTo>
                    <a:pt x="3984076" y="83733"/>
                  </a:lnTo>
                  <a:lnTo>
                    <a:pt x="3984076" y="1869461"/>
                  </a:lnTo>
                  <a:lnTo>
                    <a:pt x="3977496" y="1902053"/>
                  </a:lnTo>
                  <a:lnTo>
                    <a:pt x="3959551" y="1928669"/>
                  </a:lnTo>
                  <a:lnTo>
                    <a:pt x="3932935" y="1946614"/>
                  </a:lnTo>
                  <a:lnTo>
                    <a:pt x="3900342" y="1953194"/>
                  </a:lnTo>
                  <a:lnTo>
                    <a:pt x="83733" y="1953194"/>
                  </a:lnTo>
                  <a:lnTo>
                    <a:pt x="51140" y="1946614"/>
                  </a:lnTo>
                  <a:lnTo>
                    <a:pt x="24524" y="1928669"/>
                  </a:lnTo>
                  <a:lnTo>
                    <a:pt x="6580" y="1902053"/>
                  </a:lnTo>
                  <a:lnTo>
                    <a:pt x="0" y="1869461"/>
                  </a:lnTo>
                  <a:lnTo>
                    <a:pt x="0" y="83733"/>
                  </a:lnTo>
                  <a:close/>
                </a:path>
              </a:pathLst>
            </a:custGeom>
            <a:ln w="12693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63925" y="2190852"/>
            <a:ext cx="1270234" cy="418854"/>
          </a:xfrm>
          <a:prstGeom prst="rect">
            <a:avLst/>
          </a:prstGeom>
        </p:spPr>
        <p:txBody>
          <a:bodyPr vert="horz" wrap="square" lIns="0" tIns="71776" rIns="0" bIns="0" rtlCol="0">
            <a:spAutoFit/>
          </a:bodyPr>
          <a:lstStyle/>
          <a:p>
            <a:pPr marL="10110" algn="l" defTabSz="727913" rtl="0">
              <a:spcBef>
                <a:spcPts val="565"/>
              </a:spcBef>
            </a:pPr>
            <a:r>
              <a:rPr sz="796" dirty="0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Help</a:t>
            </a:r>
            <a:r>
              <a:rPr sz="796" spc="-24" dirty="0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 </a:t>
            </a:r>
            <a:r>
              <a:rPr sz="796" dirty="0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develop</a:t>
            </a:r>
            <a:r>
              <a:rPr sz="796" spc="-12" dirty="0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 </a:t>
            </a:r>
            <a:r>
              <a:rPr sz="796" spc="-8" dirty="0">
                <a:solidFill>
                  <a:srgbClr val="2E3841"/>
                </a:solidFill>
                <a:latin typeface="Arial"/>
                <a:ea typeface="+mn-ea"/>
                <a:cs typeface="Montserrat"/>
              </a:rPr>
              <a:t>family:</a:t>
            </a:r>
            <a:endParaRPr sz="796" dirty="0">
              <a:latin typeface="Arial"/>
              <a:ea typeface="+mn-ea"/>
              <a:cs typeface="Montserrat"/>
            </a:endParaRPr>
          </a:p>
          <a:p>
            <a:pPr marL="93010" algn="l" defTabSz="727913" rtl="0">
              <a:spcBef>
                <a:spcPts val="585"/>
              </a:spcBef>
              <a:tabLst>
                <a:tab pos="916463" algn="l"/>
              </a:tabLst>
            </a:pPr>
            <a:r>
              <a:rPr sz="955" b="1" spc="-8" dirty="0">
                <a:solidFill>
                  <a:srgbClr val="2E3841"/>
                </a:solidFill>
                <a:latin typeface="Arial"/>
                <a:ea typeface="+mn-ea"/>
                <a:cs typeface="Montserrat SemiBold"/>
              </a:rPr>
              <a:t>Values</a:t>
            </a:r>
            <a:r>
              <a:rPr sz="955" b="1" dirty="0">
                <a:solidFill>
                  <a:srgbClr val="2E3841"/>
                </a:solidFill>
                <a:latin typeface="Arial"/>
                <a:ea typeface="+mn-ea"/>
                <a:cs typeface="Montserrat SemiBold"/>
              </a:rPr>
              <a:t>	</a:t>
            </a:r>
            <a:r>
              <a:rPr sz="955" b="1" spc="-8" dirty="0">
                <a:solidFill>
                  <a:srgbClr val="2E3841"/>
                </a:solidFill>
                <a:latin typeface="Arial"/>
                <a:ea typeface="+mn-ea"/>
                <a:cs typeface="Montserrat SemiBold"/>
              </a:rPr>
              <a:t>Goals</a:t>
            </a:r>
            <a:endParaRPr sz="955" dirty="0">
              <a:latin typeface="Arial"/>
              <a:ea typeface="+mn-ea"/>
              <a:cs typeface="Montserrat Semi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24660" y="2444997"/>
            <a:ext cx="3345170" cy="687939"/>
            <a:chOff x="5704754" y="2498031"/>
            <a:chExt cx="4202430" cy="864235"/>
          </a:xfrm>
        </p:grpSpPr>
        <p:sp>
          <p:nvSpPr>
            <p:cNvPr id="29" name="object 29"/>
            <p:cNvSpPr/>
            <p:nvPr/>
          </p:nvSpPr>
          <p:spPr>
            <a:xfrm>
              <a:off x="5704754" y="2504377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04754" y="3029893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704754" y="3355714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defTabSz="727913" rtl="0"/>
              <a:endParaRPr sz="1433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11135" y="6010902"/>
            <a:ext cx="2490428" cy="230717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algn="l" defTabSz="727913" rtl="0">
              <a:spcBef>
                <a:spcPts val="80"/>
              </a:spcBef>
            </a:pPr>
            <a:r>
              <a:rPr sz="1433" i="1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Goal</a:t>
            </a:r>
            <a:r>
              <a:rPr sz="1433" i="1" spc="-12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 </a:t>
            </a:r>
            <a:r>
              <a:rPr sz="1433" i="1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–</a:t>
            </a:r>
            <a:r>
              <a:rPr sz="1433" i="1" spc="-8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 </a:t>
            </a:r>
            <a:r>
              <a:rPr sz="1433" i="1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Confidence</a:t>
            </a:r>
            <a:r>
              <a:rPr sz="1433" i="1" spc="-12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 </a:t>
            </a:r>
            <a:r>
              <a:rPr sz="1433" i="1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and</a:t>
            </a:r>
            <a:r>
              <a:rPr sz="1433" i="1" spc="-8" dirty="0">
                <a:solidFill>
                  <a:srgbClr val="2E3841"/>
                </a:solidFill>
                <a:latin typeface="Arial"/>
                <a:ea typeface="+mn-ea"/>
                <a:cs typeface="Georgia"/>
              </a:rPr>
              <a:t> Clarity</a:t>
            </a:r>
            <a:endParaRPr sz="1433" dirty="0">
              <a:latin typeface="Arial"/>
              <a:ea typeface="+mn-e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37140" y="1887622"/>
            <a:ext cx="2173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486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pPr algn="l" defTabSz="727913" rtl="0"/>
            <a:endParaRPr sz="1433">
              <a:latin typeface="Arial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37140" y="3865717"/>
            <a:ext cx="2173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486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pPr algn="l" defTabSz="727913" rtl="0"/>
            <a:endParaRPr sz="1433">
              <a:latin typeface="Arial"/>
              <a:ea typeface="+mn-ea"/>
              <a:cs typeface="+mn-cs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E7851110-043B-F799-65AB-B16356E19994}"/>
              </a:ext>
            </a:extLst>
          </p:cNvPr>
          <p:cNvSpPr txBox="1"/>
          <p:nvPr/>
        </p:nvSpPr>
        <p:spPr>
          <a:xfrm>
            <a:off x="2151925" y="3058672"/>
            <a:ext cx="1158001" cy="285604"/>
          </a:xfrm>
          <a:prstGeom prst="rect">
            <a:avLst/>
          </a:prstGeom>
        </p:spPr>
        <p:txBody>
          <a:bodyPr vert="horz" wrap="square" lIns="0" tIns="10109" rIns="0" bIns="0" rtlCol="0">
            <a:spAutoFit/>
          </a:bodyPr>
          <a:lstStyle/>
          <a:p>
            <a:pPr marL="10110" marR="4044" indent="140022" algn="ctr" defTabSz="727913" rtl="0">
              <a:lnSpc>
                <a:spcPct val="106100"/>
              </a:lnSpc>
              <a:spcBef>
                <a:spcPts val="80"/>
              </a:spcBef>
            </a:pPr>
            <a:r>
              <a:rPr lang="en-AU" sz="875" spc="-8" dirty="0">
                <a:solidFill>
                  <a:srgbClr val="FFFFFF"/>
                </a:solidFill>
                <a:latin typeface="Arial"/>
                <a:ea typeface="+mn-ea"/>
                <a:cs typeface="Montserrat"/>
              </a:rPr>
              <a:t>Family  &amp; Business Sounding Board</a:t>
            </a:r>
            <a:endParaRPr sz="875" dirty="0">
              <a:latin typeface="Arial"/>
              <a:ea typeface="+mn-ea"/>
              <a:cs typeface="Montserra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C5EE30-D627-49D3-F78E-380556E77E47}"/>
              </a:ext>
            </a:extLst>
          </p:cNvPr>
          <p:cNvSpPr/>
          <p:nvPr/>
        </p:nvSpPr>
        <p:spPr bwMode="auto">
          <a:xfrm>
            <a:off x="151193" y="-106622"/>
            <a:ext cx="10359850" cy="6933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7BD30-5555-7307-5FCA-FE028ABE488D}"/>
              </a:ext>
            </a:extLst>
          </p:cNvPr>
          <p:cNvSpPr/>
          <p:nvPr/>
        </p:nvSpPr>
        <p:spPr bwMode="auto">
          <a:xfrm>
            <a:off x="17250" y="6603706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DABB565-975F-114F-B933-D3061D050AA9}"/>
              </a:ext>
            </a:extLst>
          </p:cNvPr>
          <p:cNvCxnSpPr>
            <a:cxnSpLocks/>
          </p:cNvCxnSpPr>
          <p:nvPr/>
        </p:nvCxnSpPr>
        <p:spPr>
          <a:xfrm flipV="1">
            <a:off x="1264495" y="3475272"/>
            <a:ext cx="0" cy="647840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DB2913B-863E-A541-BE06-3159C818B8C4}"/>
              </a:ext>
            </a:extLst>
          </p:cNvPr>
          <p:cNvSpPr/>
          <p:nvPr/>
        </p:nvSpPr>
        <p:spPr bwMode="auto">
          <a:xfrm>
            <a:off x="396429" y="4607989"/>
            <a:ext cx="1755570" cy="937583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F6BCF42-A75E-7C43-A4FB-C94DA0EFAA97}"/>
              </a:ext>
            </a:extLst>
          </p:cNvPr>
          <p:cNvSpPr/>
          <p:nvPr/>
        </p:nvSpPr>
        <p:spPr bwMode="auto">
          <a:xfrm>
            <a:off x="2445417" y="4607989"/>
            <a:ext cx="1755570" cy="937583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226C86C-A049-A942-B292-A2A91F3FED52}"/>
              </a:ext>
            </a:extLst>
          </p:cNvPr>
          <p:cNvSpPr/>
          <p:nvPr/>
        </p:nvSpPr>
        <p:spPr bwMode="auto">
          <a:xfrm>
            <a:off x="4494406" y="4607989"/>
            <a:ext cx="1755570" cy="937583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B56FC11-9643-9D4F-836F-C3CA1C00E580}"/>
              </a:ext>
            </a:extLst>
          </p:cNvPr>
          <p:cNvSpPr/>
          <p:nvPr/>
        </p:nvSpPr>
        <p:spPr bwMode="auto">
          <a:xfrm>
            <a:off x="6548223" y="4607989"/>
            <a:ext cx="1755570" cy="937583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5C6935-38A2-7B45-9AB3-EFE19D1F9599}"/>
              </a:ext>
            </a:extLst>
          </p:cNvPr>
          <p:cNvSpPr/>
          <p:nvPr/>
        </p:nvSpPr>
        <p:spPr bwMode="auto">
          <a:xfrm>
            <a:off x="8600277" y="4607989"/>
            <a:ext cx="1755570" cy="937583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09034D-1F82-6E44-9187-73BFAAA9FA6D}"/>
              </a:ext>
            </a:extLst>
          </p:cNvPr>
          <p:cNvCxnSpPr>
            <a:cxnSpLocks/>
          </p:cNvCxnSpPr>
          <p:nvPr/>
        </p:nvCxnSpPr>
        <p:spPr>
          <a:xfrm>
            <a:off x="4218546" y="2976363"/>
            <a:ext cx="1144194" cy="1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88756DC-49B2-6A4A-B154-FED05AB204C1}"/>
              </a:ext>
            </a:extLst>
          </p:cNvPr>
          <p:cNvCxnSpPr>
            <a:cxnSpLocks/>
          </p:cNvCxnSpPr>
          <p:nvPr/>
        </p:nvCxnSpPr>
        <p:spPr>
          <a:xfrm flipV="1">
            <a:off x="5366750" y="2411017"/>
            <a:ext cx="0" cy="1712095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EAD78368-26B8-2348-B026-C1B91AFE64CB}"/>
              </a:ext>
            </a:extLst>
          </p:cNvPr>
          <p:cNvSpPr/>
          <p:nvPr/>
        </p:nvSpPr>
        <p:spPr bwMode="auto">
          <a:xfrm>
            <a:off x="4484955" y="2055090"/>
            <a:ext cx="1755570" cy="475601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9D80E1-DA7D-E04B-9B23-3A013CB4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4" y="1168358"/>
            <a:ext cx="10051286" cy="358466"/>
          </a:xfrm>
        </p:spPr>
        <p:txBody>
          <a:bodyPr/>
          <a:lstStyle/>
          <a:p>
            <a:r>
              <a:rPr lang="en-US" dirty="0"/>
              <a:t>Acting as ‘Your Family Board’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6DDB4C-D1B5-5B4D-A021-71265FABF4E4}"/>
              </a:ext>
            </a:extLst>
          </p:cNvPr>
          <p:cNvSpPr/>
          <p:nvPr/>
        </p:nvSpPr>
        <p:spPr>
          <a:xfrm>
            <a:off x="4877060" y="2179021"/>
            <a:ext cx="993617" cy="215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02020" rtl="0"/>
            <a:r>
              <a:rPr lang="en-GB" sz="1403" b="1" kern="1200">
                <a:solidFill>
                  <a:prstClr val="white"/>
                </a:solidFill>
                <a:latin typeface="Arial"/>
                <a:ea typeface="+mn-ea"/>
                <a:cs typeface="+mn-cs"/>
              </a:rPr>
              <a:t>Client, </a:t>
            </a:r>
            <a:r>
              <a:rPr lang="en-GB" sz="1403" kern="1200">
                <a:solidFill>
                  <a:prstClr val="white"/>
                </a:solidFill>
                <a:latin typeface="Arial"/>
                <a:ea typeface="+mn-ea"/>
                <a:cs typeface="+mn-cs"/>
              </a:rPr>
              <a:t>CEO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0F94E0-32E7-0842-A167-D89D0DABBCF5}"/>
              </a:ext>
            </a:extLst>
          </p:cNvPr>
          <p:cNvSpPr/>
          <p:nvPr/>
        </p:nvSpPr>
        <p:spPr>
          <a:xfrm>
            <a:off x="572414" y="4732476"/>
            <a:ext cx="1519642" cy="6481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Tax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Structures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SMSF admin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Succession planning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23930-CA11-F047-B85C-B746C9F8DC6F}"/>
              </a:ext>
            </a:extLst>
          </p:cNvPr>
          <p:cNvSpPr/>
          <p:nvPr/>
        </p:nvSpPr>
        <p:spPr>
          <a:xfrm>
            <a:off x="2632609" y="4732476"/>
            <a:ext cx="1519642" cy="6481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Structures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Estate Planning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Wealth Preservation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Succession planning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B10745-8A79-9E4D-8562-3A609183C38A}"/>
              </a:ext>
            </a:extLst>
          </p:cNvPr>
          <p:cNvSpPr/>
          <p:nvPr/>
        </p:nvSpPr>
        <p:spPr>
          <a:xfrm>
            <a:off x="4687710" y="4732476"/>
            <a:ext cx="1519642" cy="6481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Right amount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Right policies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Succession planning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Estate planning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44DC8-8F62-1C47-A3FC-E2CD644C1783}"/>
              </a:ext>
            </a:extLst>
          </p:cNvPr>
          <p:cNvSpPr/>
          <p:nvPr/>
        </p:nvSpPr>
        <p:spPr>
          <a:xfrm>
            <a:off x="6739557" y="4732476"/>
            <a:ext cx="1519642" cy="6481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Right risk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Right ownership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Right structure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Wealth creation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39D497-0DD5-ED4E-9C8E-16B5F2806838}"/>
              </a:ext>
            </a:extLst>
          </p:cNvPr>
          <p:cNvSpPr/>
          <p:nvPr/>
        </p:nvSpPr>
        <p:spPr>
          <a:xfrm>
            <a:off x="8768088" y="4732477"/>
            <a:ext cx="1519642" cy="3240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Debt management</a:t>
            </a:r>
          </a:p>
          <a:p>
            <a:pPr marL="118803" indent="-118803" algn="l" defTabSz="802020" rtl="0">
              <a:buClr>
                <a:srgbClr val="D9CFC0"/>
              </a:buClr>
              <a:buFont typeface="Arial" panose="020B0604020202020204" pitchFamily="34" charset="0"/>
              <a:buChar char="•"/>
            </a:pPr>
            <a:r>
              <a:rPr lang="en-GB" sz="1053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Debt structures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E85F7C1-E128-2945-98B3-C7A66F66B34E}"/>
              </a:ext>
            </a:extLst>
          </p:cNvPr>
          <p:cNvSpPr/>
          <p:nvPr/>
        </p:nvSpPr>
        <p:spPr bwMode="auto">
          <a:xfrm>
            <a:off x="2444395" y="2735128"/>
            <a:ext cx="1757614" cy="47560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671E77-B71B-D74A-B283-D642E1A0CA89}"/>
              </a:ext>
            </a:extLst>
          </p:cNvPr>
          <p:cNvSpPr/>
          <p:nvPr/>
        </p:nvSpPr>
        <p:spPr>
          <a:xfrm>
            <a:off x="2560365" y="2860549"/>
            <a:ext cx="1544336" cy="215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02020" rtl="0"/>
            <a:r>
              <a:rPr lang="en-GB" sz="1403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SAN Adviser</a:t>
            </a:r>
            <a:endParaRPr lang="en-GB" sz="1403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757602-8D6C-9A44-8DFC-D5E072E70C77}"/>
              </a:ext>
            </a:extLst>
          </p:cNvPr>
          <p:cNvSpPr/>
          <p:nvPr/>
        </p:nvSpPr>
        <p:spPr bwMode="auto">
          <a:xfrm>
            <a:off x="396429" y="3758520"/>
            <a:ext cx="1755570" cy="8635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1BA44C0-4711-0B4E-9B26-116DBA06F5D4}"/>
              </a:ext>
            </a:extLst>
          </p:cNvPr>
          <p:cNvSpPr/>
          <p:nvPr/>
        </p:nvSpPr>
        <p:spPr bwMode="auto">
          <a:xfrm>
            <a:off x="2446439" y="3758520"/>
            <a:ext cx="1755570" cy="8635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9D4C93-BB09-B34D-9E28-9C810FE480E7}"/>
              </a:ext>
            </a:extLst>
          </p:cNvPr>
          <p:cNvSpPr/>
          <p:nvPr/>
        </p:nvSpPr>
        <p:spPr bwMode="auto">
          <a:xfrm>
            <a:off x="4496449" y="3758520"/>
            <a:ext cx="1755570" cy="8635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7221A17-EBCB-164B-AEFE-C790763A3A42}"/>
              </a:ext>
            </a:extLst>
          </p:cNvPr>
          <p:cNvSpPr/>
          <p:nvPr/>
        </p:nvSpPr>
        <p:spPr bwMode="auto">
          <a:xfrm>
            <a:off x="6546460" y="3758520"/>
            <a:ext cx="1755570" cy="8635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02C444-5C86-F741-92D5-40E437B84366}"/>
              </a:ext>
            </a:extLst>
          </p:cNvPr>
          <p:cNvSpPr/>
          <p:nvPr/>
        </p:nvSpPr>
        <p:spPr bwMode="auto">
          <a:xfrm>
            <a:off x="8596469" y="3758520"/>
            <a:ext cx="1755570" cy="863500"/>
          </a:xfrm>
          <a:prstGeom prst="rect">
            <a:avLst/>
          </a:prstGeom>
          <a:solidFill>
            <a:schemeClr val="bg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50E0A-B01D-5E44-B59B-9183DFD43FC8}"/>
              </a:ext>
            </a:extLst>
          </p:cNvPr>
          <p:cNvSpPr/>
          <p:nvPr/>
        </p:nvSpPr>
        <p:spPr>
          <a:xfrm>
            <a:off x="568614" y="4282739"/>
            <a:ext cx="1583385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403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Accountant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0F824-82F8-CB4D-BEDF-50A85E2BDD2B}"/>
              </a:ext>
            </a:extLst>
          </p:cNvPr>
          <p:cNvSpPr/>
          <p:nvPr/>
        </p:nvSpPr>
        <p:spPr>
          <a:xfrm>
            <a:off x="2617901" y="4282739"/>
            <a:ext cx="1102182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403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Lawyer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E53A08-307C-7F4A-94FB-B82E7AF1BE82}"/>
              </a:ext>
            </a:extLst>
          </p:cNvPr>
          <p:cNvSpPr/>
          <p:nvPr/>
        </p:nvSpPr>
        <p:spPr>
          <a:xfrm>
            <a:off x="4683910" y="4282739"/>
            <a:ext cx="1102182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403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Insurance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E6F3C3-477C-A441-9F1E-FC079EBAD1C5}"/>
              </a:ext>
            </a:extLst>
          </p:cNvPr>
          <p:cNvSpPr/>
          <p:nvPr/>
        </p:nvSpPr>
        <p:spPr>
          <a:xfrm>
            <a:off x="6735757" y="4282739"/>
            <a:ext cx="1511205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403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Investment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0122-A8C7-B14B-A2F7-64494CE2EB0B}"/>
              </a:ext>
            </a:extLst>
          </p:cNvPr>
          <p:cNvSpPr/>
          <p:nvPr/>
        </p:nvSpPr>
        <p:spPr>
          <a:xfrm>
            <a:off x="8769732" y="4282739"/>
            <a:ext cx="1102182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403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Finance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6228F77-57D5-AC4C-BE0D-7EA2BF5C11B5}"/>
              </a:ext>
            </a:extLst>
          </p:cNvPr>
          <p:cNvCxnSpPr>
            <a:cxnSpLocks/>
          </p:cNvCxnSpPr>
          <p:nvPr/>
        </p:nvCxnSpPr>
        <p:spPr>
          <a:xfrm>
            <a:off x="1259148" y="3475272"/>
            <a:ext cx="8217878" cy="0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6EB2F5-EBF6-BF4A-A19F-32B17CD68F92}"/>
              </a:ext>
            </a:extLst>
          </p:cNvPr>
          <p:cNvCxnSpPr>
            <a:cxnSpLocks/>
          </p:cNvCxnSpPr>
          <p:nvPr/>
        </p:nvCxnSpPr>
        <p:spPr>
          <a:xfrm flipV="1">
            <a:off x="3317627" y="3475272"/>
            <a:ext cx="0" cy="647840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E04CF8C-937F-ED49-98C6-B1DFA858EF74}"/>
              </a:ext>
            </a:extLst>
          </p:cNvPr>
          <p:cNvCxnSpPr>
            <a:cxnSpLocks/>
          </p:cNvCxnSpPr>
          <p:nvPr/>
        </p:nvCxnSpPr>
        <p:spPr>
          <a:xfrm flipV="1">
            <a:off x="7415873" y="3475272"/>
            <a:ext cx="0" cy="647840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742AA93-7A0C-1447-B6CE-9D98179169D7}"/>
              </a:ext>
            </a:extLst>
          </p:cNvPr>
          <p:cNvCxnSpPr>
            <a:cxnSpLocks/>
          </p:cNvCxnSpPr>
          <p:nvPr/>
        </p:nvCxnSpPr>
        <p:spPr>
          <a:xfrm flipV="1">
            <a:off x="9477026" y="3475272"/>
            <a:ext cx="0" cy="647840"/>
          </a:xfrm>
          <a:prstGeom prst="line">
            <a:avLst/>
          </a:prstGeom>
          <a:ln w="285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EF9382E4-FB83-4448-A8D8-5B2182D6F1A5}"/>
              </a:ext>
            </a:extLst>
          </p:cNvPr>
          <p:cNvSpPr/>
          <p:nvPr/>
        </p:nvSpPr>
        <p:spPr>
          <a:xfrm>
            <a:off x="8773060" y="3959330"/>
            <a:ext cx="349681" cy="253328"/>
          </a:xfrm>
          <a:custGeom>
            <a:avLst/>
            <a:gdLst>
              <a:gd name="connsiteX0" fmla="*/ 552257 w 552256"/>
              <a:gd name="connsiteY0" fmla="*/ 135179 h 400084"/>
              <a:gd name="connsiteX1" fmla="*/ 424940 w 552256"/>
              <a:gd name="connsiteY1" fmla="*/ 94600 h 400084"/>
              <a:gd name="connsiteX2" fmla="*/ 297623 w 552256"/>
              <a:gd name="connsiteY2" fmla="*/ 135179 h 400084"/>
              <a:gd name="connsiteX3" fmla="*/ 297623 w 552256"/>
              <a:gd name="connsiteY3" fmla="*/ 170178 h 400084"/>
              <a:gd name="connsiteX4" fmla="*/ 424940 w 552256"/>
              <a:gd name="connsiteY4" fmla="*/ 210758 h 400084"/>
              <a:gd name="connsiteX5" fmla="*/ 552257 w 552256"/>
              <a:gd name="connsiteY5" fmla="*/ 170178 h 400084"/>
              <a:gd name="connsiteX6" fmla="*/ 552257 w 552256"/>
              <a:gd name="connsiteY6" fmla="*/ 135179 h 400084"/>
              <a:gd name="connsiteX7" fmla="*/ 552257 w 552256"/>
              <a:gd name="connsiteY7" fmla="*/ 229906 h 400084"/>
              <a:gd name="connsiteX8" fmla="*/ 552257 w 552256"/>
              <a:gd name="connsiteY8" fmla="*/ 229906 h 400084"/>
              <a:gd name="connsiteX9" fmla="*/ 551496 w 552256"/>
              <a:gd name="connsiteY9" fmla="*/ 225467 h 400084"/>
              <a:gd name="connsiteX10" fmla="*/ 424940 w 552256"/>
              <a:gd name="connsiteY10" fmla="*/ 249561 h 400084"/>
              <a:gd name="connsiteX11" fmla="*/ 298383 w 552256"/>
              <a:gd name="connsiteY11" fmla="*/ 225467 h 400084"/>
              <a:gd name="connsiteX12" fmla="*/ 297623 w 552256"/>
              <a:gd name="connsiteY12" fmla="*/ 229906 h 400084"/>
              <a:gd name="connsiteX13" fmla="*/ 297623 w 552256"/>
              <a:gd name="connsiteY13" fmla="*/ 264905 h 400084"/>
              <a:gd name="connsiteX14" fmla="*/ 424940 w 552256"/>
              <a:gd name="connsiteY14" fmla="*/ 305484 h 400084"/>
              <a:gd name="connsiteX15" fmla="*/ 552257 w 552256"/>
              <a:gd name="connsiteY15" fmla="*/ 264905 h 400084"/>
              <a:gd name="connsiteX16" fmla="*/ 552257 w 552256"/>
              <a:gd name="connsiteY16" fmla="*/ 229906 h 400084"/>
              <a:gd name="connsiteX17" fmla="*/ 254 w 552256"/>
              <a:gd name="connsiteY17" fmla="*/ 40579 h 400084"/>
              <a:gd name="connsiteX18" fmla="*/ 254 w 552256"/>
              <a:gd name="connsiteY18" fmla="*/ 75579 h 400084"/>
              <a:gd name="connsiteX19" fmla="*/ 127571 w 552256"/>
              <a:gd name="connsiteY19" fmla="*/ 116158 h 400084"/>
              <a:gd name="connsiteX20" fmla="*/ 254888 w 552256"/>
              <a:gd name="connsiteY20" fmla="*/ 75579 h 400084"/>
              <a:gd name="connsiteX21" fmla="*/ 254888 w 552256"/>
              <a:gd name="connsiteY21" fmla="*/ 40579 h 400084"/>
              <a:gd name="connsiteX22" fmla="*/ 127571 w 552256"/>
              <a:gd name="connsiteY22" fmla="*/ 0 h 400084"/>
              <a:gd name="connsiteX23" fmla="*/ 254 w 552256"/>
              <a:gd name="connsiteY23" fmla="*/ 40579 h 400084"/>
              <a:gd name="connsiteX24" fmla="*/ 254 w 552256"/>
              <a:gd name="connsiteY24" fmla="*/ 40579 h 400084"/>
              <a:gd name="connsiteX25" fmla="*/ 254 w 552256"/>
              <a:gd name="connsiteY25" fmla="*/ 264778 h 400084"/>
              <a:gd name="connsiteX26" fmla="*/ 127571 w 552256"/>
              <a:gd name="connsiteY26" fmla="*/ 305357 h 400084"/>
              <a:gd name="connsiteX27" fmla="*/ 254888 w 552256"/>
              <a:gd name="connsiteY27" fmla="*/ 264778 h 400084"/>
              <a:gd name="connsiteX28" fmla="*/ 254888 w 552256"/>
              <a:gd name="connsiteY28" fmla="*/ 229779 h 400084"/>
              <a:gd name="connsiteX29" fmla="*/ 254127 w 552256"/>
              <a:gd name="connsiteY29" fmla="*/ 225341 h 400084"/>
              <a:gd name="connsiteX30" fmla="*/ 127697 w 552256"/>
              <a:gd name="connsiteY30" fmla="*/ 249308 h 400084"/>
              <a:gd name="connsiteX31" fmla="*/ 1141 w 552256"/>
              <a:gd name="connsiteY31" fmla="*/ 225214 h 400084"/>
              <a:gd name="connsiteX32" fmla="*/ 380 w 552256"/>
              <a:gd name="connsiteY32" fmla="*/ 229652 h 400084"/>
              <a:gd name="connsiteX33" fmla="*/ 254 w 552256"/>
              <a:gd name="connsiteY33" fmla="*/ 264778 h 400084"/>
              <a:gd name="connsiteX34" fmla="*/ 552003 w 552256"/>
              <a:gd name="connsiteY34" fmla="*/ 359505 h 400084"/>
              <a:gd name="connsiteX35" fmla="*/ 552003 w 552256"/>
              <a:gd name="connsiteY35" fmla="*/ 324506 h 400084"/>
              <a:gd name="connsiteX36" fmla="*/ 551242 w 552256"/>
              <a:gd name="connsiteY36" fmla="*/ 320067 h 400084"/>
              <a:gd name="connsiteX37" fmla="*/ 424686 w 552256"/>
              <a:gd name="connsiteY37" fmla="*/ 344161 h 400084"/>
              <a:gd name="connsiteX38" fmla="*/ 298130 w 552256"/>
              <a:gd name="connsiteY38" fmla="*/ 320067 h 400084"/>
              <a:gd name="connsiteX39" fmla="*/ 297369 w 552256"/>
              <a:gd name="connsiteY39" fmla="*/ 324506 h 400084"/>
              <a:gd name="connsiteX40" fmla="*/ 297369 w 552256"/>
              <a:gd name="connsiteY40" fmla="*/ 359505 h 400084"/>
              <a:gd name="connsiteX41" fmla="*/ 424940 w 552256"/>
              <a:gd name="connsiteY41" fmla="*/ 400084 h 400084"/>
              <a:gd name="connsiteX42" fmla="*/ 552003 w 552256"/>
              <a:gd name="connsiteY42" fmla="*/ 359505 h 400084"/>
              <a:gd name="connsiteX43" fmla="*/ 552003 w 552256"/>
              <a:gd name="connsiteY43" fmla="*/ 359505 h 400084"/>
              <a:gd name="connsiteX44" fmla="*/ 254 w 552256"/>
              <a:gd name="connsiteY44" fmla="*/ 359505 h 400084"/>
              <a:gd name="connsiteX45" fmla="*/ 127571 w 552256"/>
              <a:gd name="connsiteY45" fmla="*/ 400084 h 400084"/>
              <a:gd name="connsiteX46" fmla="*/ 254888 w 552256"/>
              <a:gd name="connsiteY46" fmla="*/ 359505 h 400084"/>
              <a:gd name="connsiteX47" fmla="*/ 254888 w 552256"/>
              <a:gd name="connsiteY47" fmla="*/ 324506 h 400084"/>
              <a:gd name="connsiteX48" fmla="*/ 254127 w 552256"/>
              <a:gd name="connsiteY48" fmla="*/ 320067 h 400084"/>
              <a:gd name="connsiteX49" fmla="*/ 127571 w 552256"/>
              <a:gd name="connsiteY49" fmla="*/ 344161 h 400084"/>
              <a:gd name="connsiteX50" fmla="*/ 1014 w 552256"/>
              <a:gd name="connsiteY50" fmla="*/ 320067 h 400084"/>
              <a:gd name="connsiteX51" fmla="*/ 0 w 552256"/>
              <a:gd name="connsiteY51" fmla="*/ 324506 h 400084"/>
              <a:gd name="connsiteX52" fmla="*/ 254 w 552256"/>
              <a:gd name="connsiteY52" fmla="*/ 359505 h 400084"/>
              <a:gd name="connsiteX53" fmla="*/ 254 w 552256"/>
              <a:gd name="connsiteY53" fmla="*/ 135306 h 400084"/>
              <a:gd name="connsiteX54" fmla="*/ 254 w 552256"/>
              <a:gd name="connsiteY54" fmla="*/ 135306 h 400084"/>
              <a:gd name="connsiteX55" fmla="*/ 1014 w 552256"/>
              <a:gd name="connsiteY55" fmla="*/ 130867 h 400084"/>
              <a:gd name="connsiteX56" fmla="*/ 127571 w 552256"/>
              <a:gd name="connsiteY56" fmla="*/ 154961 h 400084"/>
              <a:gd name="connsiteX57" fmla="*/ 254127 w 552256"/>
              <a:gd name="connsiteY57" fmla="*/ 130867 h 400084"/>
              <a:gd name="connsiteX58" fmla="*/ 254888 w 552256"/>
              <a:gd name="connsiteY58" fmla="*/ 135306 h 400084"/>
              <a:gd name="connsiteX59" fmla="*/ 254888 w 552256"/>
              <a:gd name="connsiteY59" fmla="*/ 170305 h 400084"/>
              <a:gd name="connsiteX60" fmla="*/ 127571 w 552256"/>
              <a:gd name="connsiteY60" fmla="*/ 210884 h 400084"/>
              <a:gd name="connsiteX61" fmla="*/ 380 w 552256"/>
              <a:gd name="connsiteY61" fmla="*/ 170178 h 400084"/>
              <a:gd name="connsiteX62" fmla="*/ 254 w 552256"/>
              <a:gd name="connsiteY62" fmla="*/ 135306 h 40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2256" h="400084">
                <a:moveTo>
                  <a:pt x="552257" y="135179"/>
                </a:moveTo>
                <a:cubicBezTo>
                  <a:pt x="552257" y="112734"/>
                  <a:pt x="495319" y="94600"/>
                  <a:pt x="424940" y="94600"/>
                </a:cubicBezTo>
                <a:cubicBezTo>
                  <a:pt x="354560" y="94600"/>
                  <a:pt x="297623" y="112734"/>
                  <a:pt x="297623" y="135179"/>
                </a:cubicBezTo>
                <a:lnTo>
                  <a:pt x="297623" y="170178"/>
                </a:lnTo>
                <a:cubicBezTo>
                  <a:pt x="297623" y="192624"/>
                  <a:pt x="354560" y="210758"/>
                  <a:pt x="424940" y="210758"/>
                </a:cubicBezTo>
                <a:cubicBezTo>
                  <a:pt x="495319" y="210758"/>
                  <a:pt x="552257" y="192624"/>
                  <a:pt x="552257" y="170178"/>
                </a:cubicBezTo>
                <a:lnTo>
                  <a:pt x="552257" y="135179"/>
                </a:lnTo>
                <a:close/>
                <a:moveTo>
                  <a:pt x="552257" y="229906"/>
                </a:moveTo>
                <a:lnTo>
                  <a:pt x="552257" y="229906"/>
                </a:lnTo>
                <a:cubicBezTo>
                  <a:pt x="552257" y="228384"/>
                  <a:pt x="552003" y="226862"/>
                  <a:pt x="551496" y="225467"/>
                </a:cubicBezTo>
                <a:cubicBezTo>
                  <a:pt x="519159" y="242460"/>
                  <a:pt x="471098" y="249561"/>
                  <a:pt x="424940" y="249561"/>
                </a:cubicBezTo>
                <a:cubicBezTo>
                  <a:pt x="378654" y="249561"/>
                  <a:pt x="330847" y="242587"/>
                  <a:pt x="298383" y="225467"/>
                </a:cubicBezTo>
                <a:cubicBezTo>
                  <a:pt x="297876" y="226862"/>
                  <a:pt x="297623" y="228384"/>
                  <a:pt x="297623" y="229906"/>
                </a:cubicBezTo>
                <a:lnTo>
                  <a:pt x="297623" y="264905"/>
                </a:lnTo>
                <a:cubicBezTo>
                  <a:pt x="297623" y="287350"/>
                  <a:pt x="354560" y="305484"/>
                  <a:pt x="424940" y="305484"/>
                </a:cubicBezTo>
                <a:cubicBezTo>
                  <a:pt x="495192" y="305484"/>
                  <a:pt x="552257" y="287350"/>
                  <a:pt x="552257" y="264905"/>
                </a:cubicBezTo>
                <a:lnTo>
                  <a:pt x="552257" y="229906"/>
                </a:lnTo>
                <a:close/>
                <a:moveTo>
                  <a:pt x="254" y="40579"/>
                </a:moveTo>
                <a:lnTo>
                  <a:pt x="254" y="75579"/>
                </a:lnTo>
                <a:cubicBezTo>
                  <a:pt x="254" y="98024"/>
                  <a:pt x="57191" y="116158"/>
                  <a:pt x="127571" y="116158"/>
                </a:cubicBezTo>
                <a:cubicBezTo>
                  <a:pt x="197950" y="116158"/>
                  <a:pt x="254888" y="98024"/>
                  <a:pt x="254888" y="75579"/>
                </a:cubicBezTo>
                <a:lnTo>
                  <a:pt x="254888" y="40579"/>
                </a:lnTo>
                <a:cubicBezTo>
                  <a:pt x="254888" y="18134"/>
                  <a:pt x="197950" y="0"/>
                  <a:pt x="127571" y="0"/>
                </a:cubicBezTo>
                <a:cubicBezTo>
                  <a:pt x="57191" y="0"/>
                  <a:pt x="254" y="18134"/>
                  <a:pt x="254" y="40579"/>
                </a:cubicBezTo>
                <a:lnTo>
                  <a:pt x="254" y="40579"/>
                </a:lnTo>
                <a:close/>
                <a:moveTo>
                  <a:pt x="254" y="264778"/>
                </a:moveTo>
                <a:cubicBezTo>
                  <a:pt x="254" y="287224"/>
                  <a:pt x="57191" y="305357"/>
                  <a:pt x="127571" y="305357"/>
                </a:cubicBezTo>
                <a:cubicBezTo>
                  <a:pt x="197950" y="305357"/>
                  <a:pt x="254888" y="287224"/>
                  <a:pt x="254888" y="264778"/>
                </a:cubicBezTo>
                <a:lnTo>
                  <a:pt x="254888" y="229779"/>
                </a:lnTo>
                <a:cubicBezTo>
                  <a:pt x="254888" y="228257"/>
                  <a:pt x="254634" y="226736"/>
                  <a:pt x="254127" y="225341"/>
                </a:cubicBezTo>
                <a:cubicBezTo>
                  <a:pt x="222044" y="242333"/>
                  <a:pt x="173856" y="249308"/>
                  <a:pt x="127697" y="249308"/>
                </a:cubicBezTo>
                <a:cubicBezTo>
                  <a:pt x="81539" y="249308"/>
                  <a:pt x="33605" y="242333"/>
                  <a:pt x="1141" y="225214"/>
                </a:cubicBezTo>
                <a:cubicBezTo>
                  <a:pt x="634" y="226609"/>
                  <a:pt x="380" y="228130"/>
                  <a:pt x="380" y="229652"/>
                </a:cubicBezTo>
                <a:lnTo>
                  <a:pt x="254" y="264778"/>
                </a:lnTo>
                <a:close/>
                <a:moveTo>
                  <a:pt x="552003" y="359505"/>
                </a:moveTo>
                <a:lnTo>
                  <a:pt x="552003" y="324506"/>
                </a:lnTo>
                <a:cubicBezTo>
                  <a:pt x="552003" y="322984"/>
                  <a:pt x="551749" y="321462"/>
                  <a:pt x="551242" y="320067"/>
                </a:cubicBezTo>
                <a:cubicBezTo>
                  <a:pt x="518906" y="337060"/>
                  <a:pt x="470845" y="344161"/>
                  <a:pt x="424686" y="344161"/>
                </a:cubicBezTo>
                <a:cubicBezTo>
                  <a:pt x="378527" y="344161"/>
                  <a:pt x="330593" y="337187"/>
                  <a:pt x="298130" y="320067"/>
                </a:cubicBezTo>
                <a:cubicBezTo>
                  <a:pt x="297623" y="321462"/>
                  <a:pt x="297369" y="322984"/>
                  <a:pt x="297369" y="324506"/>
                </a:cubicBezTo>
                <a:lnTo>
                  <a:pt x="297369" y="359505"/>
                </a:lnTo>
                <a:cubicBezTo>
                  <a:pt x="297623" y="382077"/>
                  <a:pt x="354687" y="400084"/>
                  <a:pt x="424940" y="400084"/>
                </a:cubicBezTo>
                <a:cubicBezTo>
                  <a:pt x="494939" y="400084"/>
                  <a:pt x="552130" y="382077"/>
                  <a:pt x="552003" y="359505"/>
                </a:cubicBezTo>
                <a:lnTo>
                  <a:pt x="552003" y="359505"/>
                </a:lnTo>
                <a:close/>
                <a:moveTo>
                  <a:pt x="254" y="359505"/>
                </a:moveTo>
                <a:cubicBezTo>
                  <a:pt x="254" y="382077"/>
                  <a:pt x="57318" y="400084"/>
                  <a:pt x="127571" y="400084"/>
                </a:cubicBezTo>
                <a:cubicBezTo>
                  <a:pt x="197823" y="400084"/>
                  <a:pt x="254888" y="381950"/>
                  <a:pt x="254888" y="359505"/>
                </a:cubicBezTo>
                <a:lnTo>
                  <a:pt x="254888" y="324506"/>
                </a:lnTo>
                <a:cubicBezTo>
                  <a:pt x="254888" y="322984"/>
                  <a:pt x="254634" y="321462"/>
                  <a:pt x="254127" y="320067"/>
                </a:cubicBezTo>
                <a:cubicBezTo>
                  <a:pt x="221790" y="337060"/>
                  <a:pt x="173729" y="344161"/>
                  <a:pt x="127571" y="344161"/>
                </a:cubicBezTo>
                <a:cubicBezTo>
                  <a:pt x="81412" y="344161"/>
                  <a:pt x="33478" y="337187"/>
                  <a:pt x="1014" y="320067"/>
                </a:cubicBezTo>
                <a:cubicBezTo>
                  <a:pt x="254" y="321589"/>
                  <a:pt x="0" y="322984"/>
                  <a:pt x="0" y="324506"/>
                </a:cubicBezTo>
                <a:lnTo>
                  <a:pt x="254" y="359505"/>
                </a:lnTo>
                <a:close/>
                <a:moveTo>
                  <a:pt x="254" y="135306"/>
                </a:moveTo>
                <a:lnTo>
                  <a:pt x="254" y="135306"/>
                </a:lnTo>
                <a:cubicBezTo>
                  <a:pt x="254" y="133784"/>
                  <a:pt x="507" y="132262"/>
                  <a:pt x="1014" y="130867"/>
                </a:cubicBezTo>
                <a:cubicBezTo>
                  <a:pt x="33351" y="147860"/>
                  <a:pt x="81412" y="154961"/>
                  <a:pt x="127571" y="154961"/>
                </a:cubicBezTo>
                <a:cubicBezTo>
                  <a:pt x="173856" y="154961"/>
                  <a:pt x="221663" y="147987"/>
                  <a:pt x="254127" y="130867"/>
                </a:cubicBezTo>
                <a:cubicBezTo>
                  <a:pt x="254634" y="132262"/>
                  <a:pt x="254888" y="133784"/>
                  <a:pt x="254888" y="135306"/>
                </a:cubicBezTo>
                <a:lnTo>
                  <a:pt x="254888" y="170305"/>
                </a:lnTo>
                <a:cubicBezTo>
                  <a:pt x="254888" y="192751"/>
                  <a:pt x="197950" y="210884"/>
                  <a:pt x="127571" y="210884"/>
                </a:cubicBezTo>
                <a:cubicBezTo>
                  <a:pt x="57191" y="210884"/>
                  <a:pt x="380" y="192751"/>
                  <a:pt x="380" y="170178"/>
                </a:cubicBezTo>
                <a:lnTo>
                  <a:pt x="254" y="135306"/>
                </a:lnTo>
                <a:close/>
              </a:path>
            </a:pathLst>
          </a:custGeom>
          <a:solidFill>
            <a:srgbClr val="010101"/>
          </a:solidFill>
          <a:ln w="12556" cap="flat">
            <a:noFill/>
            <a:prstDash val="solid"/>
            <a:miter/>
          </a:ln>
        </p:spPr>
        <p:txBody>
          <a:bodyPr rtlCol="0" anchor="ctr"/>
          <a:lstStyle/>
          <a:p>
            <a:pPr algn="l" defTabSz="802020" rtl="0"/>
            <a:endParaRPr lang="en-US" sz="1579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805348B-068F-4F47-B8F6-EA39E9AA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14" y="3887279"/>
            <a:ext cx="303790" cy="34061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C7C0711-2565-964C-8F35-C8A2BD097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0532" y="3902159"/>
            <a:ext cx="297612" cy="29761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1A91890-1D12-0647-A952-3DC70A34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845" y="3909220"/>
            <a:ext cx="318290" cy="31829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157ABC1A-C773-1A47-997E-8F981EF2B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420" y="3888681"/>
            <a:ext cx="334169" cy="3341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784465-F943-4785-906B-E3C50E376F6C}"/>
              </a:ext>
            </a:extLst>
          </p:cNvPr>
          <p:cNvSpPr/>
          <p:nvPr/>
        </p:nvSpPr>
        <p:spPr bwMode="auto">
          <a:xfrm>
            <a:off x="7753767" y="1551078"/>
            <a:ext cx="2939633" cy="1471395"/>
          </a:xfrm>
          <a:prstGeom prst="rect">
            <a:avLst/>
          </a:prstGeom>
          <a:solidFill>
            <a:schemeClr val="tx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9450" tIns="40100" rIns="189450" bIns="40100" numCol="1" rtlCol="0" anchor="ctr" anchorCtr="0" compatLnSpc="1">
            <a:prstTxWarp prst="textNoShape">
              <a:avLst/>
            </a:prstTxWarp>
          </a:bodyPr>
          <a:lstStyle/>
          <a:p>
            <a:pPr algn="l" defTabSz="802020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3" b="1" kern="120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+mn-cs"/>
              </a:rPr>
              <a:t>WE ADOPT A COLLABORATIVE APPROACH WITH SUBJECT MATTER EXPERTS TO GET YOUR LIFE SORTED.</a:t>
            </a:r>
            <a:endParaRPr lang="en-AU" sz="1403" b="1" kern="1200">
              <a:solidFill>
                <a:prstClr val="white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9673E-D94E-FCEF-F175-88860BC9F7BB}"/>
              </a:ext>
            </a:extLst>
          </p:cNvPr>
          <p:cNvSpPr/>
          <p:nvPr/>
        </p:nvSpPr>
        <p:spPr>
          <a:xfrm>
            <a:off x="1007407" y="2739916"/>
            <a:ext cx="1648245" cy="4860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defTabSz="802020" rtl="0"/>
            <a:r>
              <a:rPr lang="en-GB" sz="1053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 BE SEEN LIKE</a:t>
            </a:r>
            <a:br>
              <a:rPr lang="en-GB" sz="1053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GB" sz="1053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CONDUCTOR</a:t>
            </a:r>
            <a:br>
              <a:rPr lang="en-GB" sz="1053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GB" sz="1053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AN ORCHESTRA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CC878-5021-8C04-AD14-B5680B222BCB}"/>
              </a:ext>
            </a:extLst>
          </p:cNvPr>
          <p:cNvSpPr/>
          <p:nvPr/>
        </p:nvSpPr>
        <p:spPr bwMode="auto">
          <a:xfrm>
            <a:off x="151193" y="-106622"/>
            <a:ext cx="10359850" cy="69333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E5F56-2CD9-A54F-FB73-D3A3CE2576E6}"/>
              </a:ext>
            </a:extLst>
          </p:cNvPr>
          <p:cNvSpPr/>
          <p:nvPr/>
        </p:nvSpPr>
        <p:spPr bwMode="auto">
          <a:xfrm>
            <a:off x="17250" y="6603706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9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8DCDF-AF51-0D9C-2AE2-2C987268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920445"/>
            <a:ext cx="6094841" cy="5444010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28" y="1058671"/>
            <a:ext cx="9391090" cy="861774"/>
          </a:xfrm>
        </p:spPr>
        <p:txBody>
          <a:bodyPr/>
          <a:lstStyle/>
          <a:p>
            <a:r>
              <a:rPr lang="en-AU" dirty="0"/>
              <a:t>SAN Adviser- Possible Roles – Professional Best 								Friend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BBD4CB-DA4D-AD24-B6C1-A7E3D120BC78}"/>
              </a:ext>
            </a:extLst>
          </p:cNvPr>
          <p:cNvSpPr/>
          <p:nvPr/>
        </p:nvSpPr>
        <p:spPr>
          <a:xfrm>
            <a:off x="4914900" y="3545468"/>
            <a:ext cx="3875809" cy="1558637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C79785-32F4-1442-2072-495988964F60}"/>
              </a:ext>
            </a:extLst>
          </p:cNvPr>
          <p:cNvSpPr/>
          <p:nvPr/>
        </p:nvSpPr>
        <p:spPr>
          <a:xfrm>
            <a:off x="1902691" y="4784347"/>
            <a:ext cx="3875809" cy="1558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627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341C4-7A5B-87D4-56B9-9AFA0EB8E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6AC7DD-1BBA-E865-563B-B730C7A9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901C8-74D0-FC53-439D-01DCAE67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098" y="0"/>
            <a:ext cx="13005596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CD2B30-80F4-7252-60E1-1768FB4401E2}"/>
              </a:ext>
            </a:extLst>
          </p:cNvPr>
          <p:cNvSpPr/>
          <p:nvPr/>
        </p:nvSpPr>
        <p:spPr bwMode="auto">
          <a:xfrm>
            <a:off x="17250" y="-758257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ABCA56-FD27-EDA5-930A-922C96D4EE13}"/>
              </a:ext>
            </a:extLst>
          </p:cNvPr>
          <p:cNvSpPr/>
          <p:nvPr/>
        </p:nvSpPr>
        <p:spPr bwMode="auto">
          <a:xfrm>
            <a:off x="17250" y="6603706"/>
            <a:ext cx="10676150" cy="1193815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1C9B3A-E317-2437-E695-1F061A97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71" y="339329"/>
            <a:ext cx="9624060" cy="788886"/>
          </a:xfrm>
        </p:spPr>
        <p:txBody>
          <a:bodyPr/>
          <a:lstStyle/>
          <a:p>
            <a:r>
              <a:rPr lang="en-AU" dirty="0"/>
              <a:t>10 : 3 : Now – To Do List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1A929A-23BA-46D6-8E8E-4F00E8D03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33513"/>
              </p:ext>
            </p:extLst>
          </p:nvPr>
        </p:nvGraphicFramePr>
        <p:xfrm>
          <a:off x="534671" y="1036925"/>
          <a:ext cx="9624058" cy="6372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1962">
                  <a:extLst>
                    <a:ext uri="{9D8B030D-6E8A-4147-A177-3AD203B41FA5}">
                      <a16:colId xmlns:a16="http://schemas.microsoft.com/office/drawing/2014/main" val="3546538552"/>
                    </a:ext>
                  </a:extLst>
                </a:gridCol>
                <a:gridCol w="2547743">
                  <a:extLst>
                    <a:ext uri="{9D8B030D-6E8A-4147-A177-3AD203B41FA5}">
                      <a16:colId xmlns:a16="http://schemas.microsoft.com/office/drawing/2014/main" val="2611059692"/>
                    </a:ext>
                  </a:extLst>
                </a:gridCol>
                <a:gridCol w="2159751">
                  <a:extLst>
                    <a:ext uri="{9D8B030D-6E8A-4147-A177-3AD203B41FA5}">
                      <a16:colId xmlns:a16="http://schemas.microsoft.com/office/drawing/2014/main" val="1023878121"/>
                    </a:ext>
                  </a:extLst>
                </a:gridCol>
                <a:gridCol w="1994602">
                  <a:extLst>
                    <a:ext uri="{9D8B030D-6E8A-4147-A177-3AD203B41FA5}">
                      <a16:colId xmlns:a16="http://schemas.microsoft.com/office/drawing/2014/main" val="2429137390"/>
                    </a:ext>
                  </a:extLst>
                </a:gridCol>
              </a:tblGrid>
              <a:tr h="300752">
                <a:tc>
                  <a:txBody>
                    <a:bodyPr/>
                    <a:lstStyle/>
                    <a:p>
                      <a:r>
                        <a:rPr lang="en-AU" sz="1600" dirty="0"/>
                        <a:t>Now</a:t>
                      </a:r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To Do List</a:t>
                      </a:r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Dec 2025</a:t>
                      </a:r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AU" sz="1600"/>
                        <a:t>10 Years</a:t>
                      </a:r>
                    </a:p>
                  </a:txBody>
                  <a:tcPr marL="60150" marR="60150" marT="30075" marB="30075"/>
                </a:tc>
                <a:extLst>
                  <a:ext uri="{0D108BD9-81ED-4DB2-BD59-A6C34878D82A}">
                    <a16:rowId xmlns:a16="http://schemas.microsoft.com/office/drawing/2014/main" val="2762525877"/>
                  </a:ext>
                </a:extLst>
              </a:tr>
              <a:tr h="4186108">
                <a:tc>
                  <a:txBody>
                    <a:bodyPr/>
                    <a:lstStyle/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/>
                        <a:t>Owners </a:t>
                      </a:r>
                      <a:r>
                        <a:rPr lang="en-AU" sz="1000" dirty="0"/>
                        <a:t>–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ages 37 &amp; 36. Two children, ages 5 &amp; 3.</a:t>
                      </a:r>
                    </a:p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/>
                        <a:t>Residence</a:t>
                      </a:r>
                      <a:r>
                        <a:rPr lang="en-AU" sz="1000" dirty="0"/>
                        <a:t> – Joint ownership, Value $10M, mortgage ~$1.36M.</a:t>
                      </a:r>
                      <a:endParaRPr lang="en-AU" sz="1000" dirty="0">
                        <a:solidFill>
                          <a:srgbClr val="FF0000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/>
                        <a:t>Business </a:t>
                      </a:r>
                      <a:r>
                        <a:rPr lang="en-AU" sz="1000" dirty="0"/>
                        <a:t>–  Profit ~$15M p.a. on average, anticipate this FY to be ~$10-12M, operate through a company structure.</a:t>
                      </a:r>
                      <a:endParaRPr lang="en-AU" sz="1000" u="none" dirty="0">
                        <a:solidFill>
                          <a:srgbClr val="FF0000"/>
                        </a:solidFill>
                      </a:endParaRPr>
                    </a:p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Investment Properties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~13 different investment properties held via differing ownership structures. 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Share Portfolio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share portfolio held too.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Tax structures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– have a number of tax structures in place including companies, trusts and self-managed superannuation fund.</a:t>
                      </a: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Estate planning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wills in place, not sure if powers of attorney documented, need reviewing. Not sure if have power of attorney in place for companies etc.</a:t>
                      </a: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0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</a:txBody>
                  <a:tcPr marL="60150" marR="60150" marT="94725" marB="9472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Comprehensive understanding of current position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Business sale readiness &amp; succession plan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Risk management framework (business &amp; personal balance sheet) &amp; governance uplift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Wealth succession &amp; asset structuring review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Estate &amp; legacy planning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Form business group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Insurance cover review (business, properties &amp; personal)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Debt review (business &amp; personal)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Address business key person issues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Ideal week &amp; year framework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Book holidays for 2025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Establish advisory board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Next CEO plan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Professionals review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Patriarch next chapter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Time &amp; energy audit for business owners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Tax minimisation strategies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Capital allocation plan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Investment plan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Superannuation review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Sounding board &amp; project management role</a:t>
                      </a:r>
                    </a:p>
                  </a:txBody>
                  <a:tcPr marL="60150" marR="60150" marT="94725" marB="3007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Patriarch director only, monthly board meetings.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Matriarch design, only big meetings, 3 days pw.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Group formed by EOFY 25.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Engaged buyer.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7-10 days of each school holidays (going away) starting 2025 calendar year. </a:t>
                      </a:r>
                    </a:p>
                  </a:txBody>
                  <a:tcPr marL="60150" marR="60150" marT="94725" marB="3007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/>
                        <a:t>Owners –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ages 47 &amp; 46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Children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 – teenagers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Children attending private school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Travel with kids. Europe 1x p.a. weeks in duration. White Christmas. </a:t>
                      </a:r>
                      <a:r>
                        <a:rPr lang="en-AU" sz="1000" b="1" u="none" dirty="0">
                          <a:solidFill>
                            <a:schemeClr val="tx1"/>
                          </a:solidFill>
                        </a:rPr>
                        <a:t>(Context – experiences &amp; freedom).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Passive Wealth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Beach block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Toys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Golf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Take patriarch’s family on a nice holiday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Kids with jobs early.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Business Sold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Patriarch – still working a little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Help family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Guitar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Start more businesses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Haven't changed as people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Good dad, good husband, present. </a:t>
                      </a:r>
                    </a:p>
                  </a:txBody>
                  <a:tcPr marL="60150" marR="60150" marT="94725" marB="30075"/>
                </a:tc>
                <a:extLst>
                  <a:ext uri="{0D108BD9-81ED-4DB2-BD59-A6C34878D82A}">
                    <a16:rowId xmlns:a16="http://schemas.microsoft.com/office/drawing/2014/main" val="2629454946"/>
                  </a:ext>
                </a:extLst>
              </a:tr>
            </a:tbl>
          </a:graphicData>
        </a:graphic>
      </p:graphicFrame>
      <p:pic>
        <p:nvPicPr>
          <p:cNvPr id="18" name="Graphic 17" descr="House with solid fill">
            <a:extLst>
              <a:ext uri="{FF2B5EF4-FFF2-40B4-BE49-F238E27FC236}">
                <a16:creationId xmlns:a16="http://schemas.microsoft.com/office/drawing/2014/main" id="{58356BD8-D37B-F903-70F9-70042AE46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322" y="1820948"/>
            <a:ext cx="203703" cy="203703"/>
          </a:xfrm>
          <a:prstGeom prst="rect">
            <a:avLst/>
          </a:prstGeom>
        </p:spPr>
      </p:pic>
      <p:pic>
        <p:nvPicPr>
          <p:cNvPr id="20" name="Graphic 19" descr="Handshake with solid fill">
            <a:extLst>
              <a:ext uri="{FF2B5EF4-FFF2-40B4-BE49-F238E27FC236}">
                <a16:creationId xmlns:a16="http://schemas.microsoft.com/office/drawing/2014/main" id="{367D4A34-95AE-ECB0-137E-8DCE31129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66" y="2271460"/>
            <a:ext cx="206865" cy="206865"/>
          </a:xfrm>
          <a:prstGeom prst="rect">
            <a:avLst/>
          </a:prstGeom>
        </p:spPr>
      </p:pic>
      <p:pic>
        <p:nvPicPr>
          <p:cNvPr id="32" name="Graphic 31" descr="Contract with solid fill">
            <a:extLst>
              <a:ext uri="{FF2B5EF4-FFF2-40B4-BE49-F238E27FC236}">
                <a16:creationId xmlns:a16="http://schemas.microsoft.com/office/drawing/2014/main" id="{62FCA252-8929-8584-0891-CA7AAAC61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734" y="4710999"/>
            <a:ext cx="213669" cy="213669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B3D2281A-AB50-B052-EB88-F75C1D04F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72" y="3079578"/>
            <a:ext cx="197273" cy="197273"/>
          </a:xfrm>
          <a:prstGeom prst="rect">
            <a:avLst/>
          </a:prstGeom>
        </p:spPr>
      </p:pic>
      <p:pic>
        <p:nvPicPr>
          <p:cNvPr id="8" name="Graphic 7" descr="Upward trend with solid fill">
            <a:extLst>
              <a:ext uri="{FF2B5EF4-FFF2-40B4-BE49-F238E27FC236}">
                <a16:creationId xmlns:a16="http://schemas.microsoft.com/office/drawing/2014/main" id="{D9BFF68A-BCD6-789D-C329-E3DED82BB3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766" y="3578931"/>
            <a:ext cx="203703" cy="203703"/>
          </a:xfrm>
          <a:prstGeom prst="rect">
            <a:avLst/>
          </a:prstGeom>
        </p:spPr>
      </p:pic>
      <p:pic>
        <p:nvPicPr>
          <p:cNvPr id="9" name="Graphic 8" descr="Family with two children with solid fill">
            <a:extLst>
              <a:ext uri="{FF2B5EF4-FFF2-40B4-BE49-F238E27FC236}">
                <a16:creationId xmlns:a16="http://schemas.microsoft.com/office/drawing/2014/main" id="{AD32B42D-1ED1-C19E-0EB4-B8E8A2C27A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347" y="1415728"/>
            <a:ext cx="233655" cy="233655"/>
          </a:xfrm>
          <a:prstGeom prst="rect">
            <a:avLst/>
          </a:prstGeom>
        </p:spPr>
      </p:pic>
      <p:pic>
        <p:nvPicPr>
          <p:cNvPr id="12" name="Graphic 11" descr="Social network with solid fill">
            <a:extLst>
              <a:ext uri="{FF2B5EF4-FFF2-40B4-BE49-F238E27FC236}">
                <a16:creationId xmlns:a16="http://schemas.microsoft.com/office/drawing/2014/main" id="{500B80E0-05C6-1FC9-359E-8612B3960A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9734" y="3979895"/>
            <a:ext cx="233655" cy="233655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6A5DAA5-5C33-57A5-EE8D-C26E28E7D13C}"/>
              </a:ext>
            </a:extLst>
          </p:cNvPr>
          <p:cNvSpPr/>
          <p:nvPr/>
        </p:nvSpPr>
        <p:spPr>
          <a:xfrm>
            <a:off x="6443320" y="698482"/>
            <a:ext cx="269875" cy="229870"/>
          </a:xfrm>
          <a:custGeom>
            <a:avLst/>
            <a:gdLst/>
            <a:ahLst/>
            <a:cxnLst/>
            <a:rect l="l" t="t" r="r" b="b"/>
            <a:pathLst>
              <a:path w="269875" h="229869">
                <a:moveTo>
                  <a:pt x="242341" y="151765"/>
                </a:moveTo>
                <a:lnTo>
                  <a:pt x="238493" y="147916"/>
                </a:lnTo>
                <a:lnTo>
                  <a:pt x="228879" y="147916"/>
                </a:lnTo>
                <a:lnTo>
                  <a:pt x="225031" y="151765"/>
                </a:lnTo>
                <a:lnTo>
                  <a:pt x="225031" y="161378"/>
                </a:lnTo>
                <a:lnTo>
                  <a:pt x="228879" y="165214"/>
                </a:lnTo>
                <a:lnTo>
                  <a:pt x="238493" y="165214"/>
                </a:lnTo>
                <a:lnTo>
                  <a:pt x="242341" y="161378"/>
                </a:lnTo>
                <a:lnTo>
                  <a:pt x="242341" y="151765"/>
                </a:lnTo>
                <a:close/>
              </a:path>
              <a:path w="269875" h="229869">
                <a:moveTo>
                  <a:pt x="269265" y="91262"/>
                </a:moveTo>
                <a:lnTo>
                  <a:pt x="267335" y="87401"/>
                </a:lnTo>
                <a:lnTo>
                  <a:pt x="267335" y="86461"/>
                </a:lnTo>
                <a:lnTo>
                  <a:pt x="265417" y="85496"/>
                </a:lnTo>
                <a:lnTo>
                  <a:pt x="172720" y="24015"/>
                </a:lnTo>
                <a:lnTo>
                  <a:pt x="142328" y="3848"/>
                </a:lnTo>
                <a:lnTo>
                  <a:pt x="138480" y="0"/>
                </a:lnTo>
                <a:lnTo>
                  <a:pt x="132702" y="0"/>
                </a:lnTo>
                <a:lnTo>
                  <a:pt x="128854" y="3848"/>
                </a:lnTo>
                <a:lnTo>
                  <a:pt x="4800" y="84531"/>
                </a:lnTo>
                <a:lnTo>
                  <a:pt x="3848" y="84531"/>
                </a:lnTo>
                <a:lnTo>
                  <a:pt x="3848" y="86461"/>
                </a:lnTo>
                <a:lnTo>
                  <a:pt x="952" y="89331"/>
                </a:lnTo>
                <a:lnTo>
                  <a:pt x="0" y="92214"/>
                </a:lnTo>
                <a:lnTo>
                  <a:pt x="1917" y="96050"/>
                </a:lnTo>
                <a:lnTo>
                  <a:pt x="2755" y="99402"/>
                </a:lnTo>
                <a:lnTo>
                  <a:pt x="2882" y="99898"/>
                </a:lnTo>
                <a:lnTo>
                  <a:pt x="6731" y="101828"/>
                </a:lnTo>
                <a:lnTo>
                  <a:pt x="27889" y="101828"/>
                </a:lnTo>
                <a:lnTo>
                  <a:pt x="27889" y="225729"/>
                </a:lnTo>
                <a:lnTo>
                  <a:pt x="31737" y="229577"/>
                </a:lnTo>
                <a:lnTo>
                  <a:pt x="238493" y="229577"/>
                </a:lnTo>
                <a:lnTo>
                  <a:pt x="242341" y="225729"/>
                </a:lnTo>
                <a:lnTo>
                  <a:pt x="242341" y="212280"/>
                </a:lnTo>
                <a:lnTo>
                  <a:pt x="242341" y="174815"/>
                </a:lnTo>
                <a:lnTo>
                  <a:pt x="238493" y="170980"/>
                </a:lnTo>
                <a:lnTo>
                  <a:pt x="228879" y="170980"/>
                </a:lnTo>
                <a:lnTo>
                  <a:pt x="225031" y="174815"/>
                </a:lnTo>
                <a:lnTo>
                  <a:pt x="225031" y="212280"/>
                </a:lnTo>
                <a:lnTo>
                  <a:pt x="216369" y="212280"/>
                </a:lnTo>
                <a:lnTo>
                  <a:pt x="216369" y="170027"/>
                </a:lnTo>
                <a:lnTo>
                  <a:pt x="215544" y="161620"/>
                </a:lnTo>
                <a:lnTo>
                  <a:pt x="215468" y="160832"/>
                </a:lnTo>
                <a:lnTo>
                  <a:pt x="215290" y="160413"/>
                </a:lnTo>
                <a:lnTo>
                  <a:pt x="200990" y="140246"/>
                </a:lnTo>
                <a:lnTo>
                  <a:pt x="202907" y="136398"/>
                </a:lnTo>
                <a:lnTo>
                  <a:pt x="203860" y="132562"/>
                </a:lnTo>
                <a:lnTo>
                  <a:pt x="203860" y="127749"/>
                </a:lnTo>
                <a:lnTo>
                  <a:pt x="201358" y="115506"/>
                </a:lnTo>
                <a:lnTo>
                  <a:pt x="198107" y="110744"/>
                </a:lnTo>
                <a:lnTo>
                  <a:pt x="198107" y="161378"/>
                </a:lnTo>
                <a:lnTo>
                  <a:pt x="198107" y="212280"/>
                </a:lnTo>
                <a:lnTo>
                  <a:pt x="170218" y="212280"/>
                </a:lnTo>
                <a:lnTo>
                  <a:pt x="170091" y="205562"/>
                </a:lnTo>
                <a:lnTo>
                  <a:pt x="170065" y="203454"/>
                </a:lnTo>
                <a:lnTo>
                  <a:pt x="169849" y="202666"/>
                </a:lnTo>
                <a:lnTo>
                  <a:pt x="168287" y="197396"/>
                </a:lnTo>
                <a:lnTo>
                  <a:pt x="168186" y="197027"/>
                </a:lnTo>
                <a:lnTo>
                  <a:pt x="164680" y="191592"/>
                </a:lnTo>
                <a:lnTo>
                  <a:pt x="159639" y="187299"/>
                </a:lnTo>
                <a:lnTo>
                  <a:pt x="160591" y="184429"/>
                </a:lnTo>
                <a:lnTo>
                  <a:pt x="160591" y="178676"/>
                </a:lnTo>
                <a:lnTo>
                  <a:pt x="159727" y="172237"/>
                </a:lnTo>
                <a:lnTo>
                  <a:pt x="157226" y="166179"/>
                </a:lnTo>
                <a:lnTo>
                  <a:pt x="153860" y="161620"/>
                </a:lnTo>
                <a:lnTo>
                  <a:pt x="153860" y="205562"/>
                </a:lnTo>
                <a:lnTo>
                  <a:pt x="153860" y="212280"/>
                </a:lnTo>
                <a:lnTo>
                  <a:pt x="117322" y="212280"/>
                </a:lnTo>
                <a:lnTo>
                  <a:pt x="117322" y="205562"/>
                </a:lnTo>
                <a:lnTo>
                  <a:pt x="119253" y="202666"/>
                </a:lnTo>
                <a:lnTo>
                  <a:pt x="122123" y="200761"/>
                </a:lnTo>
                <a:lnTo>
                  <a:pt x="128498" y="203454"/>
                </a:lnTo>
                <a:lnTo>
                  <a:pt x="135597" y="204355"/>
                </a:lnTo>
                <a:lnTo>
                  <a:pt x="142697" y="203454"/>
                </a:lnTo>
                <a:lnTo>
                  <a:pt x="149047" y="200761"/>
                </a:lnTo>
                <a:lnTo>
                  <a:pt x="151930" y="202666"/>
                </a:lnTo>
                <a:lnTo>
                  <a:pt x="153860" y="205562"/>
                </a:lnTo>
                <a:lnTo>
                  <a:pt x="153860" y="161620"/>
                </a:lnTo>
                <a:lnTo>
                  <a:pt x="153289" y="160832"/>
                </a:lnTo>
                <a:lnTo>
                  <a:pt x="148094" y="156565"/>
                </a:lnTo>
                <a:lnTo>
                  <a:pt x="149047" y="155613"/>
                </a:lnTo>
                <a:lnTo>
                  <a:pt x="152895" y="153695"/>
                </a:lnTo>
                <a:lnTo>
                  <a:pt x="161442" y="158013"/>
                </a:lnTo>
                <a:lnTo>
                  <a:pt x="170700" y="159448"/>
                </a:lnTo>
                <a:lnTo>
                  <a:pt x="179946" y="158013"/>
                </a:lnTo>
                <a:lnTo>
                  <a:pt x="188480" y="153695"/>
                </a:lnTo>
                <a:lnTo>
                  <a:pt x="193294" y="156565"/>
                </a:lnTo>
                <a:lnTo>
                  <a:pt x="198107" y="161378"/>
                </a:lnTo>
                <a:lnTo>
                  <a:pt x="198107" y="110744"/>
                </a:lnTo>
                <a:lnTo>
                  <a:pt x="194500" y="105422"/>
                </a:lnTo>
                <a:lnTo>
                  <a:pt x="185597" y="99402"/>
                </a:lnTo>
                <a:lnTo>
                  <a:pt x="185597" y="119100"/>
                </a:lnTo>
                <a:lnTo>
                  <a:pt x="185597" y="134480"/>
                </a:lnTo>
                <a:lnTo>
                  <a:pt x="178866" y="141198"/>
                </a:lnTo>
                <a:lnTo>
                  <a:pt x="163487" y="141198"/>
                </a:lnTo>
                <a:lnTo>
                  <a:pt x="156743" y="134480"/>
                </a:lnTo>
                <a:lnTo>
                  <a:pt x="156743" y="119100"/>
                </a:lnTo>
                <a:lnTo>
                  <a:pt x="163487" y="112382"/>
                </a:lnTo>
                <a:lnTo>
                  <a:pt x="178866" y="112382"/>
                </a:lnTo>
                <a:lnTo>
                  <a:pt x="185597" y="119100"/>
                </a:lnTo>
                <a:lnTo>
                  <a:pt x="185597" y="99402"/>
                </a:lnTo>
                <a:lnTo>
                  <a:pt x="184391" y="98577"/>
                </a:lnTo>
                <a:lnTo>
                  <a:pt x="172135" y="96050"/>
                </a:lnTo>
                <a:lnTo>
                  <a:pt x="159880" y="98577"/>
                </a:lnTo>
                <a:lnTo>
                  <a:pt x="149771" y="105422"/>
                </a:lnTo>
                <a:lnTo>
                  <a:pt x="144246" y="113563"/>
                </a:lnTo>
                <a:lnTo>
                  <a:pt x="144246" y="173863"/>
                </a:lnTo>
                <a:lnTo>
                  <a:pt x="144246" y="180581"/>
                </a:lnTo>
                <a:lnTo>
                  <a:pt x="143294" y="182511"/>
                </a:lnTo>
                <a:lnTo>
                  <a:pt x="139446" y="186359"/>
                </a:lnTo>
                <a:lnTo>
                  <a:pt x="137515" y="187299"/>
                </a:lnTo>
                <a:lnTo>
                  <a:pt x="130784" y="187299"/>
                </a:lnTo>
                <a:lnTo>
                  <a:pt x="126936" y="183464"/>
                </a:lnTo>
                <a:lnTo>
                  <a:pt x="126936" y="173863"/>
                </a:lnTo>
                <a:lnTo>
                  <a:pt x="130784" y="170027"/>
                </a:lnTo>
                <a:lnTo>
                  <a:pt x="140398" y="170027"/>
                </a:lnTo>
                <a:lnTo>
                  <a:pt x="144246" y="173863"/>
                </a:lnTo>
                <a:lnTo>
                  <a:pt x="144246" y="113563"/>
                </a:lnTo>
                <a:lnTo>
                  <a:pt x="142925" y="115506"/>
                </a:lnTo>
                <a:lnTo>
                  <a:pt x="140398" y="127749"/>
                </a:lnTo>
                <a:lnTo>
                  <a:pt x="140398" y="131597"/>
                </a:lnTo>
                <a:lnTo>
                  <a:pt x="141363" y="136398"/>
                </a:lnTo>
                <a:lnTo>
                  <a:pt x="143294" y="140246"/>
                </a:lnTo>
                <a:lnTo>
                  <a:pt x="140398" y="142163"/>
                </a:lnTo>
                <a:lnTo>
                  <a:pt x="136550" y="146011"/>
                </a:lnTo>
                <a:lnTo>
                  <a:pt x="132702" y="142163"/>
                </a:lnTo>
                <a:lnTo>
                  <a:pt x="129819" y="140246"/>
                </a:lnTo>
                <a:lnTo>
                  <a:pt x="131749" y="136398"/>
                </a:lnTo>
                <a:lnTo>
                  <a:pt x="132702" y="132562"/>
                </a:lnTo>
                <a:lnTo>
                  <a:pt x="132702" y="127749"/>
                </a:lnTo>
                <a:lnTo>
                  <a:pt x="130187" y="115506"/>
                </a:lnTo>
                <a:lnTo>
                  <a:pt x="123329" y="105422"/>
                </a:lnTo>
                <a:lnTo>
                  <a:pt x="122123" y="104609"/>
                </a:lnTo>
                <a:lnTo>
                  <a:pt x="122123" y="156565"/>
                </a:lnTo>
                <a:lnTo>
                  <a:pt x="117297" y="160413"/>
                </a:lnTo>
                <a:lnTo>
                  <a:pt x="116840" y="160832"/>
                </a:lnTo>
                <a:lnTo>
                  <a:pt x="113004" y="165811"/>
                </a:lnTo>
                <a:lnTo>
                  <a:pt x="110502" y="171843"/>
                </a:lnTo>
                <a:lnTo>
                  <a:pt x="109626" y="178676"/>
                </a:lnTo>
                <a:lnTo>
                  <a:pt x="109626" y="184429"/>
                </a:lnTo>
                <a:lnTo>
                  <a:pt x="110591" y="187299"/>
                </a:lnTo>
                <a:lnTo>
                  <a:pt x="105549" y="191998"/>
                </a:lnTo>
                <a:lnTo>
                  <a:pt x="101942" y="197396"/>
                </a:lnTo>
                <a:lnTo>
                  <a:pt x="99796" y="203454"/>
                </a:lnTo>
                <a:lnTo>
                  <a:pt x="99047" y="210362"/>
                </a:lnTo>
                <a:lnTo>
                  <a:pt x="99047" y="212280"/>
                </a:lnTo>
                <a:lnTo>
                  <a:pt x="72123" y="212280"/>
                </a:lnTo>
                <a:lnTo>
                  <a:pt x="72123" y="160413"/>
                </a:lnTo>
                <a:lnTo>
                  <a:pt x="75971" y="156565"/>
                </a:lnTo>
                <a:lnTo>
                  <a:pt x="81737" y="153695"/>
                </a:lnTo>
                <a:lnTo>
                  <a:pt x="90411" y="158013"/>
                </a:lnTo>
                <a:lnTo>
                  <a:pt x="99885" y="159448"/>
                </a:lnTo>
                <a:lnTo>
                  <a:pt x="109194" y="158013"/>
                </a:lnTo>
                <a:lnTo>
                  <a:pt x="117322" y="153695"/>
                </a:lnTo>
                <a:lnTo>
                  <a:pt x="119253" y="154660"/>
                </a:lnTo>
                <a:lnTo>
                  <a:pt x="120205" y="155613"/>
                </a:lnTo>
                <a:lnTo>
                  <a:pt x="122123" y="156565"/>
                </a:lnTo>
                <a:lnTo>
                  <a:pt x="122123" y="104609"/>
                </a:lnTo>
                <a:lnTo>
                  <a:pt x="113474" y="98742"/>
                </a:lnTo>
                <a:lnTo>
                  <a:pt x="113474" y="119100"/>
                </a:lnTo>
                <a:lnTo>
                  <a:pt x="113474" y="134480"/>
                </a:lnTo>
                <a:lnTo>
                  <a:pt x="106743" y="141198"/>
                </a:lnTo>
                <a:lnTo>
                  <a:pt x="91363" y="141198"/>
                </a:lnTo>
                <a:lnTo>
                  <a:pt x="84620" y="134480"/>
                </a:lnTo>
                <a:lnTo>
                  <a:pt x="84620" y="119100"/>
                </a:lnTo>
                <a:lnTo>
                  <a:pt x="91363" y="112382"/>
                </a:lnTo>
                <a:lnTo>
                  <a:pt x="106743" y="112382"/>
                </a:lnTo>
                <a:lnTo>
                  <a:pt x="113474" y="119100"/>
                </a:lnTo>
                <a:lnTo>
                  <a:pt x="113474" y="98742"/>
                </a:lnTo>
                <a:lnTo>
                  <a:pt x="113233" y="98577"/>
                </a:lnTo>
                <a:lnTo>
                  <a:pt x="100965" y="96050"/>
                </a:lnTo>
                <a:lnTo>
                  <a:pt x="88722" y="98577"/>
                </a:lnTo>
                <a:lnTo>
                  <a:pt x="78613" y="105422"/>
                </a:lnTo>
                <a:lnTo>
                  <a:pt x="71755" y="115506"/>
                </a:lnTo>
                <a:lnTo>
                  <a:pt x="69227" y="127749"/>
                </a:lnTo>
                <a:lnTo>
                  <a:pt x="69227" y="131597"/>
                </a:lnTo>
                <a:lnTo>
                  <a:pt x="70192" y="136398"/>
                </a:lnTo>
                <a:lnTo>
                  <a:pt x="72123" y="140246"/>
                </a:lnTo>
                <a:lnTo>
                  <a:pt x="65239" y="146011"/>
                </a:lnTo>
                <a:lnTo>
                  <a:pt x="60464" y="152971"/>
                </a:lnTo>
                <a:lnTo>
                  <a:pt x="57721" y="160832"/>
                </a:lnTo>
                <a:lnTo>
                  <a:pt x="57594" y="161620"/>
                </a:lnTo>
                <a:lnTo>
                  <a:pt x="56730" y="170027"/>
                </a:lnTo>
                <a:lnTo>
                  <a:pt x="56730" y="212280"/>
                </a:lnTo>
                <a:lnTo>
                  <a:pt x="45186" y="212280"/>
                </a:lnTo>
                <a:lnTo>
                  <a:pt x="45186" y="89331"/>
                </a:lnTo>
                <a:lnTo>
                  <a:pt x="43268" y="86461"/>
                </a:lnTo>
                <a:lnTo>
                  <a:pt x="39433" y="85496"/>
                </a:lnTo>
                <a:lnTo>
                  <a:pt x="134632" y="24015"/>
                </a:lnTo>
                <a:lnTo>
                  <a:pt x="229844" y="84531"/>
                </a:lnTo>
                <a:lnTo>
                  <a:pt x="226961" y="85496"/>
                </a:lnTo>
                <a:lnTo>
                  <a:pt x="224066" y="88366"/>
                </a:lnTo>
                <a:lnTo>
                  <a:pt x="224066" y="138328"/>
                </a:lnTo>
                <a:lnTo>
                  <a:pt x="227914" y="142163"/>
                </a:lnTo>
                <a:lnTo>
                  <a:pt x="237528" y="142163"/>
                </a:lnTo>
                <a:lnTo>
                  <a:pt x="241376" y="138328"/>
                </a:lnTo>
                <a:lnTo>
                  <a:pt x="241376" y="101828"/>
                </a:lnTo>
                <a:lnTo>
                  <a:pt x="263486" y="101828"/>
                </a:lnTo>
                <a:lnTo>
                  <a:pt x="266382" y="99898"/>
                </a:lnTo>
                <a:lnTo>
                  <a:pt x="267335" y="96050"/>
                </a:lnTo>
                <a:lnTo>
                  <a:pt x="269265" y="94145"/>
                </a:lnTo>
                <a:lnTo>
                  <a:pt x="269265" y="91262"/>
                </a:lnTo>
                <a:close/>
              </a:path>
            </a:pathLst>
          </a:custGeom>
          <a:solidFill>
            <a:srgbClr val="B681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8DA8481-A43F-F669-C233-9856692C8111}"/>
              </a:ext>
            </a:extLst>
          </p:cNvPr>
          <p:cNvSpPr txBox="1"/>
          <p:nvPr/>
        </p:nvSpPr>
        <p:spPr>
          <a:xfrm>
            <a:off x="6790691" y="736976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Live</a:t>
            </a:r>
            <a:endParaRPr kumimoji="0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94C3001-FDF8-A7BC-3E5D-D120AC08C5C7}"/>
              </a:ext>
            </a:extLst>
          </p:cNvPr>
          <p:cNvSpPr txBox="1"/>
          <p:nvPr/>
        </p:nvSpPr>
        <p:spPr>
          <a:xfrm>
            <a:off x="8586896" y="720011"/>
            <a:ext cx="41973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Learn</a:t>
            </a:r>
            <a:endParaRPr kumimoji="0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56F97FE9-29A5-C152-5FDB-FDE9E2133155}"/>
              </a:ext>
            </a:extLst>
          </p:cNvPr>
          <p:cNvGrpSpPr/>
          <p:nvPr/>
        </p:nvGrpSpPr>
        <p:grpSpPr>
          <a:xfrm>
            <a:off x="8221827" y="704566"/>
            <a:ext cx="301625" cy="202565"/>
            <a:chOff x="8311895" y="1034796"/>
            <a:chExt cx="301625" cy="202565"/>
          </a:xfrm>
        </p:grpSpPr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E5B380F3-E7FF-6198-29D4-FF1CBF7783B1}"/>
                </a:ext>
              </a:extLst>
            </p:cNvPr>
            <p:cNvSpPr/>
            <p:nvPr/>
          </p:nvSpPr>
          <p:spPr>
            <a:xfrm>
              <a:off x="8311895" y="1034796"/>
              <a:ext cx="284480" cy="202565"/>
            </a:xfrm>
            <a:custGeom>
              <a:avLst/>
              <a:gdLst/>
              <a:ahLst/>
              <a:cxnLst/>
              <a:rect l="l" t="t" r="r" b="b"/>
              <a:pathLst>
                <a:path w="284479" h="202565">
                  <a:moveTo>
                    <a:pt x="150672" y="0"/>
                  </a:moveTo>
                  <a:lnTo>
                    <a:pt x="0" y="77724"/>
                  </a:lnTo>
                  <a:lnTo>
                    <a:pt x="16205" y="85813"/>
                  </a:lnTo>
                  <a:lnTo>
                    <a:pt x="16205" y="166535"/>
                  </a:lnTo>
                  <a:lnTo>
                    <a:pt x="10464" y="169862"/>
                  </a:lnTo>
                  <a:lnTo>
                    <a:pt x="6591" y="175907"/>
                  </a:lnTo>
                  <a:lnTo>
                    <a:pt x="6591" y="182981"/>
                  </a:lnTo>
                  <a:lnTo>
                    <a:pt x="8102" y="190423"/>
                  </a:lnTo>
                  <a:lnTo>
                    <a:pt x="12217" y="196507"/>
                  </a:lnTo>
                  <a:lnTo>
                    <a:pt x="18326" y="200609"/>
                  </a:lnTo>
                  <a:lnTo>
                    <a:pt x="25806" y="202107"/>
                  </a:lnTo>
                  <a:lnTo>
                    <a:pt x="33286" y="200609"/>
                  </a:lnTo>
                  <a:lnTo>
                    <a:pt x="39395" y="196507"/>
                  </a:lnTo>
                  <a:lnTo>
                    <a:pt x="43510" y="190423"/>
                  </a:lnTo>
                  <a:lnTo>
                    <a:pt x="45021" y="182981"/>
                  </a:lnTo>
                  <a:lnTo>
                    <a:pt x="45021" y="175907"/>
                  </a:lnTo>
                  <a:lnTo>
                    <a:pt x="41160" y="169862"/>
                  </a:lnTo>
                  <a:lnTo>
                    <a:pt x="35407" y="166535"/>
                  </a:lnTo>
                  <a:lnTo>
                    <a:pt x="35407" y="95681"/>
                  </a:lnTo>
                  <a:lnTo>
                    <a:pt x="79908" y="95681"/>
                  </a:lnTo>
                  <a:lnTo>
                    <a:pt x="84264" y="94284"/>
                  </a:lnTo>
                  <a:lnTo>
                    <a:pt x="91541" y="92684"/>
                  </a:lnTo>
                  <a:lnTo>
                    <a:pt x="103632" y="90474"/>
                  </a:lnTo>
                  <a:lnTo>
                    <a:pt x="117779" y="88773"/>
                  </a:lnTo>
                  <a:lnTo>
                    <a:pt x="133591" y="87680"/>
                  </a:lnTo>
                  <a:lnTo>
                    <a:pt x="150672" y="87299"/>
                  </a:lnTo>
                  <a:lnTo>
                    <a:pt x="282486" y="87299"/>
                  </a:lnTo>
                  <a:lnTo>
                    <a:pt x="284238" y="86410"/>
                  </a:lnTo>
                  <a:lnTo>
                    <a:pt x="59118" y="86410"/>
                  </a:lnTo>
                  <a:lnTo>
                    <a:pt x="42011" y="77724"/>
                  </a:lnTo>
                  <a:lnTo>
                    <a:pt x="150672" y="21526"/>
                  </a:lnTo>
                  <a:lnTo>
                    <a:pt x="192239" y="21526"/>
                  </a:lnTo>
                  <a:lnTo>
                    <a:pt x="150672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64D4124E-40A3-4297-16AB-9E30A4C23D7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47303" y="1056327"/>
              <a:ext cx="265951" cy="161444"/>
            </a:xfrm>
            <a:prstGeom prst="rect">
              <a:avLst/>
            </a:prstGeom>
          </p:spPr>
        </p:pic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F32BCE19-B0DD-A576-8B96-1A06041A044B}"/>
              </a:ext>
            </a:extLst>
          </p:cNvPr>
          <p:cNvSpPr txBox="1"/>
          <p:nvPr/>
        </p:nvSpPr>
        <p:spPr>
          <a:xfrm>
            <a:off x="7715386" y="720043"/>
            <a:ext cx="348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Love</a:t>
            </a:r>
            <a:endParaRPr kumimoji="0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56771A6D-096D-9619-5283-B7AEEEEBEDC0}"/>
              </a:ext>
            </a:extLst>
          </p:cNvPr>
          <p:cNvSpPr txBox="1"/>
          <p:nvPr/>
        </p:nvSpPr>
        <p:spPr>
          <a:xfrm>
            <a:off x="9529116" y="720043"/>
            <a:ext cx="526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Legacy</a:t>
            </a:r>
            <a:endParaRPr kumimoji="0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22" name="object 11">
            <a:extLst>
              <a:ext uri="{FF2B5EF4-FFF2-40B4-BE49-F238E27FC236}">
                <a16:creationId xmlns:a16="http://schemas.microsoft.com/office/drawing/2014/main" id="{C07AE3DF-E2C1-7FAC-59B4-C8C1245BC12E}"/>
              </a:ext>
            </a:extLst>
          </p:cNvPr>
          <p:cNvGrpSpPr/>
          <p:nvPr/>
        </p:nvGrpSpPr>
        <p:grpSpPr>
          <a:xfrm>
            <a:off x="9165184" y="669514"/>
            <a:ext cx="271780" cy="251460"/>
            <a:chOff x="9255252" y="999744"/>
            <a:chExt cx="271780" cy="251460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8B4DA6D8-5A55-687A-3C02-635CC46838E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56111" y="1026049"/>
              <a:ext cx="115514" cy="201693"/>
            </a:xfrm>
            <a:prstGeom prst="rect">
              <a:avLst/>
            </a:prstGeom>
          </p:spPr>
        </p:pic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E888E301-85B4-E42B-AD4D-258B16038A46}"/>
                </a:ext>
              </a:extLst>
            </p:cNvPr>
            <p:cNvSpPr/>
            <p:nvPr/>
          </p:nvSpPr>
          <p:spPr>
            <a:xfrm>
              <a:off x="9255252" y="999743"/>
              <a:ext cx="271780" cy="251460"/>
            </a:xfrm>
            <a:custGeom>
              <a:avLst/>
              <a:gdLst/>
              <a:ahLst/>
              <a:cxnLst/>
              <a:rect l="l" t="t" r="r" b="b"/>
              <a:pathLst>
                <a:path w="271779" h="251459">
                  <a:moveTo>
                    <a:pt x="172377" y="76301"/>
                  </a:moveTo>
                  <a:lnTo>
                    <a:pt x="171500" y="74549"/>
                  </a:lnTo>
                  <a:lnTo>
                    <a:pt x="166243" y="69291"/>
                  </a:lnTo>
                  <a:lnTo>
                    <a:pt x="160997" y="69291"/>
                  </a:lnTo>
                  <a:lnTo>
                    <a:pt x="155740" y="74549"/>
                  </a:lnTo>
                  <a:lnTo>
                    <a:pt x="154863" y="76301"/>
                  </a:lnTo>
                  <a:lnTo>
                    <a:pt x="154863" y="81572"/>
                  </a:lnTo>
                  <a:lnTo>
                    <a:pt x="155740" y="83312"/>
                  </a:lnTo>
                  <a:lnTo>
                    <a:pt x="159245" y="86829"/>
                  </a:lnTo>
                  <a:lnTo>
                    <a:pt x="160997" y="87706"/>
                  </a:lnTo>
                  <a:lnTo>
                    <a:pt x="166243" y="87706"/>
                  </a:lnTo>
                  <a:lnTo>
                    <a:pt x="167995" y="86829"/>
                  </a:lnTo>
                  <a:lnTo>
                    <a:pt x="171500" y="83312"/>
                  </a:lnTo>
                  <a:lnTo>
                    <a:pt x="172377" y="81572"/>
                  </a:lnTo>
                  <a:lnTo>
                    <a:pt x="172377" y="76301"/>
                  </a:lnTo>
                  <a:close/>
                </a:path>
                <a:path w="271779" h="251459">
                  <a:moveTo>
                    <a:pt x="250253" y="156083"/>
                  </a:moveTo>
                  <a:lnTo>
                    <a:pt x="245110" y="113017"/>
                  </a:lnTo>
                  <a:lnTo>
                    <a:pt x="230124" y="71907"/>
                  </a:lnTo>
                  <a:lnTo>
                    <a:pt x="206171" y="36068"/>
                  </a:lnTo>
                  <a:lnTo>
                    <a:pt x="174993" y="6134"/>
                  </a:lnTo>
                  <a:lnTo>
                    <a:pt x="166255" y="0"/>
                  </a:lnTo>
                  <a:lnTo>
                    <a:pt x="162750" y="0"/>
                  </a:lnTo>
                  <a:lnTo>
                    <a:pt x="160134" y="876"/>
                  </a:lnTo>
                  <a:lnTo>
                    <a:pt x="157505" y="2628"/>
                  </a:lnTo>
                  <a:lnTo>
                    <a:pt x="155740" y="5270"/>
                  </a:lnTo>
                  <a:lnTo>
                    <a:pt x="155740" y="61379"/>
                  </a:lnTo>
                  <a:lnTo>
                    <a:pt x="159258" y="65773"/>
                  </a:lnTo>
                  <a:lnTo>
                    <a:pt x="168871" y="65773"/>
                  </a:lnTo>
                  <a:lnTo>
                    <a:pt x="173253" y="62255"/>
                  </a:lnTo>
                  <a:lnTo>
                    <a:pt x="173253" y="26301"/>
                  </a:lnTo>
                  <a:lnTo>
                    <a:pt x="197586" y="51269"/>
                  </a:lnTo>
                  <a:lnTo>
                    <a:pt x="216357" y="80683"/>
                  </a:lnTo>
                  <a:lnTo>
                    <a:pt x="228866" y="113360"/>
                  </a:lnTo>
                  <a:lnTo>
                    <a:pt x="234505" y="148183"/>
                  </a:lnTo>
                  <a:lnTo>
                    <a:pt x="173253" y="148183"/>
                  </a:lnTo>
                  <a:lnTo>
                    <a:pt x="173253" y="97332"/>
                  </a:lnTo>
                  <a:lnTo>
                    <a:pt x="169748" y="92951"/>
                  </a:lnTo>
                  <a:lnTo>
                    <a:pt x="160134" y="92951"/>
                  </a:lnTo>
                  <a:lnTo>
                    <a:pt x="155740" y="96456"/>
                  </a:lnTo>
                  <a:lnTo>
                    <a:pt x="155740" y="158724"/>
                  </a:lnTo>
                  <a:lnTo>
                    <a:pt x="156629" y="160477"/>
                  </a:lnTo>
                  <a:lnTo>
                    <a:pt x="160134" y="163982"/>
                  </a:lnTo>
                  <a:lnTo>
                    <a:pt x="161874" y="164858"/>
                  </a:lnTo>
                  <a:lnTo>
                    <a:pt x="245884" y="164858"/>
                  </a:lnTo>
                  <a:lnTo>
                    <a:pt x="250253" y="161353"/>
                  </a:lnTo>
                  <a:lnTo>
                    <a:pt x="250253" y="156083"/>
                  </a:lnTo>
                  <a:close/>
                </a:path>
                <a:path w="271779" h="251459">
                  <a:moveTo>
                    <a:pt x="271272" y="176263"/>
                  </a:moveTo>
                  <a:lnTo>
                    <a:pt x="267766" y="171005"/>
                  </a:lnTo>
                  <a:lnTo>
                    <a:pt x="265137" y="170129"/>
                  </a:lnTo>
                  <a:lnTo>
                    <a:pt x="144373" y="170129"/>
                  </a:lnTo>
                  <a:lnTo>
                    <a:pt x="144373" y="4406"/>
                  </a:lnTo>
                  <a:lnTo>
                    <a:pt x="140881" y="12"/>
                  </a:lnTo>
                  <a:lnTo>
                    <a:pt x="130378" y="12"/>
                  </a:lnTo>
                  <a:lnTo>
                    <a:pt x="126885" y="3530"/>
                  </a:lnTo>
                  <a:lnTo>
                    <a:pt x="126885" y="171005"/>
                  </a:lnTo>
                  <a:lnTo>
                    <a:pt x="80505" y="171005"/>
                  </a:lnTo>
                  <a:lnTo>
                    <a:pt x="76136" y="174510"/>
                  </a:lnTo>
                  <a:lnTo>
                    <a:pt x="76136" y="184162"/>
                  </a:lnTo>
                  <a:lnTo>
                    <a:pt x="79629" y="188531"/>
                  </a:lnTo>
                  <a:lnTo>
                    <a:pt x="249389" y="188531"/>
                  </a:lnTo>
                  <a:lnTo>
                    <a:pt x="245135" y="195605"/>
                  </a:lnTo>
                  <a:lnTo>
                    <a:pt x="240309" y="202247"/>
                  </a:lnTo>
                  <a:lnTo>
                    <a:pt x="235000" y="208394"/>
                  </a:lnTo>
                  <a:lnTo>
                    <a:pt x="229260" y="213969"/>
                  </a:lnTo>
                  <a:lnTo>
                    <a:pt x="225755" y="216598"/>
                  </a:lnTo>
                  <a:lnTo>
                    <a:pt x="224891" y="221869"/>
                  </a:lnTo>
                  <a:lnTo>
                    <a:pt x="228384" y="226250"/>
                  </a:lnTo>
                  <a:lnTo>
                    <a:pt x="220510" y="225374"/>
                  </a:lnTo>
                  <a:lnTo>
                    <a:pt x="212636" y="227126"/>
                  </a:lnTo>
                  <a:lnTo>
                    <a:pt x="202133" y="235889"/>
                  </a:lnTo>
                  <a:lnTo>
                    <a:pt x="196011" y="235889"/>
                  </a:lnTo>
                  <a:lnTo>
                    <a:pt x="191630" y="232384"/>
                  </a:lnTo>
                  <a:lnTo>
                    <a:pt x="183070" y="227457"/>
                  </a:lnTo>
                  <a:lnTo>
                    <a:pt x="173685" y="225818"/>
                  </a:lnTo>
                  <a:lnTo>
                    <a:pt x="164312" y="227457"/>
                  </a:lnTo>
                  <a:lnTo>
                    <a:pt x="155765" y="232384"/>
                  </a:lnTo>
                  <a:lnTo>
                    <a:pt x="151384" y="235889"/>
                  </a:lnTo>
                  <a:lnTo>
                    <a:pt x="145249" y="235889"/>
                  </a:lnTo>
                  <a:lnTo>
                    <a:pt x="140881" y="232384"/>
                  </a:lnTo>
                  <a:lnTo>
                    <a:pt x="132321" y="227457"/>
                  </a:lnTo>
                  <a:lnTo>
                    <a:pt x="122948" y="225818"/>
                  </a:lnTo>
                  <a:lnTo>
                    <a:pt x="113550" y="227457"/>
                  </a:lnTo>
                  <a:lnTo>
                    <a:pt x="105003" y="232384"/>
                  </a:lnTo>
                  <a:lnTo>
                    <a:pt x="100634" y="235889"/>
                  </a:lnTo>
                  <a:lnTo>
                    <a:pt x="94500" y="235889"/>
                  </a:lnTo>
                  <a:lnTo>
                    <a:pt x="90119" y="232384"/>
                  </a:lnTo>
                  <a:lnTo>
                    <a:pt x="81559" y="227457"/>
                  </a:lnTo>
                  <a:lnTo>
                    <a:pt x="72186" y="225818"/>
                  </a:lnTo>
                  <a:lnTo>
                    <a:pt x="62801" y="227457"/>
                  </a:lnTo>
                  <a:lnTo>
                    <a:pt x="54254" y="232384"/>
                  </a:lnTo>
                  <a:lnTo>
                    <a:pt x="49872" y="235889"/>
                  </a:lnTo>
                  <a:lnTo>
                    <a:pt x="43751" y="235889"/>
                  </a:lnTo>
                  <a:lnTo>
                    <a:pt x="38493" y="231508"/>
                  </a:lnTo>
                  <a:lnTo>
                    <a:pt x="30073" y="227088"/>
                  </a:lnTo>
                  <a:lnTo>
                    <a:pt x="0" y="237642"/>
                  </a:lnTo>
                  <a:lnTo>
                    <a:pt x="0" y="242036"/>
                  </a:lnTo>
                  <a:lnTo>
                    <a:pt x="1752" y="243776"/>
                  </a:lnTo>
                  <a:lnTo>
                    <a:pt x="4368" y="247294"/>
                  </a:lnTo>
                  <a:lnTo>
                    <a:pt x="9613" y="248170"/>
                  </a:lnTo>
                  <a:lnTo>
                    <a:pt x="18376" y="241160"/>
                  </a:lnTo>
                  <a:lnTo>
                    <a:pt x="24498" y="241160"/>
                  </a:lnTo>
                  <a:lnTo>
                    <a:pt x="28867" y="244665"/>
                  </a:lnTo>
                  <a:lnTo>
                    <a:pt x="37426" y="249605"/>
                  </a:lnTo>
                  <a:lnTo>
                    <a:pt x="46812" y="251244"/>
                  </a:lnTo>
                  <a:lnTo>
                    <a:pt x="56184" y="249605"/>
                  </a:lnTo>
                  <a:lnTo>
                    <a:pt x="64744" y="244665"/>
                  </a:lnTo>
                  <a:lnTo>
                    <a:pt x="69126" y="241160"/>
                  </a:lnTo>
                  <a:lnTo>
                    <a:pt x="75260" y="241160"/>
                  </a:lnTo>
                  <a:lnTo>
                    <a:pt x="79629" y="244665"/>
                  </a:lnTo>
                  <a:lnTo>
                    <a:pt x="88176" y="249605"/>
                  </a:lnTo>
                  <a:lnTo>
                    <a:pt x="97561" y="251244"/>
                  </a:lnTo>
                  <a:lnTo>
                    <a:pt x="106946" y="249605"/>
                  </a:lnTo>
                  <a:lnTo>
                    <a:pt x="115506" y="244665"/>
                  </a:lnTo>
                  <a:lnTo>
                    <a:pt x="119875" y="241160"/>
                  </a:lnTo>
                  <a:lnTo>
                    <a:pt x="126009" y="241160"/>
                  </a:lnTo>
                  <a:lnTo>
                    <a:pt x="135636" y="249047"/>
                  </a:lnTo>
                  <a:lnTo>
                    <a:pt x="141757" y="250799"/>
                  </a:lnTo>
                  <a:lnTo>
                    <a:pt x="154012" y="250799"/>
                  </a:lnTo>
                  <a:lnTo>
                    <a:pt x="161010" y="248170"/>
                  </a:lnTo>
                  <a:lnTo>
                    <a:pt x="166255" y="244665"/>
                  </a:lnTo>
                  <a:lnTo>
                    <a:pt x="170624" y="241160"/>
                  </a:lnTo>
                  <a:lnTo>
                    <a:pt x="176758" y="241160"/>
                  </a:lnTo>
                  <a:lnTo>
                    <a:pt x="182016" y="245541"/>
                  </a:lnTo>
                  <a:lnTo>
                    <a:pt x="190423" y="249974"/>
                  </a:lnTo>
                  <a:lnTo>
                    <a:pt x="199504" y="251358"/>
                  </a:lnTo>
                  <a:lnTo>
                    <a:pt x="208610" y="249605"/>
                  </a:lnTo>
                  <a:lnTo>
                    <a:pt x="217017" y="244665"/>
                  </a:lnTo>
                  <a:lnTo>
                    <a:pt x="221386" y="241160"/>
                  </a:lnTo>
                  <a:lnTo>
                    <a:pt x="227507" y="241160"/>
                  </a:lnTo>
                  <a:lnTo>
                    <a:pt x="231889" y="244665"/>
                  </a:lnTo>
                  <a:lnTo>
                    <a:pt x="240449" y="249605"/>
                  </a:lnTo>
                  <a:lnTo>
                    <a:pt x="249821" y="251244"/>
                  </a:lnTo>
                  <a:lnTo>
                    <a:pt x="259207" y="249605"/>
                  </a:lnTo>
                  <a:lnTo>
                    <a:pt x="267766" y="244665"/>
                  </a:lnTo>
                  <a:lnTo>
                    <a:pt x="269519" y="242912"/>
                  </a:lnTo>
                  <a:lnTo>
                    <a:pt x="271272" y="239407"/>
                  </a:lnTo>
                  <a:lnTo>
                    <a:pt x="271272" y="236766"/>
                  </a:lnTo>
                  <a:lnTo>
                    <a:pt x="270395" y="234137"/>
                  </a:lnTo>
                  <a:lnTo>
                    <a:pt x="266890" y="230632"/>
                  </a:lnTo>
                  <a:lnTo>
                    <a:pt x="263398" y="228866"/>
                  </a:lnTo>
                  <a:lnTo>
                    <a:pt x="259016" y="228866"/>
                  </a:lnTo>
                  <a:lnTo>
                    <a:pt x="257263" y="230632"/>
                  </a:lnTo>
                  <a:lnTo>
                    <a:pt x="252882" y="234137"/>
                  </a:lnTo>
                  <a:lnTo>
                    <a:pt x="246761" y="234137"/>
                  </a:lnTo>
                  <a:lnTo>
                    <a:pt x="242392" y="230632"/>
                  </a:lnTo>
                  <a:lnTo>
                    <a:pt x="240639" y="228866"/>
                  </a:lnTo>
                  <a:lnTo>
                    <a:pt x="238887" y="228003"/>
                  </a:lnTo>
                  <a:lnTo>
                    <a:pt x="236270" y="227126"/>
                  </a:lnTo>
                  <a:lnTo>
                    <a:pt x="237147" y="227126"/>
                  </a:lnTo>
                  <a:lnTo>
                    <a:pt x="238887" y="226250"/>
                  </a:lnTo>
                  <a:lnTo>
                    <a:pt x="264998" y="194183"/>
                  </a:lnTo>
                  <a:lnTo>
                    <a:pt x="271272" y="178904"/>
                  </a:lnTo>
                  <a:lnTo>
                    <a:pt x="271272" y="176263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pic>
        <p:nvPicPr>
          <p:cNvPr id="25" name="object 27">
            <a:extLst>
              <a:ext uri="{FF2B5EF4-FFF2-40B4-BE49-F238E27FC236}">
                <a16:creationId xmlns:a16="http://schemas.microsoft.com/office/drawing/2014/main" id="{3D8A8568-8D93-170E-83E4-6BECF824D99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39432" y="669514"/>
            <a:ext cx="254507" cy="2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7" y="0"/>
            <a:ext cx="10680566" cy="7556500"/>
          </a:xfrm>
          <a:custGeom>
            <a:avLst/>
            <a:gdLst/>
            <a:ahLst/>
            <a:cxnLst/>
            <a:rect l="l" t="t" r="r" b="b"/>
            <a:pathLst>
              <a:path w="9747138" h="6896100">
                <a:moveTo>
                  <a:pt x="0" y="0"/>
                </a:moveTo>
                <a:lnTo>
                  <a:pt x="9747138" y="0"/>
                </a:lnTo>
                <a:lnTo>
                  <a:pt x="9747138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0952" y="1042680"/>
            <a:ext cx="9087584" cy="47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3989"/>
              </a:lnSpc>
            </a:pPr>
            <a:r>
              <a:rPr lang="en-US" sz="2849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Learnings from Client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50952" y="1832734"/>
            <a:ext cx="2022380" cy="519492"/>
            <a:chOff x="0" y="0"/>
            <a:chExt cx="653513" cy="1678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3513" cy="167869"/>
            </a:xfrm>
            <a:custGeom>
              <a:avLst/>
              <a:gdLst/>
              <a:ahLst/>
              <a:cxnLst/>
              <a:rect l="l" t="t" r="r" b="b"/>
              <a:pathLst>
                <a:path w="653513" h="167869">
                  <a:moveTo>
                    <a:pt x="83934" y="0"/>
                  </a:moveTo>
                  <a:lnTo>
                    <a:pt x="569579" y="0"/>
                  </a:lnTo>
                  <a:cubicBezTo>
                    <a:pt x="615934" y="0"/>
                    <a:pt x="653513" y="37579"/>
                    <a:pt x="653513" y="83934"/>
                  </a:cubicBezTo>
                  <a:lnTo>
                    <a:pt x="653513" y="83934"/>
                  </a:lnTo>
                  <a:cubicBezTo>
                    <a:pt x="653513" y="130290"/>
                    <a:pt x="615934" y="167869"/>
                    <a:pt x="569579" y="167869"/>
                  </a:cubicBezTo>
                  <a:lnTo>
                    <a:pt x="83934" y="167869"/>
                  </a:lnTo>
                  <a:cubicBezTo>
                    <a:pt x="37579" y="167869"/>
                    <a:pt x="0" y="130290"/>
                    <a:pt x="0" y="83934"/>
                  </a:cubicBezTo>
                  <a:lnTo>
                    <a:pt x="0" y="83934"/>
                  </a:lnTo>
                  <a:cubicBezTo>
                    <a:pt x="0" y="37579"/>
                    <a:pt x="37579" y="0"/>
                    <a:pt x="839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653513" cy="196444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3067"/>
                </a:lnSpc>
              </a:pPr>
              <a:r>
                <a:rPr lang="en-US" sz="2191" kern="12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SAN Process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50953" y="2560969"/>
            <a:ext cx="8783921" cy="212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Saves everyone’s time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Ensures clarity &amp; understanding for ‘potential’ client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Provides clear direction for all meetings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Ensures client understands the value of the work (avoid expectation gaps &amp; negativity)</a:t>
            </a:r>
          </a:p>
          <a:p>
            <a:pPr algn="l" defTabSz="1002000" rtl="0">
              <a:lnSpc>
                <a:spcPts val="2761"/>
              </a:lnSpc>
            </a:pPr>
            <a:endParaRPr lang="en-US" sz="1972" kern="1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0953" y="5449757"/>
            <a:ext cx="9087583" cy="2127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 one SAN professional takes / leads the process &amp; follows the 6 steps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Meet client ‘alone’ initially (or second meeting)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 patient, sometimes it can be a long runway before engagement</a:t>
            </a:r>
          </a:p>
          <a:p>
            <a:pPr marL="425853" lvl="1" indent="-212927" algn="l" defTabSz="1002000" rtl="0">
              <a:lnSpc>
                <a:spcPts val="2761"/>
              </a:lnSpc>
              <a:buFont typeface="Arial"/>
              <a:buChar char="•"/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 with engagement where highest demand – delay additional scopes until headspace allows &amp; have runs on the board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50952" y="4725029"/>
            <a:ext cx="1660322" cy="519492"/>
            <a:chOff x="0" y="0"/>
            <a:chExt cx="536517" cy="1678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6517" cy="167869"/>
            </a:xfrm>
            <a:custGeom>
              <a:avLst/>
              <a:gdLst/>
              <a:ahLst/>
              <a:cxnLst/>
              <a:rect l="l" t="t" r="r" b="b"/>
              <a:pathLst>
                <a:path w="536517" h="167869">
                  <a:moveTo>
                    <a:pt x="83934" y="0"/>
                  </a:moveTo>
                  <a:lnTo>
                    <a:pt x="452583" y="0"/>
                  </a:lnTo>
                  <a:cubicBezTo>
                    <a:pt x="498939" y="0"/>
                    <a:pt x="536517" y="37579"/>
                    <a:pt x="536517" y="83934"/>
                  </a:cubicBezTo>
                  <a:lnTo>
                    <a:pt x="536517" y="83934"/>
                  </a:lnTo>
                  <a:cubicBezTo>
                    <a:pt x="536517" y="130290"/>
                    <a:pt x="498939" y="167869"/>
                    <a:pt x="452583" y="167869"/>
                  </a:cubicBezTo>
                  <a:lnTo>
                    <a:pt x="83934" y="167869"/>
                  </a:lnTo>
                  <a:cubicBezTo>
                    <a:pt x="37579" y="167869"/>
                    <a:pt x="0" y="130290"/>
                    <a:pt x="0" y="83934"/>
                  </a:cubicBezTo>
                  <a:lnTo>
                    <a:pt x="0" y="83934"/>
                  </a:lnTo>
                  <a:cubicBezTo>
                    <a:pt x="0" y="37579"/>
                    <a:pt x="37579" y="0"/>
                    <a:pt x="839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36517" cy="196444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3067"/>
                </a:lnSpc>
              </a:pPr>
              <a:r>
                <a:rPr lang="en-US" sz="2191" kern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Learnings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034" y="0"/>
            <a:ext cx="10680566" cy="7556500"/>
          </a:xfrm>
          <a:custGeom>
            <a:avLst/>
            <a:gdLst/>
            <a:ahLst/>
            <a:cxnLst/>
            <a:rect l="l" t="t" r="r" b="b"/>
            <a:pathLst>
              <a:path w="9747138" h="6896100">
                <a:moveTo>
                  <a:pt x="0" y="0"/>
                </a:moveTo>
                <a:lnTo>
                  <a:pt x="9747137" y="0"/>
                </a:lnTo>
                <a:lnTo>
                  <a:pt x="9747137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17573" y="5142002"/>
            <a:ext cx="1505337" cy="0"/>
          </a:xfrm>
          <a:prstGeom prst="line">
            <a:avLst/>
          </a:prstGeom>
          <a:ln w="47625" cap="flat">
            <a:solidFill>
              <a:srgbClr val="CCCCC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10958" y="2067235"/>
            <a:ext cx="3892612" cy="949150"/>
            <a:chOff x="0" y="0"/>
            <a:chExt cx="166671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10958" y="3380930"/>
            <a:ext cx="3892612" cy="949150"/>
            <a:chOff x="0" y="0"/>
            <a:chExt cx="166671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2D3841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0958" y="4693520"/>
            <a:ext cx="3892612" cy="949150"/>
            <a:chOff x="0" y="0"/>
            <a:chExt cx="166671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D6D1CA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0958" y="6010903"/>
            <a:ext cx="3892612" cy="949150"/>
            <a:chOff x="0" y="0"/>
            <a:chExt cx="166671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94A6B4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45923" y="2067235"/>
            <a:ext cx="3892612" cy="949150"/>
            <a:chOff x="0" y="0"/>
            <a:chExt cx="166671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45923" y="3380930"/>
            <a:ext cx="3892612" cy="949150"/>
            <a:chOff x="0" y="0"/>
            <a:chExt cx="1666710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2D3841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345923" y="4693520"/>
            <a:ext cx="3892612" cy="949150"/>
            <a:chOff x="0" y="0"/>
            <a:chExt cx="1666710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D6D1CA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345923" y="6010903"/>
            <a:ext cx="3892612" cy="949150"/>
            <a:chOff x="0" y="0"/>
            <a:chExt cx="1666710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6710" cy="406400"/>
            </a:xfrm>
            <a:custGeom>
              <a:avLst/>
              <a:gdLst/>
              <a:ahLst/>
              <a:cxnLst/>
              <a:rect l="l" t="t" r="r" b="b"/>
              <a:pathLst>
                <a:path w="1666710" h="406400">
                  <a:moveTo>
                    <a:pt x="80636" y="0"/>
                  </a:moveTo>
                  <a:lnTo>
                    <a:pt x="1586075" y="0"/>
                  </a:lnTo>
                  <a:cubicBezTo>
                    <a:pt x="1630608" y="0"/>
                    <a:pt x="1666710" y="36102"/>
                    <a:pt x="1666710" y="80636"/>
                  </a:cubicBezTo>
                  <a:lnTo>
                    <a:pt x="1666710" y="325764"/>
                  </a:lnTo>
                  <a:cubicBezTo>
                    <a:pt x="1666710" y="370298"/>
                    <a:pt x="1630608" y="406400"/>
                    <a:pt x="1586075" y="406400"/>
                  </a:cubicBezTo>
                  <a:lnTo>
                    <a:pt x="80636" y="406400"/>
                  </a:lnTo>
                  <a:cubicBezTo>
                    <a:pt x="36102" y="406400"/>
                    <a:pt x="0" y="370298"/>
                    <a:pt x="0" y="325764"/>
                  </a:cubicBezTo>
                  <a:lnTo>
                    <a:pt x="0" y="80636"/>
                  </a:lnTo>
                  <a:cubicBezTo>
                    <a:pt x="0" y="36102"/>
                    <a:pt x="36102" y="0"/>
                    <a:pt x="80636" y="0"/>
                  </a:cubicBezTo>
                  <a:close/>
                </a:path>
              </a:pathLst>
            </a:custGeom>
            <a:solidFill>
              <a:srgbClr val="94A6B4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666710" cy="434975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148"/>
                </a:lnSpc>
              </a:pPr>
              <a:endParaRPr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50952" y="1042680"/>
            <a:ext cx="9087584" cy="47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3989"/>
              </a:lnSpc>
            </a:pPr>
            <a:r>
              <a:rPr lang="en-US" sz="2849" kern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 Process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50330" y="2117870"/>
            <a:ext cx="3085788" cy="78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Coffee catch-up,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positioning use of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collateral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82474" y="3436627"/>
            <a:ext cx="3070035" cy="78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Office visioning 10-3-Now or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100-3-Now, use of collateral,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menu, wheel of life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41819" y="4887296"/>
            <a:ext cx="3102813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Advocacy proposal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developed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66084" y="6202282"/>
            <a:ext cx="3102813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Pitch / Present / Role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person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01051" y="2258614"/>
            <a:ext cx="3085788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Pricing, Risk management,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month agenda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01051" y="3571758"/>
            <a:ext cx="3070035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the success team,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Reviewing other professionals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01051" y="4887296"/>
            <a:ext cx="3102813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Possible family meeting or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with significant others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092538" y="6202282"/>
            <a:ext cx="3102813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Commence agreed</a:t>
            </a:r>
          </a:p>
          <a:p>
            <a:pPr algn="ctr" defTabSz="1002000" rtl="0">
              <a:lnSpc>
                <a:spcPts val="2148"/>
              </a:lnSpc>
            </a:pPr>
            <a:r>
              <a:rPr lang="en-US" sz="1534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12-month plan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12847" y="2303843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72191" y="3616985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72191" y="4935434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72191" y="6248025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117574" y="5100254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22910" y="3617537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31423" y="6237588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22910" y="4935434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>
                <a:solidFill>
                  <a:srgbClr val="2D3841"/>
                </a:solidFill>
                <a:latin typeface="Montserrat"/>
                <a:ea typeface="Montserrat"/>
                <a:cs typeface="Montserrat"/>
                <a:sym typeface="Montserrat"/>
              </a:rPr>
              <a:t>7.</a:t>
            </a:r>
          </a:p>
        </p:txBody>
      </p:sp>
      <p:sp>
        <p:nvSpPr>
          <p:cNvPr id="45" name="AutoShape 45"/>
          <p:cNvSpPr/>
          <p:nvPr/>
        </p:nvSpPr>
        <p:spPr>
          <a:xfrm>
            <a:off x="5136119" y="2515717"/>
            <a:ext cx="1270897" cy="0"/>
          </a:xfrm>
          <a:prstGeom prst="line">
            <a:avLst/>
          </a:prstGeom>
          <a:ln w="47625" cap="flat">
            <a:solidFill>
              <a:srgbClr val="B581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5136119" y="3881598"/>
            <a:ext cx="1562493" cy="3"/>
          </a:xfrm>
          <a:prstGeom prst="line">
            <a:avLst/>
          </a:prstGeom>
          <a:ln w="47625" cap="flat">
            <a:solidFill>
              <a:srgbClr val="2E38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AutoShape 47"/>
          <p:cNvSpPr/>
          <p:nvPr/>
        </p:nvSpPr>
        <p:spPr>
          <a:xfrm flipV="1">
            <a:off x="4848025" y="6485992"/>
            <a:ext cx="1783398" cy="0"/>
          </a:xfrm>
          <a:prstGeom prst="line">
            <a:avLst/>
          </a:prstGeom>
          <a:ln w="47625" cap="flat">
            <a:solidFill>
              <a:srgbClr val="94A6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TextBox 37">
            <a:extLst>
              <a:ext uri="{FF2B5EF4-FFF2-40B4-BE49-F238E27FC236}">
                <a16:creationId xmlns:a16="http://schemas.microsoft.com/office/drawing/2014/main" id="{2F6C5343-F9C0-E5A7-2352-2BA1C9090B53}"/>
              </a:ext>
            </a:extLst>
          </p:cNvPr>
          <p:cNvSpPr txBox="1"/>
          <p:nvPr/>
        </p:nvSpPr>
        <p:spPr>
          <a:xfrm>
            <a:off x="6622910" y="2327450"/>
            <a:ext cx="469627" cy="43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3681"/>
              </a:lnSpc>
            </a:pPr>
            <a:r>
              <a:rPr lang="en-US" sz="2629" kern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576995-140D-9167-FF7E-80D5EDAF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958850"/>
            <a:ext cx="5105400" cy="467717"/>
          </a:xfrm>
        </p:spPr>
        <p:txBody>
          <a:bodyPr/>
          <a:lstStyle/>
          <a:p>
            <a:pPr algn="ctr"/>
            <a:r>
              <a:rPr lang="en-AU" dirty="0"/>
              <a:t>Personne De Confiance </a:t>
            </a:r>
          </a:p>
        </p:txBody>
      </p:sp>
      <p:pic>
        <p:nvPicPr>
          <p:cNvPr id="12" name="Picture 11" descr="A blue card with white text&#10;&#10;Description automatically generated">
            <a:extLst>
              <a:ext uri="{FF2B5EF4-FFF2-40B4-BE49-F238E27FC236}">
                <a16:creationId xmlns:a16="http://schemas.microsoft.com/office/drawing/2014/main" id="{D7BBCFC4-C5C0-4520-0F01-F9FB0208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254250"/>
            <a:ext cx="8229600" cy="33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7" y="0"/>
            <a:ext cx="10680566" cy="7556500"/>
          </a:xfrm>
          <a:custGeom>
            <a:avLst/>
            <a:gdLst/>
            <a:ahLst/>
            <a:cxnLst/>
            <a:rect l="l" t="t" r="r" b="b"/>
            <a:pathLst>
              <a:path w="9747138" h="6896100">
                <a:moveTo>
                  <a:pt x="0" y="0"/>
                </a:moveTo>
                <a:lnTo>
                  <a:pt x="9747138" y="0"/>
                </a:lnTo>
                <a:lnTo>
                  <a:pt x="9747138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42769" y="1763886"/>
            <a:ext cx="1783529" cy="33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 BY COI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91294" y="2265106"/>
            <a:ext cx="2535006" cy="33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COFFEE CATCH UP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08779" y="4362616"/>
            <a:ext cx="2117520" cy="33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75772" y="5404852"/>
            <a:ext cx="1950526" cy="33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50952" y="1774671"/>
            <a:ext cx="1216509" cy="426031"/>
            <a:chOff x="0" y="0"/>
            <a:chExt cx="393103" cy="137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103" cy="137668"/>
            </a:xfrm>
            <a:custGeom>
              <a:avLst/>
              <a:gdLst/>
              <a:ahLst/>
              <a:cxnLst/>
              <a:rect l="l" t="t" r="r" b="b"/>
              <a:pathLst>
                <a:path w="393103" h="137668">
                  <a:moveTo>
                    <a:pt x="68834" y="0"/>
                  </a:moveTo>
                  <a:lnTo>
                    <a:pt x="324269" y="0"/>
                  </a:lnTo>
                  <a:cubicBezTo>
                    <a:pt x="342525" y="0"/>
                    <a:pt x="360034" y="7252"/>
                    <a:pt x="372942" y="20161"/>
                  </a:cubicBezTo>
                  <a:cubicBezTo>
                    <a:pt x="385851" y="33070"/>
                    <a:pt x="393103" y="50578"/>
                    <a:pt x="393103" y="68834"/>
                  </a:cubicBezTo>
                  <a:lnTo>
                    <a:pt x="393103" y="68834"/>
                  </a:lnTo>
                  <a:cubicBezTo>
                    <a:pt x="393103" y="87090"/>
                    <a:pt x="385851" y="104598"/>
                    <a:pt x="372942" y="117507"/>
                  </a:cubicBezTo>
                  <a:cubicBezTo>
                    <a:pt x="360034" y="130416"/>
                    <a:pt x="342525" y="137668"/>
                    <a:pt x="324269" y="137668"/>
                  </a:cubicBezTo>
                  <a:lnTo>
                    <a:pt x="68834" y="137668"/>
                  </a:lnTo>
                  <a:cubicBezTo>
                    <a:pt x="50578" y="137668"/>
                    <a:pt x="33070" y="130416"/>
                    <a:pt x="20161" y="117507"/>
                  </a:cubicBezTo>
                  <a:cubicBezTo>
                    <a:pt x="7252" y="104598"/>
                    <a:pt x="0" y="87090"/>
                    <a:pt x="0" y="68834"/>
                  </a:cubicBezTo>
                  <a:lnTo>
                    <a:pt x="0" y="68834"/>
                  </a:lnTo>
                  <a:cubicBezTo>
                    <a:pt x="0" y="50578"/>
                    <a:pt x="7252" y="33070"/>
                    <a:pt x="20161" y="20161"/>
                  </a:cubicBezTo>
                  <a:cubicBezTo>
                    <a:pt x="33070" y="7252"/>
                    <a:pt x="50578" y="0"/>
                    <a:pt x="688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93103" cy="166243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453"/>
                </a:lnSpc>
              </a:pPr>
              <a:r>
                <a:rPr lang="en-US" sz="1752" kern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759205" y="2454018"/>
            <a:ext cx="0" cy="3745414"/>
          </a:xfrm>
          <a:prstGeom prst="line">
            <a:avLst/>
          </a:prstGeom>
          <a:ln w="38100" cap="flat">
            <a:solidFill>
              <a:srgbClr val="2E3842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 rot="-5400000">
            <a:off x="390006" y="4154775"/>
            <a:ext cx="1990561" cy="33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02000" rtl="0">
              <a:lnSpc>
                <a:spcPts val="2761"/>
              </a:lnSpc>
            </a:pPr>
            <a:r>
              <a:rPr lang="en-US" sz="1972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MONTHS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28781" y="1774323"/>
            <a:ext cx="439196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Professional Best Friend - Potential Client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42912" y="2275543"/>
            <a:ext cx="4391961" cy="186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Collateral Used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Chaos to Greatness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RBBG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Buy Back Rate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Stages</a:t>
            </a:r>
          </a:p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Output Created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: 3 : Now - Limited to do List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28781" y="4340395"/>
            <a:ext cx="4391961" cy="104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above Models Completed</a:t>
            </a:r>
          </a:p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Detailed 10 : 3 : Now with To do List</a:t>
            </a:r>
          </a:p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Role outline</a:t>
            </a:r>
          </a:p>
          <a:p>
            <a:pPr algn="l" defTabSz="1002000" rtl="0">
              <a:lnSpc>
                <a:spcPts val="2148"/>
              </a:lnSpc>
            </a:pPr>
            <a:endParaRPr lang="en-US" sz="1200" kern="1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42912" y="5409015"/>
            <a:ext cx="4391961" cy="2125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Fortnightly 1 ½ hour meetings</a:t>
            </a:r>
          </a:p>
          <a:p>
            <a:pPr algn="l" defTabSz="1002000" rtl="0">
              <a:lnSpc>
                <a:spcPts val="2148"/>
              </a:lnSpc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Scope 1 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 Business Advisor - $4k/month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Topics include; staff, WOL, financials, New BR, family, ideas</a:t>
            </a:r>
          </a:p>
          <a:p>
            <a:pPr lvl="1" algn="l" defTabSz="1002000" rtl="0">
              <a:lnSpc>
                <a:spcPts val="2148"/>
              </a:lnSpc>
            </a:pPr>
            <a:r>
              <a:rPr lang="en-US" sz="1200" i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Future Scope 2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i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Financial Advisor - $1k/month</a:t>
            </a:r>
          </a:p>
          <a:p>
            <a:pPr marL="331222" lvl="1" indent="-165612" algn="l" defTabSz="1002000" rtl="0">
              <a:lnSpc>
                <a:spcPts val="2148"/>
              </a:lnSpc>
              <a:buFont typeface="Arial"/>
              <a:buChar char="•"/>
            </a:pPr>
            <a:r>
              <a:rPr lang="en-US" sz="1200" i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¼ yearly inclusion with SBA meeting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5346700" y="1805635"/>
            <a:ext cx="0" cy="5385505"/>
          </a:xfrm>
          <a:prstGeom prst="line">
            <a:avLst/>
          </a:prstGeom>
          <a:ln w="19050" cap="flat">
            <a:solidFill>
              <a:srgbClr val="2E38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1002000" rtl="0"/>
            <a:endParaRPr lang="en-US" sz="1972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80293E6A-EFAF-EF69-3FBB-4E7D820C7985}"/>
              </a:ext>
            </a:extLst>
          </p:cNvPr>
          <p:cNvGrpSpPr/>
          <p:nvPr/>
        </p:nvGrpSpPr>
        <p:grpSpPr>
          <a:xfrm>
            <a:off x="1024924" y="6371905"/>
            <a:ext cx="1468562" cy="514460"/>
            <a:chOff x="-646" y="-28575"/>
            <a:chExt cx="474552" cy="166243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9675E3E7-C498-FA64-6BF0-BF4F1E5A3442}"/>
                </a:ext>
              </a:extLst>
            </p:cNvPr>
            <p:cNvSpPr/>
            <p:nvPr/>
          </p:nvSpPr>
          <p:spPr>
            <a:xfrm>
              <a:off x="17434" y="-6354"/>
              <a:ext cx="438392" cy="137668"/>
            </a:xfrm>
            <a:custGeom>
              <a:avLst/>
              <a:gdLst/>
              <a:ahLst/>
              <a:cxnLst/>
              <a:rect l="l" t="t" r="r" b="b"/>
              <a:pathLst>
                <a:path w="438392" h="137668">
                  <a:moveTo>
                    <a:pt x="68834" y="0"/>
                  </a:moveTo>
                  <a:lnTo>
                    <a:pt x="369558" y="0"/>
                  </a:lnTo>
                  <a:cubicBezTo>
                    <a:pt x="387814" y="0"/>
                    <a:pt x="405322" y="7252"/>
                    <a:pt x="418231" y="20161"/>
                  </a:cubicBezTo>
                  <a:cubicBezTo>
                    <a:pt x="431140" y="33070"/>
                    <a:pt x="438392" y="50578"/>
                    <a:pt x="438392" y="68834"/>
                  </a:cubicBezTo>
                  <a:lnTo>
                    <a:pt x="438392" y="68834"/>
                  </a:lnTo>
                  <a:cubicBezTo>
                    <a:pt x="438392" y="87090"/>
                    <a:pt x="431140" y="104598"/>
                    <a:pt x="418231" y="117507"/>
                  </a:cubicBezTo>
                  <a:cubicBezTo>
                    <a:pt x="405322" y="130416"/>
                    <a:pt x="387814" y="137668"/>
                    <a:pt x="369558" y="137668"/>
                  </a:cubicBezTo>
                  <a:lnTo>
                    <a:pt x="68834" y="137668"/>
                  </a:lnTo>
                  <a:cubicBezTo>
                    <a:pt x="50578" y="137668"/>
                    <a:pt x="33070" y="130416"/>
                    <a:pt x="20161" y="117507"/>
                  </a:cubicBezTo>
                  <a:cubicBezTo>
                    <a:pt x="7252" y="104598"/>
                    <a:pt x="0" y="87090"/>
                    <a:pt x="0" y="68834"/>
                  </a:cubicBezTo>
                  <a:lnTo>
                    <a:pt x="0" y="68834"/>
                  </a:lnTo>
                  <a:cubicBezTo>
                    <a:pt x="0" y="50578"/>
                    <a:pt x="7252" y="33070"/>
                    <a:pt x="20161" y="20161"/>
                  </a:cubicBezTo>
                  <a:cubicBezTo>
                    <a:pt x="33070" y="7252"/>
                    <a:pt x="50578" y="0"/>
                    <a:pt x="68834" y="0"/>
                  </a:cubicBezTo>
                  <a:close/>
                </a:path>
              </a:pathLst>
            </a:custGeom>
            <a:solidFill>
              <a:srgbClr val="B68150"/>
            </a:solidFill>
          </p:spPr>
          <p:txBody>
            <a:bodyPr/>
            <a:lstStyle/>
            <a:p>
              <a:pPr algn="l" defTabSz="1002000" rtl="0"/>
              <a:endParaRPr lang="en-US" sz="1972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703726CD-F8B1-BA43-A751-4E9C26C79E56}"/>
                </a:ext>
              </a:extLst>
            </p:cNvPr>
            <p:cNvSpPr txBox="1"/>
            <p:nvPr/>
          </p:nvSpPr>
          <p:spPr>
            <a:xfrm>
              <a:off x="-646" y="-28575"/>
              <a:ext cx="474552" cy="166243"/>
            </a:xfrm>
            <a:prstGeom prst="rect">
              <a:avLst/>
            </a:prstGeom>
          </p:spPr>
          <p:txBody>
            <a:bodyPr lIns="55665" tIns="55665" rIns="55665" bIns="55665" rtlCol="0" anchor="ctr"/>
            <a:lstStyle/>
            <a:p>
              <a:pPr algn="ctr" defTabSz="1002000" rtl="0">
                <a:lnSpc>
                  <a:spcPts val="2453"/>
                </a:lnSpc>
              </a:pPr>
              <a:r>
                <a:rPr lang="en-US" sz="1752" kern="12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2024 - Now</a:t>
              </a:r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29F5EE71-5A72-C540-CB1E-225F1EBD6A9A}"/>
              </a:ext>
            </a:extLst>
          </p:cNvPr>
          <p:cNvSpPr txBox="1"/>
          <p:nvPr/>
        </p:nvSpPr>
        <p:spPr>
          <a:xfrm>
            <a:off x="1150953" y="1041605"/>
            <a:ext cx="9529613" cy="47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002000" rtl="0">
              <a:lnSpc>
                <a:spcPts val="3989"/>
              </a:lnSpc>
            </a:pPr>
            <a:r>
              <a:rPr lang="en-US" sz="2849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Background Client 1 - Motivated to Grow &amp;  Exit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32D7D83-F427-E15F-439D-B6A7C971D0B4}"/>
              </a:ext>
            </a:extLst>
          </p:cNvPr>
          <p:cNvSpPr txBox="1"/>
          <p:nvPr/>
        </p:nvSpPr>
        <p:spPr>
          <a:xfrm>
            <a:off x="123664" y="55605"/>
            <a:ext cx="9529613" cy="47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1002000" rtl="0">
              <a:lnSpc>
                <a:spcPts val="3989"/>
              </a:lnSpc>
            </a:pPr>
            <a:r>
              <a:rPr lang="en-US" sz="2849" b="1" kern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 Distributor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152379-F052-6DA4-E732-387DC5583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90273-BEB9-F6E6-1C12-3D8B014ADCF4}"/>
              </a:ext>
            </a:extLst>
          </p:cNvPr>
          <p:cNvSpPr/>
          <p:nvPr/>
        </p:nvSpPr>
        <p:spPr bwMode="auto">
          <a:xfrm>
            <a:off x="0" y="770731"/>
            <a:ext cx="10693400" cy="6081871"/>
          </a:xfrm>
          <a:prstGeom prst="rect">
            <a:avLst/>
          </a:prstGeom>
          <a:solidFill>
            <a:srgbClr val="EEECE7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AU" sz="2105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A0FCF3-3EB7-13A1-8D9D-62247C5A8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1261"/>
          <a:stretch/>
        </p:blipFill>
        <p:spPr>
          <a:xfrm>
            <a:off x="759132" y="-37436"/>
            <a:ext cx="11034573" cy="7593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41881-7D08-9600-1325-1492D7EFDAA8}"/>
              </a:ext>
            </a:extLst>
          </p:cNvPr>
          <p:cNvSpPr/>
          <p:nvPr/>
        </p:nvSpPr>
        <p:spPr bwMode="auto">
          <a:xfrm>
            <a:off x="-341173" y="-139640"/>
            <a:ext cx="6290727" cy="7733575"/>
          </a:xfrm>
          <a:prstGeom prst="rect">
            <a:avLst/>
          </a:prstGeom>
          <a:gradFill flip="none" rotWithShape="1">
            <a:gsLst>
              <a:gs pos="22000">
                <a:srgbClr val="EEECE7">
                  <a:alpha val="74000"/>
                </a:srgbClr>
              </a:gs>
              <a:gs pos="0">
                <a:srgbClr val="EEECE7">
                  <a:alpha val="0"/>
                </a:srgbClr>
              </a:gs>
              <a:gs pos="52000">
                <a:srgbClr val="EEECE7"/>
              </a:gs>
            </a:gsLst>
            <a:lin ang="10800000" scaled="1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DD1645-555D-6EEA-D8C9-288D09F65A1E}"/>
              </a:ext>
            </a:extLst>
          </p:cNvPr>
          <p:cNvSpPr txBox="1">
            <a:spLocks/>
          </p:cNvSpPr>
          <p:nvPr/>
        </p:nvSpPr>
        <p:spPr>
          <a:xfrm>
            <a:off x="2403008" y="3905815"/>
            <a:ext cx="2114821" cy="6478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79" b="1" dirty="0"/>
              <a:t>IT’S TIME TO MAKE</a:t>
            </a:r>
            <a:br>
              <a:rPr lang="en-US" sz="1579" b="1" dirty="0"/>
            </a:br>
            <a:r>
              <a:rPr lang="en-US" sz="1579" b="1" dirty="0"/>
              <a:t>A LIFE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77415E-B71F-794B-E6A6-61C3BF4796A4}"/>
              </a:ext>
            </a:extLst>
          </p:cNvPr>
          <p:cNvSpPr/>
          <p:nvPr/>
        </p:nvSpPr>
        <p:spPr>
          <a:xfrm>
            <a:off x="926586" y="3009459"/>
            <a:ext cx="3591242" cy="64787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631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AC22978B-892D-621D-9BCA-3BA01CFF6443}"/>
              </a:ext>
            </a:extLst>
          </p:cNvPr>
          <p:cNvSpPr txBox="1">
            <a:spLocks/>
          </p:cNvSpPr>
          <p:nvPr/>
        </p:nvSpPr>
        <p:spPr>
          <a:xfrm>
            <a:off x="334168" y="2615449"/>
            <a:ext cx="3274855" cy="647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8" dirty="0"/>
              <a:t>LIVE LIFE 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5F8ADD-D67B-8F05-53D1-4A889EAEB2AA}"/>
              </a:ext>
            </a:extLst>
          </p:cNvPr>
          <p:cNvCxnSpPr/>
          <p:nvPr/>
        </p:nvCxnSpPr>
        <p:spPr>
          <a:xfrm>
            <a:off x="2512949" y="4504698"/>
            <a:ext cx="115622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6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456" y="1054100"/>
            <a:ext cx="9282644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700" dirty="0"/>
              <a:t>Helping successful families navigate complexity</a:t>
            </a:r>
            <a:endParaRPr sz="2700"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1185341" y="2041042"/>
            <a:ext cx="3983838" cy="1952256"/>
            <a:chOff x="1185341" y="2041042"/>
            <a:chExt cx="3983838" cy="1952256"/>
          </a:xfrm>
        </p:grpSpPr>
        <p:sp>
          <p:nvSpPr>
            <p:cNvPr id="5" name="object 5"/>
            <p:cNvSpPr/>
            <p:nvPr/>
          </p:nvSpPr>
          <p:spPr>
            <a:xfrm>
              <a:off x="2329722" y="2264245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>
                  <a:moveTo>
                    <a:pt x="70751" y="110489"/>
                  </a:moveTo>
                  <a:lnTo>
                    <a:pt x="0" y="228396"/>
                  </a:lnTo>
                  <a:lnTo>
                    <a:pt x="297980" y="228396"/>
                  </a:lnTo>
                  <a:lnTo>
                    <a:pt x="289814" y="209346"/>
                  </a:lnTo>
                  <a:lnTo>
                    <a:pt x="33629" y="209346"/>
                  </a:lnTo>
                  <a:lnTo>
                    <a:pt x="74523" y="141198"/>
                  </a:lnTo>
                  <a:lnTo>
                    <a:pt x="103887" y="141198"/>
                  </a:lnTo>
                  <a:lnTo>
                    <a:pt x="110748" y="128739"/>
                  </a:lnTo>
                  <a:lnTo>
                    <a:pt x="89001" y="128739"/>
                  </a:lnTo>
                  <a:lnTo>
                    <a:pt x="70751" y="110489"/>
                  </a:lnTo>
                  <a:close/>
                </a:path>
                <a:path w="298450" h="228600">
                  <a:moveTo>
                    <a:pt x="272471" y="168884"/>
                  </a:moveTo>
                  <a:lnTo>
                    <a:pt x="251726" y="168884"/>
                  </a:lnTo>
                  <a:lnTo>
                    <a:pt x="269062" y="209346"/>
                  </a:lnTo>
                  <a:lnTo>
                    <a:pt x="289814" y="209346"/>
                  </a:lnTo>
                  <a:lnTo>
                    <a:pt x="272471" y="168884"/>
                  </a:lnTo>
                  <a:close/>
                </a:path>
                <a:path w="298450" h="228600">
                  <a:moveTo>
                    <a:pt x="218279" y="115392"/>
                  </a:moveTo>
                  <a:lnTo>
                    <a:pt x="196913" y="115392"/>
                  </a:lnTo>
                  <a:lnTo>
                    <a:pt x="233324" y="187286"/>
                  </a:lnTo>
                  <a:lnTo>
                    <a:pt x="251726" y="168884"/>
                  </a:lnTo>
                  <a:lnTo>
                    <a:pt x="272471" y="168884"/>
                  </a:lnTo>
                  <a:lnTo>
                    <a:pt x="266608" y="155206"/>
                  </a:lnTo>
                  <a:lnTo>
                    <a:pt x="238455" y="155206"/>
                  </a:lnTo>
                  <a:lnTo>
                    <a:pt x="218279" y="115392"/>
                  </a:lnTo>
                  <a:close/>
                </a:path>
                <a:path w="298450" h="228600">
                  <a:moveTo>
                    <a:pt x="103887" y="141198"/>
                  </a:moveTo>
                  <a:lnTo>
                    <a:pt x="74523" y="141198"/>
                  </a:lnTo>
                  <a:lnTo>
                    <a:pt x="93459" y="160134"/>
                  </a:lnTo>
                  <a:lnTo>
                    <a:pt x="103887" y="141198"/>
                  </a:lnTo>
                  <a:close/>
                </a:path>
                <a:path w="298450" h="228600">
                  <a:moveTo>
                    <a:pt x="258165" y="135509"/>
                  </a:moveTo>
                  <a:lnTo>
                    <a:pt x="238455" y="155206"/>
                  </a:lnTo>
                  <a:lnTo>
                    <a:pt x="266608" y="155206"/>
                  </a:lnTo>
                  <a:lnTo>
                    <a:pt x="258165" y="135509"/>
                  </a:lnTo>
                  <a:close/>
                </a:path>
                <a:path w="298450" h="228600">
                  <a:moveTo>
                    <a:pt x="155522" y="113664"/>
                  </a:moveTo>
                  <a:lnTo>
                    <a:pt x="119049" y="113664"/>
                  </a:lnTo>
                  <a:lnTo>
                    <a:pt x="137274" y="129298"/>
                  </a:lnTo>
                  <a:lnTo>
                    <a:pt x="155522" y="113664"/>
                  </a:lnTo>
                  <a:close/>
                </a:path>
                <a:path w="298450" h="228600">
                  <a:moveTo>
                    <a:pt x="215897" y="110693"/>
                  </a:moveTo>
                  <a:lnTo>
                    <a:pt x="158991" y="110693"/>
                  </a:lnTo>
                  <a:lnTo>
                    <a:pt x="180695" y="129298"/>
                  </a:lnTo>
                  <a:lnTo>
                    <a:pt x="196913" y="115392"/>
                  </a:lnTo>
                  <a:lnTo>
                    <a:pt x="218279" y="115392"/>
                  </a:lnTo>
                  <a:lnTo>
                    <a:pt x="215897" y="110693"/>
                  </a:lnTo>
                  <a:close/>
                </a:path>
                <a:path w="298450" h="228600">
                  <a:moveTo>
                    <a:pt x="159804" y="0"/>
                  </a:moveTo>
                  <a:lnTo>
                    <a:pt x="89001" y="128739"/>
                  </a:lnTo>
                  <a:lnTo>
                    <a:pt x="110748" y="128739"/>
                  </a:lnTo>
                  <a:lnTo>
                    <a:pt x="119049" y="113664"/>
                  </a:lnTo>
                  <a:lnTo>
                    <a:pt x="155522" y="113664"/>
                  </a:lnTo>
                  <a:lnTo>
                    <a:pt x="158991" y="110693"/>
                  </a:lnTo>
                  <a:lnTo>
                    <a:pt x="215897" y="110693"/>
                  </a:lnTo>
                  <a:lnTo>
                    <a:pt x="212615" y="104216"/>
                  </a:lnTo>
                  <a:lnTo>
                    <a:pt x="137274" y="104216"/>
                  </a:lnTo>
                  <a:lnTo>
                    <a:pt x="128422" y="96608"/>
                  </a:lnTo>
                  <a:lnTo>
                    <a:pt x="159118" y="40779"/>
                  </a:lnTo>
                  <a:lnTo>
                    <a:pt x="180469" y="40779"/>
                  </a:lnTo>
                  <a:lnTo>
                    <a:pt x="159804" y="0"/>
                  </a:lnTo>
                  <a:close/>
                </a:path>
                <a:path w="298450" h="228600">
                  <a:moveTo>
                    <a:pt x="158991" y="85610"/>
                  </a:moveTo>
                  <a:lnTo>
                    <a:pt x="137274" y="104216"/>
                  </a:lnTo>
                  <a:lnTo>
                    <a:pt x="180695" y="104216"/>
                  </a:lnTo>
                  <a:lnTo>
                    <a:pt x="158991" y="85610"/>
                  </a:lnTo>
                  <a:close/>
                </a:path>
                <a:path w="298450" h="228600">
                  <a:moveTo>
                    <a:pt x="180469" y="40779"/>
                  </a:moveTo>
                  <a:lnTo>
                    <a:pt x="159118" y="40779"/>
                  </a:lnTo>
                  <a:lnTo>
                    <a:pt x="188061" y="97891"/>
                  </a:lnTo>
                  <a:lnTo>
                    <a:pt x="180695" y="104216"/>
                  </a:lnTo>
                  <a:lnTo>
                    <a:pt x="212615" y="104216"/>
                  </a:lnTo>
                  <a:lnTo>
                    <a:pt x="180469" y="40779"/>
                  </a:lnTo>
                  <a:close/>
                </a:path>
              </a:pathLst>
            </a:custGeom>
            <a:solidFill>
              <a:srgbClr val="2E384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8100" y="2254250"/>
              <a:ext cx="251459" cy="2409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16604" y="3015208"/>
              <a:ext cx="1552575" cy="975994"/>
            </a:xfrm>
            <a:custGeom>
              <a:avLst/>
              <a:gdLst/>
              <a:ahLst/>
              <a:cxnLst/>
              <a:rect l="l" t="t" r="r" b="b"/>
              <a:pathLst>
                <a:path w="1552575" h="975995">
                  <a:moveTo>
                    <a:pt x="1552155" y="84404"/>
                  </a:moveTo>
                  <a:lnTo>
                    <a:pt x="1552143" y="2387"/>
                  </a:lnTo>
                  <a:lnTo>
                    <a:pt x="1479550" y="2387"/>
                  </a:lnTo>
                  <a:lnTo>
                    <a:pt x="1467751" y="0"/>
                  </a:lnTo>
                  <a:lnTo>
                    <a:pt x="84404" y="0"/>
                  </a:lnTo>
                  <a:lnTo>
                    <a:pt x="76542" y="1587"/>
                  </a:lnTo>
                  <a:lnTo>
                    <a:pt x="88" y="1587"/>
                  </a:lnTo>
                  <a:lnTo>
                    <a:pt x="88" y="83972"/>
                  </a:lnTo>
                  <a:lnTo>
                    <a:pt x="0" y="84404"/>
                  </a:lnTo>
                  <a:lnTo>
                    <a:pt x="0" y="891209"/>
                  </a:lnTo>
                  <a:lnTo>
                    <a:pt x="889" y="895616"/>
                  </a:lnTo>
                  <a:lnTo>
                    <a:pt x="889" y="975283"/>
                  </a:lnTo>
                  <a:lnTo>
                    <a:pt x="82829" y="975283"/>
                  </a:lnTo>
                  <a:lnTo>
                    <a:pt x="84404" y="975601"/>
                  </a:lnTo>
                  <a:lnTo>
                    <a:pt x="1467751" y="975601"/>
                  </a:lnTo>
                  <a:lnTo>
                    <a:pt x="1500593" y="968971"/>
                  </a:lnTo>
                  <a:lnTo>
                    <a:pt x="1527429" y="950887"/>
                  </a:lnTo>
                  <a:lnTo>
                    <a:pt x="1545513" y="924064"/>
                  </a:lnTo>
                  <a:lnTo>
                    <a:pt x="1552155" y="891209"/>
                  </a:lnTo>
                  <a:lnTo>
                    <a:pt x="1552155" y="84404"/>
                  </a:lnTo>
                  <a:close/>
                </a:path>
              </a:pathLst>
            </a:custGeom>
            <a:solidFill>
              <a:srgbClr val="2E384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16604" y="2041042"/>
              <a:ext cx="1552575" cy="976630"/>
            </a:xfrm>
            <a:custGeom>
              <a:avLst/>
              <a:gdLst/>
              <a:ahLst/>
              <a:cxnLst/>
              <a:rect l="l" t="t" r="r" b="b"/>
              <a:pathLst>
                <a:path w="1552575" h="976630">
                  <a:moveTo>
                    <a:pt x="1552155" y="84404"/>
                  </a:moveTo>
                  <a:lnTo>
                    <a:pt x="1545513" y="51549"/>
                  </a:lnTo>
                  <a:lnTo>
                    <a:pt x="1527429" y="24726"/>
                  </a:lnTo>
                  <a:lnTo>
                    <a:pt x="1500593" y="6629"/>
                  </a:lnTo>
                  <a:lnTo>
                    <a:pt x="1467751" y="0"/>
                  </a:lnTo>
                  <a:lnTo>
                    <a:pt x="84404" y="0"/>
                  </a:lnTo>
                  <a:lnTo>
                    <a:pt x="76530" y="1587"/>
                  </a:lnTo>
                  <a:lnTo>
                    <a:pt x="88" y="1587"/>
                  </a:lnTo>
                  <a:lnTo>
                    <a:pt x="88" y="83972"/>
                  </a:lnTo>
                  <a:lnTo>
                    <a:pt x="0" y="84404"/>
                  </a:lnTo>
                  <a:lnTo>
                    <a:pt x="0" y="891209"/>
                  </a:lnTo>
                  <a:lnTo>
                    <a:pt x="889" y="895616"/>
                  </a:lnTo>
                  <a:lnTo>
                    <a:pt x="889" y="975283"/>
                  </a:lnTo>
                  <a:lnTo>
                    <a:pt x="82829" y="975283"/>
                  </a:lnTo>
                  <a:lnTo>
                    <a:pt x="84404" y="975601"/>
                  </a:lnTo>
                  <a:lnTo>
                    <a:pt x="1406525" y="975601"/>
                  </a:lnTo>
                  <a:lnTo>
                    <a:pt x="1406525" y="976553"/>
                  </a:lnTo>
                  <a:lnTo>
                    <a:pt x="1552143" y="976553"/>
                  </a:lnTo>
                  <a:lnTo>
                    <a:pt x="1552143" y="891273"/>
                  </a:lnTo>
                  <a:lnTo>
                    <a:pt x="1552155" y="84404"/>
                  </a:lnTo>
                  <a:close/>
                </a:path>
              </a:pathLst>
            </a:custGeom>
            <a:solidFill>
              <a:srgbClr val="EAE7E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185341" y="3016033"/>
              <a:ext cx="2432685" cy="977265"/>
            </a:xfrm>
            <a:custGeom>
              <a:avLst/>
              <a:gdLst/>
              <a:ahLst/>
              <a:cxnLst/>
              <a:rect l="l" t="t" r="r" b="b"/>
              <a:pathLst>
                <a:path w="2432685" h="977264">
                  <a:moveTo>
                    <a:pt x="2432672" y="762"/>
                  </a:moveTo>
                  <a:lnTo>
                    <a:pt x="2350389" y="762"/>
                  </a:lnTo>
                  <a:lnTo>
                    <a:pt x="2346629" y="0"/>
                  </a:lnTo>
                  <a:lnTo>
                    <a:pt x="85344" y="0"/>
                  </a:lnTo>
                  <a:lnTo>
                    <a:pt x="81572" y="762"/>
                  </a:lnTo>
                  <a:lnTo>
                    <a:pt x="2070" y="762"/>
                  </a:lnTo>
                  <a:lnTo>
                    <a:pt x="2070" y="75095"/>
                  </a:lnTo>
                  <a:lnTo>
                    <a:pt x="0" y="85344"/>
                  </a:lnTo>
                  <a:lnTo>
                    <a:pt x="0" y="891755"/>
                  </a:lnTo>
                  <a:lnTo>
                    <a:pt x="6705" y="924979"/>
                  </a:lnTo>
                  <a:lnTo>
                    <a:pt x="24993" y="952106"/>
                  </a:lnTo>
                  <a:lnTo>
                    <a:pt x="52120" y="970394"/>
                  </a:lnTo>
                  <a:lnTo>
                    <a:pt x="85344" y="977099"/>
                  </a:lnTo>
                  <a:lnTo>
                    <a:pt x="2346629" y="977099"/>
                  </a:lnTo>
                  <a:lnTo>
                    <a:pt x="2364168" y="973556"/>
                  </a:lnTo>
                  <a:lnTo>
                    <a:pt x="2431262" y="973556"/>
                  </a:lnTo>
                  <a:lnTo>
                    <a:pt x="2431262" y="895286"/>
                  </a:lnTo>
                  <a:lnTo>
                    <a:pt x="2431973" y="891755"/>
                  </a:lnTo>
                  <a:lnTo>
                    <a:pt x="2431973" y="98399"/>
                  </a:lnTo>
                  <a:lnTo>
                    <a:pt x="2432672" y="98399"/>
                  </a:lnTo>
                  <a:lnTo>
                    <a:pt x="2432672" y="762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39169" y="2032591"/>
            <a:ext cx="4947920" cy="1965960"/>
            <a:chOff x="5339169" y="2032591"/>
            <a:chExt cx="4947920" cy="1965960"/>
          </a:xfrm>
          <a:solidFill>
            <a:srgbClr val="B68150"/>
          </a:solidFill>
        </p:grpSpPr>
        <p:sp>
          <p:nvSpPr>
            <p:cNvPr id="11" name="object 11"/>
            <p:cNvSpPr/>
            <p:nvPr/>
          </p:nvSpPr>
          <p:spPr>
            <a:xfrm>
              <a:off x="5345519" y="2038948"/>
              <a:ext cx="4937760" cy="1954530"/>
            </a:xfrm>
            <a:custGeom>
              <a:avLst/>
              <a:gdLst/>
              <a:ahLst/>
              <a:cxnLst/>
              <a:rect l="l" t="t" r="r" b="b"/>
              <a:pathLst>
                <a:path w="4937759" h="1954529">
                  <a:moveTo>
                    <a:pt x="4853609" y="0"/>
                  </a:moveTo>
                  <a:lnTo>
                    <a:pt x="83769" y="0"/>
                  </a:lnTo>
                  <a:lnTo>
                    <a:pt x="51161" y="6582"/>
                  </a:lnTo>
                  <a:lnTo>
                    <a:pt x="24534" y="24534"/>
                  </a:lnTo>
                  <a:lnTo>
                    <a:pt x="6582" y="51161"/>
                  </a:lnTo>
                  <a:lnTo>
                    <a:pt x="0" y="83769"/>
                  </a:lnTo>
                  <a:lnTo>
                    <a:pt x="0" y="1870405"/>
                  </a:lnTo>
                  <a:lnTo>
                    <a:pt x="6582" y="1903019"/>
                  </a:lnTo>
                  <a:lnTo>
                    <a:pt x="24534" y="1929650"/>
                  </a:lnTo>
                  <a:lnTo>
                    <a:pt x="51161" y="1947604"/>
                  </a:lnTo>
                  <a:lnTo>
                    <a:pt x="83769" y="1954187"/>
                  </a:lnTo>
                  <a:lnTo>
                    <a:pt x="4853609" y="1954187"/>
                  </a:lnTo>
                  <a:lnTo>
                    <a:pt x="4886217" y="1947604"/>
                  </a:lnTo>
                  <a:lnTo>
                    <a:pt x="4912844" y="1929650"/>
                  </a:lnTo>
                  <a:lnTo>
                    <a:pt x="4930796" y="1903019"/>
                  </a:lnTo>
                  <a:lnTo>
                    <a:pt x="4937379" y="1870405"/>
                  </a:lnTo>
                  <a:lnTo>
                    <a:pt x="4937379" y="83769"/>
                  </a:lnTo>
                  <a:lnTo>
                    <a:pt x="4930796" y="51161"/>
                  </a:lnTo>
                  <a:lnTo>
                    <a:pt x="4912844" y="24534"/>
                  </a:lnTo>
                  <a:lnTo>
                    <a:pt x="4886217" y="6582"/>
                  </a:lnTo>
                  <a:lnTo>
                    <a:pt x="485360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519" y="2038941"/>
              <a:ext cx="4935220" cy="1953260"/>
            </a:xfrm>
            <a:custGeom>
              <a:avLst/>
              <a:gdLst/>
              <a:ahLst/>
              <a:cxnLst/>
              <a:rect l="l" t="t" r="r" b="b"/>
              <a:pathLst>
                <a:path w="4935220" h="1953260">
                  <a:moveTo>
                    <a:pt x="0" y="83732"/>
                  </a:moveTo>
                  <a:lnTo>
                    <a:pt x="6580" y="51139"/>
                  </a:lnTo>
                  <a:lnTo>
                    <a:pt x="24524" y="24524"/>
                  </a:lnTo>
                  <a:lnTo>
                    <a:pt x="51139" y="6580"/>
                  </a:lnTo>
                  <a:lnTo>
                    <a:pt x="83731" y="0"/>
                  </a:lnTo>
                  <a:lnTo>
                    <a:pt x="4851131" y="0"/>
                  </a:lnTo>
                  <a:lnTo>
                    <a:pt x="4883724" y="6580"/>
                  </a:lnTo>
                  <a:lnTo>
                    <a:pt x="4910339" y="24524"/>
                  </a:lnTo>
                  <a:lnTo>
                    <a:pt x="4928284" y="51139"/>
                  </a:lnTo>
                  <a:lnTo>
                    <a:pt x="4934864" y="83732"/>
                  </a:lnTo>
                  <a:lnTo>
                    <a:pt x="4934864" y="1869462"/>
                  </a:lnTo>
                  <a:lnTo>
                    <a:pt x="4928284" y="1902054"/>
                  </a:lnTo>
                  <a:lnTo>
                    <a:pt x="4910339" y="1928669"/>
                  </a:lnTo>
                  <a:lnTo>
                    <a:pt x="4883724" y="1946614"/>
                  </a:lnTo>
                  <a:lnTo>
                    <a:pt x="4851131" y="1953194"/>
                  </a:lnTo>
                  <a:lnTo>
                    <a:pt x="83731" y="1953194"/>
                  </a:lnTo>
                  <a:lnTo>
                    <a:pt x="51139" y="1946614"/>
                  </a:lnTo>
                  <a:lnTo>
                    <a:pt x="24524" y="1928669"/>
                  </a:lnTo>
                  <a:lnTo>
                    <a:pt x="6580" y="1902054"/>
                  </a:lnTo>
                  <a:lnTo>
                    <a:pt x="0" y="1869462"/>
                  </a:lnTo>
                  <a:lnTo>
                    <a:pt x="0" y="83732"/>
                  </a:lnTo>
                  <a:close/>
                </a:path>
              </a:pathLst>
            </a:custGeom>
            <a:grpFill/>
            <a:ln w="12693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3482" y="2348551"/>
            <a:ext cx="845819" cy="361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11113" algn="ctr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Business Game Plan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7418" y="3291802"/>
            <a:ext cx="958215" cy="541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12700" algn="ctr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Develop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Advisory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Board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6574" y="2131472"/>
            <a:ext cx="399972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Help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you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articulate</a:t>
            </a:r>
            <a:r>
              <a:rPr kumimoji="0" lang="en-AU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the families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and business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goals</a:t>
            </a:r>
            <a:r>
              <a:rPr kumimoji="0" lang="en-AU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and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aspirations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6574" y="2573803"/>
            <a:ext cx="4140610" cy="338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2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Design and implement a game</a:t>
            </a: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plan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to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bring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clarity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and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confidence across</a:t>
            </a:r>
            <a:r>
              <a:rPr kumimoji="0" sz="11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business succession plan &amp; strategy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6574" y="3081752"/>
            <a:ext cx="41406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Act</a:t>
            </a:r>
            <a:r>
              <a:rPr kumimoji="0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as</a:t>
            </a:r>
            <a:r>
              <a:rPr kumimoji="0" sz="11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accountability coach</a:t>
            </a:r>
            <a:r>
              <a:rPr kumimoji="0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and</a:t>
            </a:r>
            <a:r>
              <a:rPr kumimoji="0" sz="11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1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sounding board to business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6574" y="3442436"/>
            <a:ext cx="414061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Surround you with appropriate best of breed professionals to achieve your desired outcomes and objectives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5197" y="1689100"/>
            <a:ext cx="505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61154" algn="l"/>
              </a:tabLst>
              <a:defRPr/>
            </a:pPr>
            <a:r>
              <a:rPr kumimoji="0" sz="1200" b="0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CONTEXT</a:t>
            </a: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	OUR</a:t>
            </a:r>
            <a:r>
              <a:rPr kumimoji="0" sz="1200" b="0" i="0" u="none" strike="noStrike" kern="0" cap="none" spc="19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sz="1200" b="0" i="0" u="none" strike="noStrike" kern="0" cap="none" spc="3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ROLE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5197" y="4169867"/>
            <a:ext cx="83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35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CONTENT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78994" y="2032591"/>
            <a:ext cx="3997325" cy="1965960"/>
            <a:chOff x="1178994" y="2032591"/>
            <a:chExt cx="3997325" cy="1965960"/>
          </a:xfrm>
        </p:grpSpPr>
        <p:sp>
          <p:nvSpPr>
            <p:cNvPr id="24" name="object 24"/>
            <p:cNvSpPr/>
            <p:nvPr/>
          </p:nvSpPr>
          <p:spPr>
            <a:xfrm>
              <a:off x="3606189" y="3376641"/>
              <a:ext cx="123825" cy="220979"/>
            </a:xfrm>
            <a:custGeom>
              <a:avLst/>
              <a:gdLst/>
              <a:ahLst/>
              <a:cxnLst/>
              <a:rect l="l" t="t" r="r" b="b"/>
              <a:pathLst>
                <a:path w="123825" h="220979">
                  <a:moveTo>
                    <a:pt x="0" y="0"/>
                  </a:moveTo>
                  <a:lnTo>
                    <a:pt x="0" y="220560"/>
                  </a:lnTo>
                  <a:lnTo>
                    <a:pt x="123266" y="11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8460" y="2909860"/>
              <a:ext cx="426253" cy="2301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85344" y="2038941"/>
              <a:ext cx="3984625" cy="1953260"/>
            </a:xfrm>
            <a:custGeom>
              <a:avLst/>
              <a:gdLst/>
              <a:ahLst/>
              <a:cxnLst/>
              <a:rect l="l" t="t" r="r" b="b"/>
              <a:pathLst>
                <a:path w="3984625" h="1953260">
                  <a:moveTo>
                    <a:pt x="0" y="83733"/>
                  </a:moveTo>
                  <a:lnTo>
                    <a:pt x="6580" y="51140"/>
                  </a:lnTo>
                  <a:lnTo>
                    <a:pt x="24524" y="24525"/>
                  </a:lnTo>
                  <a:lnTo>
                    <a:pt x="51140" y="6580"/>
                  </a:lnTo>
                  <a:lnTo>
                    <a:pt x="83733" y="0"/>
                  </a:lnTo>
                  <a:lnTo>
                    <a:pt x="3900342" y="0"/>
                  </a:lnTo>
                  <a:lnTo>
                    <a:pt x="3932935" y="6580"/>
                  </a:lnTo>
                  <a:lnTo>
                    <a:pt x="3959551" y="24525"/>
                  </a:lnTo>
                  <a:lnTo>
                    <a:pt x="3977496" y="51140"/>
                  </a:lnTo>
                  <a:lnTo>
                    <a:pt x="3984076" y="83733"/>
                  </a:lnTo>
                  <a:lnTo>
                    <a:pt x="3984076" y="1869461"/>
                  </a:lnTo>
                  <a:lnTo>
                    <a:pt x="3977496" y="1902053"/>
                  </a:lnTo>
                  <a:lnTo>
                    <a:pt x="3959551" y="1928669"/>
                  </a:lnTo>
                  <a:lnTo>
                    <a:pt x="3932935" y="1946614"/>
                  </a:lnTo>
                  <a:lnTo>
                    <a:pt x="3900342" y="1953194"/>
                  </a:lnTo>
                  <a:lnTo>
                    <a:pt x="83733" y="1953194"/>
                  </a:lnTo>
                  <a:lnTo>
                    <a:pt x="51140" y="1946614"/>
                  </a:lnTo>
                  <a:lnTo>
                    <a:pt x="24524" y="1928669"/>
                  </a:lnTo>
                  <a:lnTo>
                    <a:pt x="6580" y="1902053"/>
                  </a:lnTo>
                  <a:lnTo>
                    <a:pt x="0" y="1869461"/>
                  </a:lnTo>
                  <a:lnTo>
                    <a:pt x="0" y="83733"/>
                  </a:lnTo>
                  <a:close/>
                </a:path>
              </a:pathLst>
            </a:custGeom>
            <a:ln w="12693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704754" y="2533015"/>
            <a:ext cx="4202430" cy="864235"/>
            <a:chOff x="5704754" y="2498031"/>
            <a:chExt cx="4202430" cy="864235"/>
          </a:xfrm>
        </p:grpSpPr>
        <p:sp>
          <p:nvSpPr>
            <p:cNvPr id="29" name="object 29"/>
            <p:cNvSpPr/>
            <p:nvPr/>
          </p:nvSpPr>
          <p:spPr>
            <a:xfrm>
              <a:off x="5704754" y="2504377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04754" y="3029893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704754" y="3355714"/>
              <a:ext cx="4202430" cy="0"/>
            </a:xfrm>
            <a:custGeom>
              <a:avLst/>
              <a:gdLst/>
              <a:ahLst/>
              <a:cxnLst/>
              <a:rect l="l" t="t" r="r" b="b"/>
              <a:pathLst>
                <a:path w="4202430">
                  <a:moveTo>
                    <a:pt x="0" y="0"/>
                  </a:moveTo>
                  <a:lnTo>
                    <a:pt x="4202351" y="0"/>
                  </a:lnTo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object 38"/>
          <p:cNvSpPr/>
          <p:nvPr/>
        </p:nvSpPr>
        <p:spPr>
          <a:xfrm>
            <a:off x="820987" y="1797819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486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20987" y="4282836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486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Graphic 40" descr="Chess pieces outline">
            <a:extLst>
              <a:ext uri="{FF2B5EF4-FFF2-40B4-BE49-F238E27FC236}">
                <a16:creationId xmlns:a16="http://schemas.microsoft.com/office/drawing/2014/main" id="{2CD09516-9F2E-06CF-0BE0-124F3AE68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900" y="2587442"/>
            <a:ext cx="324000" cy="324000"/>
          </a:xfrm>
          <a:prstGeom prst="rect">
            <a:avLst/>
          </a:prstGeom>
        </p:spPr>
      </p:pic>
      <p:pic>
        <p:nvPicPr>
          <p:cNvPr id="43" name="Graphic 42" descr="Teacher with solid fill">
            <a:extLst>
              <a:ext uri="{FF2B5EF4-FFF2-40B4-BE49-F238E27FC236}">
                <a16:creationId xmlns:a16="http://schemas.microsoft.com/office/drawing/2014/main" id="{6DF396A5-1C4C-A8A2-05B8-1DD4505B5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8700" y="2592460"/>
            <a:ext cx="324000" cy="324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68E1234-9B03-5DEC-EBA9-CDF5ECD8CDDD}"/>
              </a:ext>
            </a:extLst>
          </p:cNvPr>
          <p:cNvSpPr txBox="1"/>
          <p:nvPr/>
        </p:nvSpPr>
        <p:spPr>
          <a:xfrm>
            <a:off x="1536700" y="2590726"/>
            <a:ext cx="920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Strategy</a:t>
            </a:r>
            <a:endParaRPr kumimoji="0" lang="en-A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AA06C9-DF62-2A92-4C06-D0EBA756C2FE}"/>
              </a:ext>
            </a:extLst>
          </p:cNvPr>
          <p:cNvSpPr txBox="1"/>
          <p:nvPr/>
        </p:nvSpPr>
        <p:spPr>
          <a:xfrm>
            <a:off x="2566874" y="2648840"/>
            <a:ext cx="116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Accountability</a:t>
            </a:r>
            <a:endParaRPr kumimoji="0" lang="en-A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A36DC-AEA8-A45A-96E8-AFA71E7CACD8}"/>
              </a:ext>
            </a:extLst>
          </p:cNvPr>
          <p:cNvSpPr txBox="1"/>
          <p:nvPr/>
        </p:nvSpPr>
        <p:spPr>
          <a:xfrm>
            <a:off x="1559559" y="2059411"/>
            <a:ext cx="2005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Help</a:t>
            </a:r>
            <a:r>
              <a:rPr kumimoji="0" lang="en-AU" sz="1000" b="0" i="0" u="none" strike="noStrike" kern="0" cap="none" spc="-3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develop</a:t>
            </a:r>
            <a:r>
              <a:rPr kumimoji="0" lang="en-AU" sz="1000" b="0" i="0" u="none" strike="noStrike" kern="0" cap="none" spc="-15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 </a:t>
            </a:r>
            <a:r>
              <a:rPr kumimoji="0" lang="en-AU" sz="1000" b="0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"/>
                <a:cs typeface="Montserrat"/>
              </a:rPr>
              <a:t>business:</a:t>
            </a:r>
            <a:endParaRPr kumimoji="0" lang="en-A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436BA3-B013-9B61-3935-C29C29AFD881}"/>
              </a:ext>
            </a:extLst>
          </p:cNvPr>
          <p:cNvSpPr txBox="1"/>
          <p:nvPr/>
        </p:nvSpPr>
        <p:spPr>
          <a:xfrm>
            <a:off x="1557019" y="2231175"/>
            <a:ext cx="920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People</a:t>
            </a:r>
            <a:endParaRPr kumimoji="0" lang="en-A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7BB54E-FB8F-E9AC-7D58-8615071CB1EE}"/>
              </a:ext>
            </a:extLst>
          </p:cNvPr>
          <p:cNvSpPr txBox="1"/>
          <p:nvPr/>
        </p:nvSpPr>
        <p:spPr>
          <a:xfrm>
            <a:off x="2597075" y="2243101"/>
            <a:ext cx="920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-10" normalizeH="0" baseline="0" noProof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Vision</a:t>
            </a:r>
            <a:endParaRPr kumimoji="0" lang="en-A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EBCF80C-A63A-180D-9142-CFDBB7EB04A7}"/>
              </a:ext>
            </a:extLst>
          </p:cNvPr>
          <p:cNvGraphicFramePr>
            <a:graphicFrameLocks noGrp="1"/>
          </p:cNvGraphicFramePr>
          <p:nvPr/>
        </p:nvGraphicFramePr>
        <p:xfrm>
          <a:off x="1179513" y="4443945"/>
          <a:ext cx="9101224" cy="2691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245">
                  <a:extLst>
                    <a:ext uri="{9D8B030D-6E8A-4147-A177-3AD203B41FA5}">
                      <a16:colId xmlns:a16="http://schemas.microsoft.com/office/drawing/2014/main" val="3411652282"/>
                    </a:ext>
                  </a:extLst>
                </a:gridCol>
                <a:gridCol w="1820245">
                  <a:extLst>
                    <a:ext uri="{9D8B030D-6E8A-4147-A177-3AD203B41FA5}">
                      <a16:colId xmlns:a16="http://schemas.microsoft.com/office/drawing/2014/main" val="3926660045"/>
                    </a:ext>
                  </a:extLst>
                </a:gridCol>
                <a:gridCol w="1820245">
                  <a:extLst>
                    <a:ext uri="{9D8B030D-6E8A-4147-A177-3AD203B41FA5}">
                      <a16:colId xmlns:a16="http://schemas.microsoft.com/office/drawing/2014/main" val="3093392345"/>
                    </a:ext>
                  </a:extLst>
                </a:gridCol>
                <a:gridCol w="1820245">
                  <a:extLst>
                    <a:ext uri="{9D8B030D-6E8A-4147-A177-3AD203B41FA5}">
                      <a16:colId xmlns:a16="http://schemas.microsoft.com/office/drawing/2014/main" val="1630437261"/>
                    </a:ext>
                  </a:extLst>
                </a:gridCol>
                <a:gridCol w="1820244">
                  <a:extLst>
                    <a:ext uri="{9D8B030D-6E8A-4147-A177-3AD203B41FA5}">
                      <a16:colId xmlns:a16="http://schemas.microsoft.com/office/drawing/2014/main" val="869090280"/>
                    </a:ext>
                  </a:extLst>
                </a:gridCol>
              </a:tblGrid>
              <a:tr h="232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CHAOS</a:t>
                      </a:r>
                      <a:endParaRPr sz="700" b="1">
                        <a:latin typeface="Montserrat" pitchFamily="2" charset="0"/>
                        <a:cs typeface="Arial Black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MEDIOCRITY</a:t>
                      </a:r>
                      <a:endParaRPr sz="700" b="1">
                        <a:latin typeface="Montserrat" pitchFamily="2" charset="0"/>
                        <a:cs typeface="Arial Black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EMERGING</a:t>
                      </a:r>
                      <a:r>
                        <a:rPr sz="700" b="1" spc="5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BUSINESS</a:t>
                      </a:r>
                      <a:endParaRPr sz="700" b="1">
                        <a:latin typeface="Montserrat" pitchFamily="2" charset="0"/>
                        <a:cs typeface="Arial Black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GREAT</a:t>
                      </a:r>
                      <a:r>
                        <a:rPr sz="700" b="1" spc="-3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BUSINESS</a:t>
                      </a:r>
                      <a:endParaRPr sz="700" b="1">
                        <a:latin typeface="Montserrat" pitchFamily="2" charset="0"/>
                        <a:cs typeface="Arial Black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LASTING</a:t>
                      </a:r>
                      <a:r>
                        <a:rPr sz="700" b="1" spc="-5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 </a:t>
                      </a:r>
                      <a:r>
                        <a:rPr sz="700" b="1" spc="-10">
                          <a:solidFill>
                            <a:srgbClr val="FFFFFF"/>
                          </a:solidFill>
                          <a:latin typeface="Montserrat" pitchFamily="2" charset="0"/>
                          <a:cs typeface="Arial Black"/>
                        </a:rPr>
                        <a:t>GREATNESS</a:t>
                      </a:r>
                      <a:endParaRPr sz="700" b="1">
                        <a:latin typeface="Montserrat" pitchFamily="2" charset="0"/>
                        <a:cs typeface="Arial Black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3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19715"/>
                  </a:ext>
                </a:extLst>
              </a:tr>
              <a:tr h="2378895">
                <a:tc>
                  <a:txBody>
                    <a:bodyPr/>
                    <a:lstStyle/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919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Take</a:t>
                      </a:r>
                      <a:r>
                        <a:rPr sz="700" spc="-6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Any</a:t>
                      </a:r>
                      <a:r>
                        <a:rPr sz="700" spc="-5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Client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No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Systems</a:t>
                      </a:r>
                      <a:r>
                        <a:rPr lang="en-AU"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/</a:t>
                      </a:r>
                      <a:r>
                        <a:rPr lang="en-AU"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Processes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Profit</a:t>
                      </a:r>
                      <a:r>
                        <a:rPr sz="700" spc="-2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Negligible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472440" indent="-99695">
                        <a:lnSpc>
                          <a:spcPct val="1173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Run</a:t>
                      </a:r>
                      <a:r>
                        <a:rPr lang="en-AU"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Around</a:t>
                      </a:r>
                      <a:r>
                        <a:rPr sz="700" spc="-3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lang="en-AU" sz="700" spc="-3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</a:t>
                      </a:r>
                      <a:r>
                        <a:rPr sz="700" baseline="0" dirty="0" err="1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ike</a:t>
                      </a:r>
                      <a:r>
                        <a:rPr lang="en-AU"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A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Headless Chook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3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Doing</a:t>
                      </a:r>
                      <a:r>
                        <a:rPr sz="700" spc="2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Everything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234315" indent="-99695">
                        <a:lnSpc>
                          <a:spcPct val="1173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Family</a:t>
                      </a:r>
                      <a:r>
                        <a:rPr sz="700" spc="3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Member</a:t>
                      </a:r>
                      <a:r>
                        <a:rPr sz="700" spc="3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Doing Books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316865" indent="-99695">
                        <a:lnSpc>
                          <a:spcPct val="1173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Doing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Lots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Of Red</a:t>
                      </a:r>
                      <a:r>
                        <a:rPr lang="en-AU" sz="700" spc="-2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Activity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5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Tax</a:t>
                      </a:r>
                      <a:r>
                        <a:rPr sz="700" spc="-6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Issues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No</a:t>
                      </a:r>
                      <a:r>
                        <a:rPr sz="700" spc="-1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Business</a:t>
                      </a:r>
                      <a:r>
                        <a:rPr lang="en-AU"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or Marketing</a:t>
                      </a:r>
                      <a:r>
                        <a:rPr sz="700" spc="-1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Plan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Putting</a:t>
                      </a:r>
                      <a:r>
                        <a:rPr sz="700" spc="5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Out</a:t>
                      </a:r>
                      <a:r>
                        <a:rPr sz="700" spc="5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Fires</a:t>
                      </a:r>
                      <a:r>
                        <a:rPr lang="en-AU"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Reactive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415925" indent="-99695">
                        <a:lnSpc>
                          <a:spcPct val="123500"/>
                        </a:lnSpc>
                        <a:spcBef>
                          <a:spcPts val="13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Decisions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Made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On </a:t>
                      </a:r>
                      <a:r>
                        <a:rPr sz="700" spc="-1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Price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Office</a:t>
                      </a:r>
                      <a:r>
                        <a:rPr sz="700" spc="-7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Looks</a:t>
                      </a:r>
                      <a:r>
                        <a:rPr sz="700" spc="-7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baseline="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Cheap</a:t>
                      </a:r>
                      <a:endParaRPr sz="700" baseline="0" dirty="0">
                        <a:latin typeface="Montserrat" pitchFamily="2" charset="0"/>
                        <a:cs typeface="Verdan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919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Some</a:t>
                      </a:r>
                      <a:r>
                        <a:rPr sz="700" spc="-7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Systems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On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The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Tools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Cash</a:t>
                      </a:r>
                      <a:r>
                        <a:rPr sz="700" spc="-1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Flow</a:t>
                      </a:r>
                      <a:r>
                        <a:rPr sz="700" spc="-1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Inconsistent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Beige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Unclear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lang="en-AU"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Positioning &amp;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Pricing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Possible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Low</a:t>
                      </a:r>
                      <a:r>
                        <a:rPr lang="en-AU"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-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Level Staff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Unclear</a:t>
                      </a:r>
                      <a:r>
                        <a:rPr sz="700" spc="-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Job</a:t>
                      </a:r>
                      <a:r>
                        <a:rPr sz="700" spc="-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Roles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Duplication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Things</a:t>
                      </a:r>
                      <a:r>
                        <a:rPr sz="700" spc="-5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Get</a:t>
                      </a:r>
                      <a:r>
                        <a:rPr lang="en-AU"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ting</a:t>
                      </a:r>
                      <a:r>
                        <a:rPr sz="700" spc="-5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Missed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Profit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Low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-3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4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In</a:t>
                      </a:r>
                      <a:r>
                        <a:rPr sz="700" spc="-3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Red/Blue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Key</a:t>
                      </a:r>
                      <a:r>
                        <a:rPr sz="700" spc="-3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Person</a:t>
                      </a:r>
                      <a:r>
                        <a:rPr sz="700" spc="-3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Dependent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First</a:t>
                      </a:r>
                      <a:r>
                        <a:rPr sz="700" spc="-3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Brick</a:t>
                      </a:r>
                      <a:r>
                        <a:rPr sz="700" spc="-3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Wall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919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Systems</a:t>
                      </a:r>
                      <a:r>
                        <a:rPr sz="700" spc="-5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4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In</a:t>
                      </a:r>
                      <a:r>
                        <a:rPr sz="700" spc="-4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Place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Functional</a:t>
                      </a:r>
                      <a:r>
                        <a:rPr sz="700" spc="8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Roles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Some</a:t>
                      </a:r>
                      <a:r>
                        <a:rPr sz="700" spc="-4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Black</a:t>
                      </a:r>
                      <a:r>
                        <a:rPr sz="700" spc="-4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Activity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Branding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Positioning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Referrals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Clear</a:t>
                      </a:r>
                      <a:r>
                        <a:rPr sz="700" spc="-8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lang="en-AU"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Client Value Proposition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Outsource/Insource 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Red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Cash</a:t>
                      </a:r>
                      <a:r>
                        <a:rPr sz="700" spc="-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Flow</a:t>
                      </a:r>
                      <a:r>
                        <a:rPr sz="700" spc="-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Steady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Less</a:t>
                      </a:r>
                      <a:r>
                        <a:rPr sz="700" spc="-3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Dependent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173355" indent="-99695">
                        <a:lnSpc>
                          <a:spcPct val="123500"/>
                        </a:lnSpc>
                        <a:spcBef>
                          <a:spcPts val="13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-4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Free</a:t>
                      </a:r>
                      <a:r>
                        <a:rPr sz="700" spc="-5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To</a:t>
                      </a:r>
                      <a:r>
                        <a:rPr sz="700" spc="-5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Go</a:t>
                      </a:r>
                      <a:r>
                        <a:rPr sz="700" spc="-5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Part- time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698500" indent="-99695">
                        <a:lnSpc>
                          <a:spcPct val="123500"/>
                        </a:lnSpc>
                        <a:spcBef>
                          <a:spcPts val="13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Owner</a:t>
                      </a:r>
                      <a:r>
                        <a:rPr sz="700" spc="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Has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Coach/Mentor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Business</a:t>
                      </a:r>
                      <a:r>
                        <a:rPr sz="700" spc="-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Debt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Second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Brick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Wall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Values</a:t>
                      </a:r>
                      <a:r>
                        <a:rPr sz="700" spc="-6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Identified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448945" indent="-99695">
                        <a:lnSpc>
                          <a:spcPct val="117300"/>
                        </a:lnSpc>
                        <a:spcBef>
                          <a:spcPts val="73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Systems</a:t>
                      </a:r>
                      <a:r>
                        <a:rPr sz="700" spc="-6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Clear</a:t>
                      </a:r>
                      <a:r>
                        <a:rPr sz="700" spc="-5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And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Followed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Functionality</a:t>
                      </a:r>
                      <a:r>
                        <a:rPr sz="700" spc="3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Clear</a:t>
                      </a:r>
                      <a:r>
                        <a:rPr lang="en-AU"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Owner Freed Up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Positioning</a:t>
                      </a:r>
                      <a:r>
                        <a:rPr sz="700" spc="1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Known</a:t>
                      </a:r>
                      <a:r>
                        <a:rPr lang="en-AU"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Branding Recognisable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Clear</a:t>
                      </a:r>
                      <a:r>
                        <a:rPr sz="700" spc="-8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V</a:t>
                      </a:r>
                      <a:r>
                        <a:rPr lang="en-AU" sz="700" spc="-25" err="1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alue</a:t>
                      </a:r>
                      <a:r>
                        <a:rPr lang="en-AU"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</a:t>
                      </a:r>
                      <a:r>
                        <a:rPr lang="en-AU" sz="700" spc="-25" err="1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roposition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Strong</a:t>
                      </a:r>
                      <a:r>
                        <a:rPr sz="700" spc="-8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Distribution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Pricing</a:t>
                      </a:r>
                      <a:r>
                        <a:rPr sz="700" spc="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6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&amp;</a:t>
                      </a:r>
                      <a:r>
                        <a:rPr sz="700" spc="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Packaging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High</a:t>
                      </a:r>
                      <a:r>
                        <a:rPr lang="en-AU"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-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Level</a:t>
                      </a: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Staff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Employer</a:t>
                      </a:r>
                      <a:r>
                        <a:rPr sz="700" spc="-4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Of</a:t>
                      </a:r>
                      <a:r>
                        <a:rPr sz="700" spc="-4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Choice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386715" indent="-99695">
                        <a:lnSpc>
                          <a:spcPct val="123500"/>
                        </a:lnSpc>
                        <a:spcBef>
                          <a:spcPts val="13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Financial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Systems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5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&amp;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Reporting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Mature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Business</a:t>
                      </a:r>
                      <a:r>
                        <a:rPr lang="en-AU"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with </a:t>
                      </a:r>
                      <a:r>
                        <a:rPr sz="70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Team</a:t>
                      </a:r>
                      <a:r>
                        <a:rPr sz="700" spc="-7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Ethos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2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Advisory</a:t>
                      </a:r>
                      <a:r>
                        <a:rPr sz="700" spc="-1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Board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Values</a:t>
                      </a:r>
                      <a:r>
                        <a:rPr sz="700" spc="-65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Lived</a:t>
                      </a:r>
                      <a:endParaRPr sz="700">
                        <a:latin typeface="Montserrat" pitchFamily="2" charset="0"/>
                        <a:cs typeface="Verdana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tc>
                  <a:txBody>
                    <a:bodyPr/>
                    <a:lstStyle/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919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lang="en-AU"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Exceptional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Systems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Inspiring</a:t>
                      </a:r>
                      <a:r>
                        <a:rPr sz="700" spc="-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Vision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Strong Culture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Higher</a:t>
                      </a:r>
                      <a:r>
                        <a:rPr sz="700" spc="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Purpose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Mentoring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/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Coaching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marR="170815" indent="-99695">
                        <a:lnSpc>
                          <a:spcPct val="1111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Development</a:t>
                      </a:r>
                      <a:r>
                        <a:rPr sz="700" spc="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Plans</a:t>
                      </a:r>
                      <a:r>
                        <a:rPr sz="700" spc="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For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Staff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lang="en-AU"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Strong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Profit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&amp; Cashflow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High</a:t>
                      </a:r>
                      <a:r>
                        <a:rPr sz="700" spc="8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Performing</a:t>
                      </a:r>
                      <a:r>
                        <a:rPr sz="700" spc="7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Team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Talent</a:t>
                      </a:r>
                      <a:r>
                        <a:rPr sz="700" spc="-6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Magnet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85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Saleable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Succession</a:t>
                      </a:r>
                      <a:r>
                        <a:rPr lang="en-AU"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Plan Implemented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Debt</a:t>
                      </a:r>
                      <a:r>
                        <a:rPr sz="700" spc="-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Free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Full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Board</a:t>
                      </a:r>
                      <a:r>
                        <a:rPr sz="700" spc="-1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Governance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  <a:p>
                      <a:pPr marL="200660" indent="-10033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Arial"/>
                        <a:buChar char="•"/>
                        <a:tabLst>
                          <a:tab pos="201295" algn="l"/>
                        </a:tabLst>
                      </a:pPr>
                      <a:r>
                        <a:rPr sz="70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Contribute</a:t>
                      </a:r>
                      <a:r>
                        <a:rPr sz="700" spc="-25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 </a:t>
                      </a:r>
                      <a:r>
                        <a:rPr sz="700" spc="-2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To </a:t>
                      </a:r>
                      <a:r>
                        <a:rPr sz="700" spc="-10" dirty="0">
                          <a:solidFill>
                            <a:srgbClr val="7F7F7F"/>
                          </a:solidFill>
                          <a:latin typeface="Montserrat" pitchFamily="2" charset="0"/>
                          <a:cs typeface="Verdana"/>
                        </a:rPr>
                        <a:t>Society</a:t>
                      </a:r>
                      <a:endParaRPr sz="700" dirty="0">
                        <a:latin typeface="Montserrat" pitchFamily="2" charset="0"/>
                        <a:cs typeface="Verdana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67257"/>
                  </a:ext>
                </a:extLst>
              </a:tr>
            </a:tbl>
          </a:graphicData>
        </a:graphic>
      </p:graphicFrame>
      <p:sp>
        <p:nvSpPr>
          <p:cNvPr id="3" name="object 14">
            <a:extLst>
              <a:ext uri="{FF2B5EF4-FFF2-40B4-BE49-F238E27FC236}">
                <a16:creationId xmlns:a16="http://schemas.microsoft.com/office/drawing/2014/main" id="{C10FE95D-E3FF-72BF-FACA-AF346A239222}"/>
              </a:ext>
            </a:extLst>
          </p:cNvPr>
          <p:cNvSpPr txBox="1"/>
          <p:nvPr/>
        </p:nvSpPr>
        <p:spPr>
          <a:xfrm>
            <a:off x="1581439" y="3261186"/>
            <a:ext cx="1552575" cy="630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12700" algn="ctr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Montserrat"/>
              </a:rPr>
              <a:t>Increase Probability of Success</a:t>
            </a:r>
          </a:p>
          <a:p>
            <a:pPr marL="12700" marR="5080" lvl="0" indent="-12700" algn="ctr" defTabSz="914400" eaLnBrk="1" fontAlgn="auto" latinLnBrk="0" hangingPunct="1">
              <a:lnSpc>
                <a:spcPct val="1061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1100" spc="-10" dirty="0">
                <a:solidFill>
                  <a:srgbClr val="FFFFFF"/>
                </a:solidFill>
                <a:latin typeface="Montserrat"/>
                <a:cs typeface="Montserrat"/>
              </a:rPr>
              <a:t>Decrease Risk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cs typeface="Montserrat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1E90150-1DFF-23C1-9BFE-208775C3A13F}"/>
              </a:ext>
            </a:extLst>
          </p:cNvPr>
          <p:cNvSpPr/>
          <p:nvPr/>
        </p:nvSpPr>
        <p:spPr>
          <a:xfrm>
            <a:off x="1179513" y="7207250"/>
            <a:ext cx="9101224" cy="228600"/>
          </a:xfrm>
          <a:prstGeom prst="rightArrow">
            <a:avLst/>
          </a:prstGeom>
          <a:solidFill>
            <a:srgbClr val="B68150"/>
          </a:solidFill>
          <a:ln>
            <a:solidFill>
              <a:srgbClr val="B68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phic 19" descr="Arrow Down with solid fill">
            <a:extLst>
              <a:ext uri="{FF2B5EF4-FFF2-40B4-BE49-F238E27FC236}">
                <a16:creationId xmlns:a16="http://schemas.microsoft.com/office/drawing/2014/main" id="{5ABC2203-0371-C1D0-4EB7-A86D4EDCB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3957" y="3678650"/>
            <a:ext cx="252000" cy="252000"/>
          </a:xfrm>
          <a:prstGeom prst="rect">
            <a:avLst/>
          </a:prstGeom>
        </p:spPr>
      </p:pic>
      <p:pic>
        <p:nvPicPr>
          <p:cNvPr id="27" name="Graphic 26" descr="Arrow Down with solid fill">
            <a:extLst>
              <a:ext uri="{FF2B5EF4-FFF2-40B4-BE49-F238E27FC236}">
                <a16:creationId xmlns:a16="http://schemas.microsoft.com/office/drawing/2014/main" id="{CC2AFB97-47EF-0B1F-B5BE-1520BAB0C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289497" y="3226274"/>
            <a:ext cx="252000" cy="25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1A929A-23BA-46D6-8E8E-4F00E8D03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24174"/>
              </p:ext>
            </p:extLst>
          </p:nvPr>
        </p:nvGraphicFramePr>
        <p:xfrm>
          <a:off x="907808" y="2303946"/>
          <a:ext cx="9706742" cy="4798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91708">
                  <a:extLst>
                    <a:ext uri="{9D8B030D-6E8A-4147-A177-3AD203B41FA5}">
                      <a16:colId xmlns:a16="http://schemas.microsoft.com/office/drawing/2014/main" val="3546538552"/>
                    </a:ext>
                  </a:extLst>
                </a:gridCol>
                <a:gridCol w="1762837">
                  <a:extLst>
                    <a:ext uri="{9D8B030D-6E8A-4147-A177-3AD203B41FA5}">
                      <a16:colId xmlns:a16="http://schemas.microsoft.com/office/drawing/2014/main" val="2676480706"/>
                    </a:ext>
                  </a:extLst>
                </a:gridCol>
                <a:gridCol w="1762837">
                  <a:extLst>
                    <a:ext uri="{9D8B030D-6E8A-4147-A177-3AD203B41FA5}">
                      <a16:colId xmlns:a16="http://schemas.microsoft.com/office/drawing/2014/main" val="2494294986"/>
                    </a:ext>
                  </a:extLst>
                </a:gridCol>
                <a:gridCol w="1989360">
                  <a:extLst>
                    <a:ext uri="{9D8B030D-6E8A-4147-A177-3AD203B41FA5}">
                      <a16:colId xmlns:a16="http://schemas.microsoft.com/office/drawing/2014/main" val="242913739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r>
                        <a:rPr lang="en-AU" sz="1100" dirty="0"/>
                        <a:t>Now (April 2024)</a:t>
                      </a:r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 Do List</a:t>
                      </a:r>
                      <a:endParaRPr lang="en-AU" sz="1100" dirty="0"/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1-2 Years (April 25/26)</a:t>
                      </a:r>
                    </a:p>
                  </a:txBody>
                  <a:tcPr marL="60150" marR="60150" marT="30075" marB="30075"/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10 Years (April 2034)</a:t>
                      </a:r>
                    </a:p>
                  </a:txBody>
                  <a:tcPr marL="60150" marR="60150" marT="30075" marB="30075"/>
                </a:tc>
                <a:extLst>
                  <a:ext uri="{0D108BD9-81ED-4DB2-BD59-A6C34878D82A}">
                    <a16:rowId xmlns:a16="http://schemas.microsoft.com/office/drawing/2014/main" val="2762525877"/>
                  </a:ext>
                </a:extLst>
              </a:tr>
              <a:tr h="3992290">
                <a:tc>
                  <a:txBody>
                    <a:bodyPr/>
                    <a:lstStyle/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/>
                        <a:t>Owners</a:t>
                      </a:r>
                      <a:r>
                        <a:rPr lang="en-AU" sz="1000" dirty="0"/>
                        <a:t>–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ages 55 &amp; 50</a:t>
                      </a:r>
                    </a:p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Children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 – 3 kids, teenagers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Pets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 – 2 dogs.</a:t>
                      </a:r>
                    </a:p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/>
                        <a:t>Residence</a:t>
                      </a:r>
                      <a:r>
                        <a:rPr lang="en-AU" sz="1000" dirty="0"/>
                        <a:t> – $2M value, ~$700k debt, joint names.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/>
                        <a:t>Business </a:t>
                      </a:r>
                      <a:r>
                        <a:rPr lang="en-AU" sz="1000" dirty="0"/>
                        <a:t>–  $6 – 7M p.a. revenue, $170k profit last year, previously profit was ~$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1M p.a., 8 </a:t>
                      </a:r>
                      <a:r>
                        <a:rPr lang="en-AU" sz="1000" dirty="0"/>
                        <a:t>staff. </a:t>
                      </a:r>
                      <a:r>
                        <a:rPr lang="en-AU" sz="1000" u="none" dirty="0">
                          <a:solidFill>
                            <a:srgbClr val="000000"/>
                          </a:solidFill>
                        </a:rPr>
                        <a:t>Group restructured in 2021.</a:t>
                      </a:r>
                    </a:p>
                    <a:p>
                      <a:pPr marL="541338" indent="-541338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Inventory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–  ~$1.6M.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Cash reserve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$1.35M across group (excl. super).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Warehouse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– owner - company, value $2.6M, purchase price $2.05M, debt $1.4M.</a:t>
                      </a:r>
                      <a:endParaRPr lang="en-AU" sz="1000" u="sng" dirty="0">
                        <a:solidFill>
                          <a:schemeClr val="tx1"/>
                        </a:solidFill>
                      </a:endParaRP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SMSF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$350k cash, may have a small super account in addition.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Business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– needs another $500k spent. Invested $800k so far ($400k equity &amp; $400k loan). 50/50, patriarch &amp; matriarch entity with other party. No loan agreements. Shareholders agreement not signed.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b="0" u="sng" dirty="0">
                          <a:solidFill>
                            <a:schemeClr val="tx1"/>
                          </a:solidFill>
                        </a:rPr>
                        <a:t>Personal insurance cover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</a:rPr>
                        <a:t> – have some cover in place, needs reviewing.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u="sng" dirty="0">
                          <a:solidFill>
                            <a:schemeClr val="tx1"/>
                          </a:solidFill>
                        </a:rPr>
                        <a:t>Estate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– simple wills – 2 </a:t>
                      </a:r>
                      <a:r>
                        <a:rPr lang="en-AU" sz="1000" u="none" dirty="0" err="1">
                          <a:solidFill>
                            <a:schemeClr val="tx1"/>
                          </a:solidFill>
                        </a:rPr>
                        <a:t>yrs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ago. </a:t>
                      </a:r>
                      <a:r>
                        <a:rPr lang="en-AU" sz="1000" u="none" dirty="0" err="1">
                          <a:solidFill>
                            <a:schemeClr val="tx1"/>
                          </a:solidFill>
                        </a:rPr>
                        <a:t>PoA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– unsure. No </a:t>
                      </a:r>
                      <a:r>
                        <a:rPr lang="en-AU" sz="1000" u="none" dirty="0" err="1">
                          <a:solidFill>
                            <a:schemeClr val="tx1"/>
                          </a:solidFill>
                        </a:rPr>
                        <a:t>PoA</a:t>
                      </a: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 for entities.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i="0" u="sng" dirty="0">
                          <a:solidFill>
                            <a:schemeClr val="tx1"/>
                          </a:solidFill>
                        </a:rPr>
                        <a:t>FBT personal liability </a:t>
                      </a:r>
                      <a:r>
                        <a:rPr lang="en-AU" sz="1000" i="0" u="none" dirty="0">
                          <a:solidFill>
                            <a:schemeClr val="tx1"/>
                          </a:solidFill>
                        </a:rPr>
                        <a:t>- ~$500k.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i="0" u="sng" dirty="0">
                          <a:solidFill>
                            <a:schemeClr val="tx1"/>
                          </a:solidFill>
                        </a:rPr>
                        <a:t>Div 7A liability</a:t>
                      </a:r>
                    </a:p>
                  </a:txBody>
                  <a:tcPr marL="60150" marR="60150" marT="94725" marB="9472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Identify funding options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Access ‘Best &amp; Breed’ team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Maintain focus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Recruitment plan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Strategies to keep LT employees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Strategies to maximise profitability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Wealth succession check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JV or equity  purchase evaluation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Business to be ‘sale’ ready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Improve risk management &amp; governance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Mentoring / coaching team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AU" sz="1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0150" marR="60150" marT="94725" marB="3007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Business autonomous.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Great business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Not stressed, secure, on track</a:t>
                      </a:r>
                    </a:p>
                  </a:txBody>
                  <a:tcPr marL="60150" marR="60150" marT="94725" marB="30075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Both retired; dabbling in business – (~5 years time)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Living on the water apartment - $??? (maybe rent, maybe own)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Current house maintained.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Elderly parents may be living with us – secondary dwelling – sooner than 10 years.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Travel.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Live overseas for a few months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Boating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Learning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Supporting kids – setup for success.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Legacy – kids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Debt free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dirty="0">
                          <a:solidFill>
                            <a:schemeClr val="tx1"/>
                          </a:solidFill>
                        </a:rPr>
                        <a:t>Income $360k p.a.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1" u="none" dirty="0">
                          <a:solidFill>
                            <a:schemeClr val="tx1"/>
                          </a:solidFill>
                        </a:rPr>
                        <a:t>Freedom, have a life, live everyday</a:t>
                      </a:r>
                    </a:p>
                  </a:txBody>
                  <a:tcPr marL="60150" marR="60150" marT="94725" marB="30075"/>
                </a:tc>
                <a:extLst>
                  <a:ext uri="{0D108BD9-81ED-4DB2-BD59-A6C34878D82A}">
                    <a16:rowId xmlns:a16="http://schemas.microsoft.com/office/drawing/2014/main" val="2629454946"/>
                  </a:ext>
                </a:extLst>
              </a:tr>
            </a:tbl>
          </a:graphicData>
        </a:graphic>
      </p:graphicFrame>
      <p:pic>
        <p:nvPicPr>
          <p:cNvPr id="16" name="Graphic 15" descr="Man and woman with solid fill">
            <a:extLst>
              <a:ext uri="{FF2B5EF4-FFF2-40B4-BE49-F238E27FC236}">
                <a16:creationId xmlns:a16="http://schemas.microsoft.com/office/drawing/2014/main" id="{50AC4CC7-4770-8401-2C91-DF6A2BE87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626" y="2575507"/>
            <a:ext cx="233655" cy="233655"/>
          </a:xfrm>
          <a:prstGeom prst="rect">
            <a:avLst/>
          </a:prstGeom>
        </p:spPr>
      </p:pic>
      <p:pic>
        <p:nvPicPr>
          <p:cNvPr id="18" name="Graphic 17" descr="House with solid fill">
            <a:extLst>
              <a:ext uri="{FF2B5EF4-FFF2-40B4-BE49-F238E27FC236}">
                <a16:creationId xmlns:a16="http://schemas.microsoft.com/office/drawing/2014/main" id="{58356BD8-D37B-F903-70F9-70042AE46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85" y="3372739"/>
            <a:ext cx="233655" cy="233655"/>
          </a:xfrm>
          <a:prstGeom prst="rect">
            <a:avLst/>
          </a:prstGeom>
        </p:spPr>
      </p:pic>
      <p:pic>
        <p:nvPicPr>
          <p:cNvPr id="20" name="Graphic 19" descr="Handshake with solid fill">
            <a:extLst>
              <a:ext uri="{FF2B5EF4-FFF2-40B4-BE49-F238E27FC236}">
                <a16:creationId xmlns:a16="http://schemas.microsoft.com/office/drawing/2014/main" id="{367D4A34-95AE-ECB0-137E-8DCE31129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1615" y="3686193"/>
            <a:ext cx="233325" cy="233325"/>
          </a:xfrm>
          <a:prstGeom prst="rect">
            <a:avLst/>
          </a:prstGeom>
        </p:spPr>
      </p:pic>
      <p:pic>
        <p:nvPicPr>
          <p:cNvPr id="24" name="Graphic 23" descr="Wallet with solid fill">
            <a:extLst>
              <a:ext uri="{FF2B5EF4-FFF2-40B4-BE49-F238E27FC236}">
                <a16:creationId xmlns:a16="http://schemas.microsoft.com/office/drawing/2014/main" id="{6860F0D4-5BA4-4C74-5323-D83CAC54A4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5295" y="4323628"/>
            <a:ext cx="233655" cy="233655"/>
          </a:xfrm>
          <a:prstGeom prst="rect">
            <a:avLst/>
          </a:prstGeom>
        </p:spPr>
      </p:pic>
      <p:pic>
        <p:nvPicPr>
          <p:cNvPr id="26" name="Graphic 25" descr="Safe with solid fill">
            <a:extLst>
              <a:ext uri="{FF2B5EF4-FFF2-40B4-BE49-F238E27FC236}">
                <a16:creationId xmlns:a16="http://schemas.microsoft.com/office/drawing/2014/main" id="{7DFFFE79-0186-0C39-6BAD-8D90C22D21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5296" y="5001150"/>
            <a:ext cx="233655" cy="233655"/>
          </a:xfrm>
          <a:prstGeom prst="rect">
            <a:avLst/>
          </a:prstGeom>
        </p:spPr>
      </p:pic>
      <p:pic>
        <p:nvPicPr>
          <p:cNvPr id="30" name="Graphic 29" descr="Life ring with solid fill">
            <a:extLst>
              <a:ext uri="{FF2B5EF4-FFF2-40B4-BE49-F238E27FC236}">
                <a16:creationId xmlns:a16="http://schemas.microsoft.com/office/drawing/2014/main" id="{3993C9F5-B0A3-C37F-CFB3-CC94326C8D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296" y="5858703"/>
            <a:ext cx="233655" cy="233655"/>
          </a:xfrm>
          <a:prstGeom prst="rect">
            <a:avLst/>
          </a:prstGeom>
        </p:spPr>
      </p:pic>
      <p:pic>
        <p:nvPicPr>
          <p:cNvPr id="32" name="Graphic 31" descr="Contract with solid fill">
            <a:extLst>
              <a:ext uri="{FF2B5EF4-FFF2-40B4-BE49-F238E27FC236}">
                <a16:creationId xmlns:a16="http://schemas.microsoft.com/office/drawing/2014/main" id="{62FCA252-8929-8584-0891-CA7AAAC61E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296" y="6246371"/>
            <a:ext cx="233655" cy="233655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B3D2281A-AB50-B052-EB88-F75C1D04F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295" y="4607898"/>
            <a:ext cx="233655" cy="233655"/>
          </a:xfrm>
          <a:prstGeom prst="rect">
            <a:avLst/>
          </a:prstGeom>
        </p:spPr>
      </p:pic>
      <p:pic>
        <p:nvPicPr>
          <p:cNvPr id="3" name="Graphic 2" descr="Child with balloon with solid fill">
            <a:extLst>
              <a:ext uri="{FF2B5EF4-FFF2-40B4-BE49-F238E27FC236}">
                <a16:creationId xmlns:a16="http://schemas.microsoft.com/office/drawing/2014/main" id="{11A0536D-3A91-03B7-77E2-CE4E8FD457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626" y="2812197"/>
            <a:ext cx="233655" cy="233655"/>
          </a:xfrm>
          <a:prstGeom prst="rect">
            <a:avLst/>
          </a:prstGeom>
        </p:spPr>
      </p:pic>
      <p:pic>
        <p:nvPicPr>
          <p:cNvPr id="8" name="Graphic 7" descr="Puppy 2 with solid fill">
            <a:extLst>
              <a:ext uri="{FF2B5EF4-FFF2-40B4-BE49-F238E27FC236}">
                <a16:creationId xmlns:a16="http://schemas.microsoft.com/office/drawing/2014/main" id="{958D7E15-A901-8289-3E40-0EE9A7278D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1284" y="3108034"/>
            <a:ext cx="233655" cy="233655"/>
          </a:xfrm>
          <a:prstGeom prst="rect">
            <a:avLst/>
          </a:prstGeom>
        </p:spPr>
      </p:pic>
      <p:pic>
        <p:nvPicPr>
          <p:cNvPr id="11" name="Graphic 10" descr="Handshake with solid fill">
            <a:extLst>
              <a:ext uri="{FF2B5EF4-FFF2-40B4-BE49-F238E27FC236}">
                <a16:creationId xmlns:a16="http://schemas.microsoft.com/office/drawing/2014/main" id="{3DBEDEF9-D576-5663-46CE-E0C28A5D2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1615" y="4074169"/>
            <a:ext cx="233325" cy="233325"/>
          </a:xfrm>
          <a:prstGeom prst="rect">
            <a:avLst/>
          </a:prstGeom>
        </p:spPr>
      </p:pic>
      <p:pic>
        <p:nvPicPr>
          <p:cNvPr id="12" name="Graphic 11" descr="Handshake with solid fill">
            <a:extLst>
              <a:ext uri="{FF2B5EF4-FFF2-40B4-BE49-F238E27FC236}">
                <a16:creationId xmlns:a16="http://schemas.microsoft.com/office/drawing/2014/main" id="{9768B519-FA1D-86AE-59BA-8E08E6AF4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26" y="5293609"/>
            <a:ext cx="233325" cy="233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50253F-17FE-2958-5AE0-1266FB629999}"/>
              </a:ext>
            </a:extLst>
          </p:cNvPr>
          <p:cNvSpPr txBox="1"/>
          <p:nvPr/>
        </p:nvSpPr>
        <p:spPr>
          <a:xfrm>
            <a:off x="907808" y="7102686"/>
            <a:ext cx="5820370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3" b="1" dirty="0">
                <a:highlight>
                  <a:srgbClr val="FFFF00"/>
                </a:highlight>
              </a:rPr>
              <a:t>Not possible &amp; not sustainable to keep going as we are.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1056490-8C00-FFF9-3F10-A7DD3EB57EE9}"/>
              </a:ext>
            </a:extLst>
          </p:cNvPr>
          <p:cNvSpPr/>
          <p:nvPr/>
        </p:nvSpPr>
        <p:spPr>
          <a:xfrm>
            <a:off x="6932003" y="1965112"/>
            <a:ext cx="269875" cy="229870"/>
          </a:xfrm>
          <a:custGeom>
            <a:avLst/>
            <a:gdLst/>
            <a:ahLst/>
            <a:cxnLst/>
            <a:rect l="l" t="t" r="r" b="b"/>
            <a:pathLst>
              <a:path w="269875" h="229869">
                <a:moveTo>
                  <a:pt x="242341" y="151765"/>
                </a:moveTo>
                <a:lnTo>
                  <a:pt x="238493" y="147916"/>
                </a:lnTo>
                <a:lnTo>
                  <a:pt x="228879" y="147916"/>
                </a:lnTo>
                <a:lnTo>
                  <a:pt x="225031" y="151765"/>
                </a:lnTo>
                <a:lnTo>
                  <a:pt x="225031" y="161378"/>
                </a:lnTo>
                <a:lnTo>
                  <a:pt x="228879" y="165214"/>
                </a:lnTo>
                <a:lnTo>
                  <a:pt x="238493" y="165214"/>
                </a:lnTo>
                <a:lnTo>
                  <a:pt x="242341" y="161378"/>
                </a:lnTo>
                <a:lnTo>
                  <a:pt x="242341" y="151765"/>
                </a:lnTo>
                <a:close/>
              </a:path>
              <a:path w="269875" h="229869">
                <a:moveTo>
                  <a:pt x="269265" y="91262"/>
                </a:moveTo>
                <a:lnTo>
                  <a:pt x="267335" y="87401"/>
                </a:lnTo>
                <a:lnTo>
                  <a:pt x="267335" y="86461"/>
                </a:lnTo>
                <a:lnTo>
                  <a:pt x="265417" y="85496"/>
                </a:lnTo>
                <a:lnTo>
                  <a:pt x="172720" y="24015"/>
                </a:lnTo>
                <a:lnTo>
                  <a:pt x="142328" y="3848"/>
                </a:lnTo>
                <a:lnTo>
                  <a:pt x="138480" y="0"/>
                </a:lnTo>
                <a:lnTo>
                  <a:pt x="132702" y="0"/>
                </a:lnTo>
                <a:lnTo>
                  <a:pt x="128854" y="3848"/>
                </a:lnTo>
                <a:lnTo>
                  <a:pt x="4800" y="84531"/>
                </a:lnTo>
                <a:lnTo>
                  <a:pt x="3848" y="84531"/>
                </a:lnTo>
                <a:lnTo>
                  <a:pt x="3848" y="86461"/>
                </a:lnTo>
                <a:lnTo>
                  <a:pt x="952" y="89331"/>
                </a:lnTo>
                <a:lnTo>
                  <a:pt x="0" y="92214"/>
                </a:lnTo>
                <a:lnTo>
                  <a:pt x="1917" y="96050"/>
                </a:lnTo>
                <a:lnTo>
                  <a:pt x="2755" y="99402"/>
                </a:lnTo>
                <a:lnTo>
                  <a:pt x="2882" y="99898"/>
                </a:lnTo>
                <a:lnTo>
                  <a:pt x="6731" y="101828"/>
                </a:lnTo>
                <a:lnTo>
                  <a:pt x="27889" y="101828"/>
                </a:lnTo>
                <a:lnTo>
                  <a:pt x="27889" y="225729"/>
                </a:lnTo>
                <a:lnTo>
                  <a:pt x="31737" y="229577"/>
                </a:lnTo>
                <a:lnTo>
                  <a:pt x="238493" y="229577"/>
                </a:lnTo>
                <a:lnTo>
                  <a:pt x="242341" y="225729"/>
                </a:lnTo>
                <a:lnTo>
                  <a:pt x="242341" y="212280"/>
                </a:lnTo>
                <a:lnTo>
                  <a:pt x="242341" y="174815"/>
                </a:lnTo>
                <a:lnTo>
                  <a:pt x="238493" y="170980"/>
                </a:lnTo>
                <a:lnTo>
                  <a:pt x="228879" y="170980"/>
                </a:lnTo>
                <a:lnTo>
                  <a:pt x="225031" y="174815"/>
                </a:lnTo>
                <a:lnTo>
                  <a:pt x="225031" y="212280"/>
                </a:lnTo>
                <a:lnTo>
                  <a:pt x="216369" y="212280"/>
                </a:lnTo>
                <a:lnTo>
                  <a:pt x="216369" y="170027"/>
                </a:lnTo>
                <a:lnTo>
                  <a:pt x="215544" y="161620"/>
                </a:lnTo>
                <a:lnTo>
                  <a:pt x="215468" y="160832"/>
                </a:lnTo>
                <a:lnTo>
                  <a:pt x="215290" y="160413"/>
                </a:lnTo>
                <a:lnTo>
                  <a:pt x="200990" y="140246"/>
                </a:lnTo>
                <a:lnTo>
                  <a:pt x="202907" y="136398"/>
                </a:lnTo>
                <a:lnTo>
                  <a:pt x="203860" y="132562"/>
                </a:lnTo>
                <a:lnTo>
                  <a:pt x="203860" y="127749"/>
                </a:lnTo>
                <a:lnTo>
                  <a:pt x="201358" y="115506"/>
                </a:lnTo>
                <a:lnTo>
                  <a:pt x="198107" y="110744"/>
                </a:lnTo>
                <a:lnTo>
                  <a:pt x="198107" y="161378"/>
                </a:lnTo>
                <a:lnTo>
                  <a:pt x="198107" y="212280"/>
                </a:lnTo>
                <a:lnTo>
                  <a:pt x="170218" y="212280"/>
                </a:lnTo>
                <a:lnTo>
                  <a:pt x="170091" y="205562"/>
                </a:lnTo>
                <a:lnTo>
                  <a:pt x="170065" y="203454"/>
                </a:lnTo>
                <a:lnTo>
                  <a:pt x="169849" y="202666"/>
                </a:lnTo>
                <a:lnTo>
                  <a:pt x="168287" y="197396"/>
                </a:lnTo>
                <a:lnTo>
                  <a:pt x="168186" y="197027"/>
                </a:lnTo>
                <a:lnTo>
                  <a:pt x="164680" y="191592"/>
                </a:lnTo>
                <a:lnTo>
                  <a:pt x="159639" y="187299"/>
                </a:lnTo>
                <a:lnTo>
                  <a:pt x="160591" y="184429"/>
                </a:lnTo>
                <a:lnTo>
                  <a:pt x="160591" y="178676"/>
                </a:lnTo>
                <a:lnTo>
                  <a:pt x="159727" y="172237"/>
                </a:lnTo>
                <a:lnTo>
                  <a:pt x="157226" y="166179"/>
                </a:lnTo>
                <a:lnTo>
                  <a:pt x="153860" y="161620"/>
                </a:lnTo>
                <a:lnTo>
                  <a:pt x="153860" y="205562"/>
                </a:lnTo>
                <a:lnTo>
                  <a:pt x="153860" y="212280"/>
                </a:lnTo>
                <a:lnTo>
                  <a:pt x="117322" y="212280"/>
                </a:lnTo>
                <a:lnTo>
                  <a:pt x="117322" y="205562"/>
                </a:lnTo>
                <a:lnTo>
                  <a:pt x="119253" y="202666"/>
                </a:lnTo>
                <a:lnTo>
                  <a:pt x="122123" y="200761"/>
                </a:lnTo>
                <a:lnTo>
                  <a:pt x="128498" y="203454"/>
                </a:lnTo>
                <a:lnTo>
                  <a:pt x="135597" y="204355"/>
                </a:lnTo>
                <a:lnTo>
                  <a:pt x="142697" y="203454"/>
                </a:lnTo>
                <a:lnTo>
                  <a:pt x="149047" y="200761"/>
                </a:lnTo>
                <a:lnTo>
                  <a:pt x="151930" y="202666"/>
                </a:lnTo>
                <a:lnTo>
                  <a:pt x="153860" y="205562"/>
                </a:lnTo>
                <a:lnTo>
                  <a:pt x="153860" y="161620"/>
                </a:lnTo>
                <a:lnTo>
                  <a:pt x="153289" y="160832"/>
                </a:lnTo>
                <a:lnTo>
                  <a:pt x="148094" y="156565"/>
                </a:lnTo>
                <a:lnTo>
                  <a:pt x="149047" y="155613"/>
                </a:lnTo>
                <a:lnTo>
                  <a:pt x="152895" y="153695"/>
                </a:lnTo>
                <a:lnTo>
                  <a:pt x="161442" y="158013"/>
                </a:lnTo>
                <a:lnTo>
                  <a:pt x="170700" y="159448"/>
                </a:lnTo>
                <a:lnTo>
                  <a:pt x="179946" y="158013"/>
                </a:lnTo>
                <a:lnTo>
                  <a:pt x="188480" y="153695"/>
                </a:lnTo>
                <a:lnTo>
                  <a:pt x="193294" y="156565"/>
                </a:lnTo>
                <a:lnTo>
                  <a:pt x="198107" y="161378"/>
                </a:lnTo>
                <a:lnTo>
                  <a:pt x="198107" y="110744"/>
                </a:lnTo>
                <a:lnTo>
                  <a:pt x="194500" y="105422"/>
                </a:lnTo>
                <a:lnTo>
                  <a:pt x="185597" y="99402"/>
                </a:lnTo>
                <a:lnTo>
                  <a:pt x="185597" y="119100"/>
                </a:lnTo>
                <a:lnTo>
                  <a:pt x="185597" y="134480"/>
                </a:lnTo>
                <a:lnTo>
                  <a:pt x="178866" y="141198"/>
                </a:lnTo>
                <a:lnTo>
                  <a:pt x="163487" y="141198"/>
                </a:lnTo>
                <a:lnTo>
                  <a:pt x="156743" y="134480"/>
                </a:lnTo>
                <a:lnTo>
                  <a:pt x="156743" y="119100"/>
                </a:lnTo>
                <a:lnTo>
                  <a:pt x="163487" y="112382"/>
                </a:lnTo>
                <a:lnTo>
                  <a:pt x="178866" y="112382"/>
                </a:lnTo>
                <a:lnTo>
                  <a:pt x="185597" y="119100"/>
                </a:lnTo>
                <a:lnTo>
                  <a:pt x="185597" y="99402"/>
                </a:lnTo>
                <a:lnTo>
                  <a:pt x="184391" y="98577"/>
                </a:lnTo>
                <a:lnTo>
                  <a:pt x="172135" y="96050"/>
                </a:lnTo>
                <a:lnTo>
                  <a:pt x="159880" y="98577"/>
                </a:lnTo>
                <a:lnTo>
                  <a:pt x="149771" y="105422"/>
                </a:lnTo>
                <a:lnTo>
                  <a:pt x="144246" y="113563"/>
                </a:lnTo>
                <a:lnTo>
                  <a:pt x="144246" y="173863"/>
                </a:lnTo>
                <a:lnTo>
                  <a:pt x="144246" y="180581"/>
                </a:lnTo>
                <a:lnTo>
                  <a:pt x="143294" y="182511"/>
                </a:lnTo>
                <a:lnTo>
                  <a:pt x="139446" y="186359"/>
                </a:lnTo>
                <a:lnTo>
                  <a:pt x="137515" y="187299"/>
                </a:lnTo>
                <a:lnTo>
                  <a:pt x="130784" y="187299"/>
                </a:lnTo>
                <a:lnTo>
                  <a:pt x="126936" y="183464"/>
                </a:lnTo>
                <a:lnTo>
                  <a:pt x="126936" y="173863"/>
                </a:lnTo>
                <a:lnTo>
                  <a:pt x="130784" y="170027"/>
                </a:lnTo>
                <a:lnTo>
                  <a:pt x="140398" y="170027"/>
                </a:lnTo>
                <a:lnTo>
                  <a:pt x="144246" y="173863"/>
                </a:lnTo>
                <a:lnTo>
                  <a:pt x="144246" y="113563"/>
                </a:lnTo>
                <a:lnTo>
                  <a:pt x="142925" y="115506"/>
                </a:lnTo>
                <a:lnTo>
                  <a:pt x="140398" y="127749"/>
                </a:lnTo>
                <a:lnTo>
                  <a:pt x="140398" y="131597"/>
                </a:lnTo>
                <a:lnTo>
                  <a:pt x="141363" y="136398"/>
                </a:lnTo>
                <a:lnTo>
                  <a:pt x="143294" y="140246"/>
                </a:lnTo>
                <a:lnTo>
                  <a:pt x="140398" y="142163"/>
                </a:lnTo>
                <a:lnTo>
                  <a:pt x="136550" y="146011"/>
                </a:lnTo>
                <a:lnTo>
                  <a:pt x="132702" y="142163"/>
                </a:lnTo>
                <a:lnTo>
                  <a:pt x="129819" y="140246"/>
                </a:lnTo>
                <a:lnTo>
                  <a:pt x="131749" y="136398"/>
                </a:lnTo>
                <a:lnTo>
                  <a:pt x="132702" y="132562"/>
                </a:lnTo>
                <a:lnTo>
                  <a:pt x="132702" y="127749"/>
                </a:lnTo>
                <a:lnTo>
                  <a:pt x="130187" y="115506"/>
                </a:lnTo>
                <a:lnTo>
                  <a:pt x="123329" y="105422"/>
                </a:lnTo>
                <a:lnTo>
                  <a:pt x="122123" y="104609"/>
                </a:lnTo>
                <a:lnTo>
                  <a:pt x="122123" y="156565"/>
                </a:lnTo>
                <a:lnTo>
                  <a:pt x="117297" y="160413"/>
                </a:lnTo>
                <a:lnTo>
                  <a:pt x="116840" y="160832"/>
                </a:lnTo>
                <a:lnTo>
                  <a:pt x="113004" y="165811"/>
                </a:lnTo>
                <a:lnTo>
                  <a:pt x="110502" y="171843"/>
                </a:lnTo>
                <a:lnTo>
                  <a:pt x="109626" y="178676"/>
                </a:lnTo>
                <a:lnTo>
                  <a:pt x="109626" y="184429"/>
                </a:lnTo>
                <a:lnTo>
                  <a:pt x="110591" y="187299"/>
                </a:lnTo>
                <a:lnTo>
                  <a:pt x="105549" y="191998"/>
                </a:lnTo>
                <a:lnTo>
                  <a:pt x="101942" y="197396"/>
                </a:lnTo>
                <a:lnTo>
                  <a:pt x="99796" y="203454"/>
                </a:lnTo>
                <a:lnTo>
                  <a:pt x="99047" y="210362"/>
                </a:lnTo>
                <a:lnTo>
                  <a:pt x="99047" y="212280"/>
                </a:lnTo>
                <a:lnTo>
                  <a:pt x="72123" y="212280"/>
                </a:lnTo>
                <a:lnTo>
                  <a:pt x="72123" y="160413"/>
                </a:lnTo>
                <a:lnTo>
                  <a:pt x="75971" y="156565"/>
                </a:lnTo>
                <a:lnTo>
                  <a:pt x="81737" y="153695"/>
                </a:lnTo>
                <a:lnTo>
                  <a:pt x="90411" y="158013"/>
                </a:lnTo>
                <a:lnTo>
                  <a:pt x="99885" y="159448"/>
                </a:lnTo>
                <a:lnTo>
                  <a:pt x="109194" y="158013"/>
                </a:lnTo>
                <a:lnTo>
                  <a:pt x="117322" y="153695"/>
                </a:lnTo>
                <a:lnTo>
                  <a:pt x="119253" y="154660"/>
                </a:lnTo>
                <a:lnTo>
                  <a:pt x="120205" y="155613"/>
                </a:lnTo>
                <a:lnTo>
                  <a:pt x="122123" y="156565"/>
                </a:lnTo>
                <a:lnTo>
                  <a:pt x="122123" y="104609"/>
                </a:lnTo>
                <a:lnTo>
                  <a:pt x="113474" y="98742"/>
                </a:lnTo>
                <a:lnTo>
                  <a:pt x="113474" y="119100"/>
                </a:lnTo>
                <a:lnTo>
                  <a:pt x="113474" y="134480"/>
                </a:lnTo>
                <a:lnTo>
                  <a:pt x="106743" y="141198"/>
                </a:lnTo>
                <a:lnTo>
                  <a:pt x="91363" y="141198"/>
                </a:lnTo>
                <a:lnTo>
                  <a:pt x="84620" y="134480"/>
                </a:lnTo>
                <a:lnTo>
                  <a:pt x="84620" y="119100"/>
                </a:lnTo>
                <a:lnTo>
                  <a:pt x="91363" y="112382"/>
                </a:lnTo>
                <a:lnTo>
                  <a:pt x="106743" y="112382"/>
                </a:lnTo>
                <a:lnTo>
                  <a:pt x="113474" y="119100"/>
                </a:lnTo>
                <a:lnTo>
                  <a:pt x="113474" y="98742"/>
                </a:lnTo>
                <a:lnTo>
                  <a:pt x="113233" y="98577"/>
                </a:lnTo>
                <a:lnTo>
                  <a:pt x="100965" y="96050"/>
                </a:lnTo>
                <a:lnTo>
                  <a:pt x="88722" y="98577"/>
                </a:lnTo>
                <a:lnTo>
                  <a:pt x="78613" y="105422"/>
                </a:lnTo>
                <a:lnTo>
                  <a:pt x="71755" y="115506"/>
                </a:lnTo>
                <a:lnTo>
                  <a:pt x="69227" y="127749"/>
                </a:lnTo>
                <a:lnTo>
                  <a:pt x="69227" y="131597"/>
                </a:lnTo>
                <a:lnTo>
                  <a:pt x="70192" y="136398"/>
                </a:lnTo>
                <a:lnTo>
                  <a:pt x="72123" y="140246"/>
                </a:lnTo>
                <a:lnTo>
                  <a:pt x="65239" y="146011"/>
                </a:lnTo>
                <a:lnTo>
                  <a:pt x="60464" y="152971"/>
                </a:lnTo>
                <a:lnTo>
                  <a:pt x="57721" y="160832"/>
                </a:lnTo>
                <a:lnTo>
                  <a:pt x="57594" y="161620"/>
                </a:lnTo>
                <a:lnTo>
                  <a:pt x="56730" y="170027"/>
                </a:lnTo>
                <a:lnTo>
                  <a:pt x="56730" y="212280"/>
                </a:lnTo>
                <a:lnTo>
                  <a:pt x="45186" y="212280"/>
                </a:lnTo>
                <a:lnTo>
                  <a:pt x="45186" y="89331"/>
                </a:lnTo>
                <a:lnTo>
                  <a:pt x="43268" y="86461"/>
                </a:lnTo>
                <a:lnTo>
                  <a:pt x="39433" y="85496"/>
                </a:lnTo>
                <a:lnTo>
                  <a:pt x="134632" y="24015"/>
                </a:lnTo>
                <a:lnTo>
                  <a:pt x="229844" y="84531"/>
                </a:lnTo>
                <a:lnTo>
                  <a:pt x="226961" y="85496"/>
                </a:lnTo>
                <a:lnTo>
                  <a:pt x="224066" y="88366"/>
                </a:lnTo>
                <a:lnTo>
                  <a:pt x="224066" y="138328"/>
                </a:lnTo>
                <a:lnTo>
                  <a:pt x="227914" y="142163"/>
                </a:lnTo>
                <a:lnTo>
                  <a:pt x="237528" y="142163"/>
                </a:lnTo>
                <a:lnTo>
                  <a:pt x="241376" y="138328"/>
                </a:lnTo>
                <a:lnTo>
                  <a:pt x="241376" y="101828"/>
                </a:lnTo>
                <a:lnTo>
                  <a:pt x="263486" y="101828"/>
                </a:lnTo>
                <a:lnTo>
                  <a:pt x="266382" y="99898"/>
                </a:lnTo>
                <a:lnTo>
                  <a:pt x="267335" y="96050"/>
                </a:lnTo>
                <a:lnTo>
                  <a:pt x="269265" y="94145"/>
                </a:lnTo>
                <a:lnTo>
                  <a:pt x="269265" y="91262"/>
                </a:lnTo>
                <a:close/>
              </a:path>
            </a:pathLst>
          </a:custGeom>
          <a:solidFill>
            <a:srgbClr val="B6815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EBA332A-9448-478A-C936-A0C08029464A}"/>
              </a:ext>
            </a:extLst>
          </p:cNvPr>
          <p:cNvSpPr txBox="1"/>
          <p:nvPr/>
        </p:nvSpPr>
        <p:spPr>
          <a:xfrm>
            <a:off x="7279374" y="2003606"/>
            <a:ext cx="303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Live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DAEDE30-2199-C893-6D14-FE04B1ED8B42}"/>
              </a:ext>
            </a:extLst>
          </p:cNvPr>
          <p:cNvSpPr txBox="1"/>
          <p:nvPr/>
        </p:nvSpPr>
        <p:spPr>
          <a:xfrm>
            <a:off x="9075579" y="1986641"/>
            <a:ext cx="41973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Learn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BD0A7EF2-5CB9-948F-E97D-41841F7A6480}"/>
              </a:ext>
            </a:extLst>
          </p:cNvPr>
          <p:cNvGrpSpPr/>
          <p:nvPr/>
        </p:nvGrpSpPr>
        <p:grpSpPr>
          <a:xfrm>
            <a:off x="8710510" y="1971196"/>
            <a:ext cx="301625" cy="202565"/>
            <a:chOff x="8311895" y="1034796"/>
            <a:chExt cx="301625" cy="202565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B2859E73-3D7B-32CF-D660-5799EE0C46A5}"/>
                </a:ext>
              </a:extLst>
            </p:cNvPr>
            <p:cNvSpPr/>
            <p:nvPr/>
          </p:nvSpPr>
          <p:spPr>
            <a:xfrm>
              <a:off x="8311895" y="1034796"/>
              <a:ext cx="284480" cy="202565"/>
            </a:xfrm>
            <a:custGeom>
              <a:avLst/>
              <a:gdLst/>
              <a:ahLst/>
              <a:cxnLst/>
              <a:rect l="l" t="t" r="r" b="b"/>
              <a:pathLst>
                <a:path w="284479" h="202565">
                  <a:moveTo>
                    <a:pt x="150672" y="0"/>
                  </a:moveTo>
                  <a:lnTo>
                    <a:pt x="0" y="77724"/>
                  </a:lnTo>
                  <a:lnTo>
                    <a:pt x="16205" y="85813"/>
                  </a:lnTo>
                  <a:lnTo>
                    <a:pt x="16205" y="166535"/>
                  </a:lnTo>
                  <a:lnTo>
                    <a:pt x="10464" y="169862"/>
                  </a:lnTo>
                  <a:lnTo>
                    <a:pt x="6591" y="175907"/>
                  </a:lnTo>
                  <a:lnTo>
                    <a:pt x="6591" y="182981"/>
                  </a:lnTo>
                  <a:lnTo>
                    <a:pt x="8102" y="190423"/>
                  </a:lnTo>
                  <a:lnTo>
                    <a:pt x="12217" y="196507"/>
                  </a:lnTo>
                  <a:lnTo>
                    <a:pt x="18326" y="200609"/>
                  </a:lnTo>
                  <a:lnTo>
                    <a:pt x="25806" y="202107"/>
                  </a:lnTo>
                  <a:lnTo>
                    <a:pt x="33286" y="200609"/>
                  </a:lnTo>
                  <a:lnTo>
                    <a:pt x="39395" y="196507"/>
                  </a:lnTo>
                  <a:lnTo>
                    <a:pt x="43510" y="190423"/>
                  </a:lnTo>
                  <a:lnTo>
                    <a:pt x="45021" y="182981"/>
                  </a:lnTo>
                  <a:lnTo>
                    <a:pt x="45021" y="175907"/>
                  </a:lnTo>
                  <a:lnTo>
                    <a:pt x="41160" y="169862"/>
                  </a:lnTo>
                  <a:lnTo>
                    <a:pt x="35407" y="166535"/>
                  </a:lnTo>
                  <a:lnTo>
                    <a:pt x="35407" y="95681"/>
                  </a:lnTo>
                  <a:lnTo>
                    <a:pt x="79908" y="95681"/>
                  </a:lnTo>
                  <a:lnTo>
                    <a:pt x="84264" y="94284"/>
                  </a:lnTo>
                  <a:lnTo>
                    <a:pt x="91541" y="92684"/>
                  </a:lnTo>
                  <a:lnTo>
                    <a:pt x="103632" y="90474"/>
                  </a:lnTo>
                  <a:lnTo>
                    <a:pt x="117779" y="88773"/>
                  </a:lnTo>
                  <a:lnTo>
                    <a:pt x="133591" y="87680"/>
                  </a:lnTo>
                  <a:lnTo>
                    <a:pt x="150672" y="87299"/>
                  </a:lnTo>
                  <a:lnTo>
                    <a:pt x="282486" y="87299"/>
                  </a:lnTo>
                  <a:lnTo>
                    <a:pt x="284238" y="86410"/>
                  </a:lnTo>
                  <a:lnTo>
                    <a:pt x="59118" y="86410"/>
                  </a:lnTo>
                  <a:lnTo>
                    <a:pt x="42011" y="77724"/>
                  </a:lnTo>
                  <a:lnTo>
                    <a:pt x="150672" y="21526"/>
                  </a:lnTo>
                  <a:lnTo>
                    <a:pt x="192239" y="21526"/>
                  </a:lnTo>
                  <a:lnTo>
                    <a:pt x="150672" y="0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88A6C379-30EE-B239-A120-2012D8446BC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7303" y="1056327"/>
              <a:ext cx="265951" cy="161444"/>
            </a:xfrm>
            <a:prstGeom prst="rect">
              <a:avLst/>
            </a:prstGeom>
          </p:spPr>
        </p:pic>
      </p:grpSp>
      <p:sp>
        <p:nvSpPr>
          <p:cNvPr id="19" name="object 9">
            <a:extLst>
              <a:ext uri="{FF2B5EF4-FFF2-40B4-BE49-F238E27FC236}">
                <a16:creationId xmlns:a16="http://schemas.microsoft.com/office/drawing/2014/main" id="{F2CFEEED-2EBE-B8AA-3CCB-B19E4180744B}"/>
              </a:ext>
            </a:extLst>
          </p:cNvPr>
          <p:cNvSpPr txBox="1"/>
          <p:nvPr/>
        </p:nvSpPr>
        <p:spPr>
          <a:xfrm>
            <a:off x="8204069" y="1986673"/>
            <a:ext cx="348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Love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12EE743F-0E46-ED0E-ACF5-00E99AE37B4F}"/>
              </a:ext>
            </a:extLst>
          </p:cNvPr>
          <p:cNvSpPr txBox="1"/>
          <p:nvPr/>
        </p:nvSpPr>
        <p:spPr>
          <a:xfrm>
            <a:off x="10017799" y="1986673"/>
            <a:ext cx="526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Century Gothic"/>
                <a:cs typeface="Century Gothic"/>
              </a:rPr>
              <a:t>Legacy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grpSp>
        <p:nvGrpSpPr>
          <p:cNvPr id="22" name="object 11">
            <a:extLst>
              <a:ext uri="{FF2B5EF4-FFF2-40B4-BE49-F238E27FC236}">
                <a16:creationId xmlns:a16="http://schemas.microsoft.com/office/drawing/2014/main" id="{20608FA6-2E60-5D39-F8E0-5592C62026BD}"/>
              </a:ext>
            </a:extLst>
          </p:cNvPr>
          <p:cNvGrpSpPr/>
          <p:nvPr/>
        </p:nvGrpSpPr>
        <p:grpSpPr>
          <a:xfrm>
            <a:off x="9653867" y="1936144"/>
            <a:ext cx="271780" cy="251460"/>
            <a:chOff x="9255252" y="999744"/>
            <a:chExt cx="271780" cy="251460"/>
          </a:xfrm>
        </p:grpSpPr>
        <p:pic>
          <p:nvPicPr>
            <p:cNvPr id="23" name="object 12">
              <a:extLst>
                <a:ext uri="{FF2B5EF4-FFF2-40B4-BE49-F238E27FC236}">
                  <a16:creationId xmlns:a16="http://schemas.microsoft.com/office/drawing/2014/main" id="{7325FC6D-E277-A9F6-B8A9-FEF68DDC9DC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6111" y="1026049"/>
              <a:ext cx="115514" cy="201693"/>
            </a:xfrm>
            <a:prstGeom prst="rect">
              <a:avLst/>
            </a:prstGeom>
          </p:spPr>
        </p:pic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A8687CEB-7181-55F1-5332-BBA9A0F43146}"/>
                </a:ext>
              </a:extLst>
            </p:cNvPr>
            <p:cNvSpPr/>
            <p:nvPr/>
          </p:nvSpPr>
          <p:spPr>
            <a:xfrm>
              <a:off x="9255252" y="999743"/>
              <a:ext cx="271780" cy="251460"/>
            </a:xfrm>
            <a:custGeom>
              <a:avLst/>
              <a:gdLst/>
              <a:ahLst/>
              <a:cxnLst/>
              <a:rect l="l" t="t" r="r" b="b"/>
              <a:pathLst>
                <a:path w="271779" h="251459">
                  <a:moveTo>
                    <a:pt x="172377" y="76301"/>
                  </a:moveTo>
                  <a:lnTo>
                    <a:pt x="171500" y="74549"/>
                  </a:lnTo>
                  <a:lnTo>
                    <a:pt x="166243" y="69291"/>
                  </a:lnTo>
                  <a:lnTo>
                    <a:pt x="160997" y="69291"/>
                  </a:lnTo>
                  <a:lnTo>
                    <a:pt x="155740" y="74549"/>
                  </a:lnTo>
                  <a:lnTo>
                    <a:pt x="154863" y="76301"/>
                  </a:lnTo>
                  <a:lnTo>
                    <a:pt x="154863" y="81572"/>
                  </a:lnTo>
                  <a:lnTo>
                    <a:pt x="155740" y="83312"/>
                  </a:lnTo>
                  <a:lnTo>
                    <a:pt x="159245" y="86829"/>
                  </a:lnTo>
                  <a:lnTo>
                    <a:pt x="160997" y="87706"/>
                  </a:lnTo>
                  <a:lnTo>
                    <a:pt x="166243" y="87706"/>
                  </a:lnTo>
                  <a:lnTo>
                    <a:pt x="167995" y="86829"/>
                  </a:lnTo>
                  <a:lnTo>
                    <a:pt x="171500" y="83312"/>
                  </a:lnTo>
                  <a:lnTo>
                    <a:pt x="172377" y="81572"/>
                  </a:lnTo>
                  <a:lnTo>
                    <a:pt x="172377" y="76301"/>
                  </a:lnTo>
                  <a:close/>
                </a:path>
                <a:path w="271779" h="251459">
                  <a:moveTo>
                    <a:pt x="250253" y="156083"/>
                  </a:moveTo>
                  <a:lnTo>
                    <a:pt x="245110" y="113017"/>
                  </a:lnTo>
                  <a:lnTo>
                    <a:pt x="230124" y="71907"/>
                  </a:lnTo>
                  <a:lnTo>
                    <a:pt x="206171" y="36068"/>
                  </a:lnTo>
                  <a:lnTo>
                    <a:pt x="174993" y="6134"/>
                  </a:lnTo>
                  <a:lnTo>
                    <a:pt x="166255" y="0"/>
                  </a:lnTo>
                  <a:lnTo>
                    <a:pt x="162750" y="0"/>
                  </a:lnTo>
                  <a:lnTo>
                    <a:pt x="160134" y="876"/>
                  </a:lnTo>
                  <a:lnTo>
                    <a:pt x="157505" y="2628"/>
                  </a:lnTo>
                  <a:lnTo>
                    <a:pt x="155740" y="5270"/>
                  </a:lnTo>
                  <a:lnTo>
                    <a:pt x="155740" y="61379"/>
                  </a:lnTo>
                  <a:lnTo>
                    <a:pt x="159258" y="65773"/>
                  </a:lnTo>
                  <a:lnTo>
                    <a:pt x="168871" y="65773"/>
                  </a:lnTo>
                  <a:lnTo>
                    <a:pt x="173253" y="62255"/>
                  </a:lnTo>
                  <a:lnTo>
                    <a:pt x="173253" y="26301"/>
                  </a:lnTo>
                  <a:lnTo>
                    <a:pt x="197586" y="51269"/>
                  </a:lnTo>
                  <a:lnTo>
                    <a:pt x="216357" y="80683"/>
                  </a:lnTo>
                  <a:lnTo>
                    <a:pt x="228866" y="113360"/>
                  </a:lnTo>
                  <a:lnTo>
                    <a:pt x="234505" y="148183"/>
                  </a:lnTo>
                  <a:lnTo>
                    <a:pt x="173253" y="148183"/>
                  </a:lnTo>
                  <a:lnTo>
                    <a:pt x="173253" y="97332"/>
                  </a:lnTo>
                  <a:lnTo>
                    <a:pt x="169748" y="92951"/>
                  </a:lnTo>
                  <a:lnTo>
                    <a:pt x="160134" y="92951"/>
                  </a:lnTo>
                  <a:lnTo>
                    <a:pt x="155740" y="96456"/>
                  </a:lnTo>
                  <a:lnTo>
                    <a:pt x="155740" y="158724"/>
                  </a:lnTo>
                  <a:lnTo>
                    <a:pt x="156629" y="160477"/>
                  </a:lnTo>
                  <a:lnTo>
                    <a:pt x="160134" y="163982"/>
                  </a:lnTo>
                  <a:lnTo>
                    <a:pt x="161874" y="164858"/>
                  </a:lnTo>
                  <a:lnTo>
                    <a:pt x="245884" y="164858"/>
                  </a:lnTo>
                  <a:lnTo>
                    <a:pt x="250253" y="161353"/>
                  </a:lnTo>
                  <a:lnTo>
                    <a:pt x="250253" y="156083"/>
                  </a:lnTo>
                  <a:close/>
                </a:path>
                <a:path w="271779" h="251459">
                  <a:moveTo>
                    <a:pt x="271272" y="176263"/>
                  </a:moveTo>
                  <a:lnTo>
                    <a:pt x="267766" y="171005"/>
                  </a:lnTo>
                  <a:lnTo>
                    <a:pt x="265137" y="170129"/>
                  </a:lnTo>
                  <a:lnTo>
                    <a:pt x="144373" y="170129"/>
                  </a:lnTo>
                  <a:lnTo>
                    <a:pt x="144373" y="4406"/>
                  </a:lnTo>
                  <a:lnTo>
                    <a:pt x="140881" y="12"/>
                  </a:lnTo>
                  <a:lnTo>
                    <a:pt x="130378" y="12"/>
                  </a:lnTo>
                  <a:lnTo>
                    <a:pt x="126885" y="3530"/>
                  </a:lnTo>
                  <a:lnTo>
                    <a:pt x="126885" y="171005"/>
                  </a:lnTo>
                  <a:lnTo>
                    <a:pt x="80505" y="171005"/>
                  </a:lnTo>
                  <a:lnTo>
                    <a:pt x="76136" y="174510"/>
                  </a:lnTo>
                  <a:lnTo>
                    <a:pt x="76136" y="184162"/>
                  </a:lnTo>
                  <a:lnTo>
                    <a:pt x="79629" y="188531"/>
                  </a:lnTo>
                  <a:lnTo>
                    <a:pt x="249389" y="188531"/>
                  </a:lnTo>
                  <a:lnTo>
                    <a:pt x="245135" y="195605"/>
                  </a:lnTo>
                  <a:lnTo>
                    <a:pt x="240309" y="202247"/>
                  </a:lnTo>
                  <a:lnTo>
                    <a:pt x="235000" y="208394"/>
                  </a:lnTo>
                  <a:lnTo>
                    <a:pt x="229260" y="213969"/>
                  </a:lnTo>
                  <a:lnTo>
                    <a:pt x="225755" y="216598"/>
                  </a:lnTo>
                  <a:lnTo>
                    <a:pt x="224891" y="221869"/>
                  </a:lnTo>
                  <a:lnTo>
                    <a:pt x="228384" y="226250"/>
                  </a:lnTo>
                  <a:lnTo>
                    <a:pt x="220510" y="225374"/>
                  </a:lnTo>
                  <a:lnTo>
                    <a:pt x="212636" y="227126"/>
                  </a:lnTo>
                  <a:lnTo>
                    <a:pt x="202133" y="235889"/>
                  </a:lnTo>
                  <a:lnTo>
                    <a:pt x="196011" y="235889"/>
                  </a:lnTo>
                  <a:lnTo>
                    <a:pt x="191630" y="232384"/>
                  </a:lnTo>
                  <a:lnTo>
                    <a:pt x="183070" y="227457"/>
                  </a:lnTo>
                  <a:lnTo>
                    <a:pt x="173685" y="225818"/>
                  </a:lnTo>
                  <a:lnTo>
                    <a:pt x="164312" y="227457"/>
                  </a:lnTo>
                  <a:lnTo>
                    <a:pt x="155765" y="232384"/>
                  </a:lnTo>
                  <a:lnTo>
                    <a:pt x="151384" y="235889"/>
                  </a:lnTo>
                  <a:lnTo>
                    <a:pt x="145249" y="235889"/>
                  </a:lnTo>
                  <a:lnTo>
                    <a:pt x="140881" y="232384"/>
                  </a:lnTo>
                  <a:lnTo>
                    <a:pt x="132321" y="227457"/>
                  </a:lnTo>
                  <a:lnTo>
                    <a:pt x="122948" y="225818"/>
                  </a:lnTo>
                  <a:lnTo>
                    <a:pt x="113550" y="227457"/>
                  </a:lnTo>
                  <a:lnTo>
                    <a:pt x="105003" y="232384"/>
                  </a:lnTo>
                  <a:lnTo>
                    <a:pt x="100634" y="235889"/>
                  </a:lnTo>
                  <a:lnTo>
                    <a:pt x="94500" y="235889"/>
                  </a:lnTo>
                  <a:lnTo>
                    <a:pt x="90119" y="232384"/>
                  </a:lnTo>
                  <a:lnTo>
                    <a:pt x="81559" y="227457"/>
                  </a:lnTo>
                  <a:lnTo>
                    <a:pt x="72186" y="225818"/>
                  </a:lnTo>
                  <a:lnTo>
                    <a:pt x="62801" y="227457"/>
                  </a:lnTo>
                  <a:lnTo>
                    <a:pt x="54254" y="232384"/>
                  </a:lnTo>
                  <a:lnTo>
                    <a:pt x="49872" y="235889"/>
                  </a:lnTo>
                  <a:lnTo>
                    <a:pt x="43751" y="235889"/>
                  </a:lnTo>
                  <a:lnTo>
                    <a:pt x="38493" y="231508"/>
                  </a:lnTo>
                  <a:lnTo>
                    <a:pt x="30073" y="227088"/>
                  </a:lnTo>
                  <a:lnTo>
                    <a:pt x="0" y="237642"/>
                  </a:lnTo>
                  <a:lnTo>
                    <a:pt x="0" y="242036"/>
                  </a:lnTo>
                  <a:lnTo>
                    <a:pt x="1752" y="243776"/>
                  </a:lnTo>
                  <a:lnTo>
                    <a:pt x="4368" y="247294"/>
                  </a:lnTo>
                  <a:lnTo>
                    <a:pt x="9613" y="248170"/>
                  </a:lnTo>
                  <a:lnTo>
                    <a:pt x="18376" y="241160"/>
                  </a:lnTo>
                  <a:lnTo>
                    <a:pt x="24498" y="241160"/>
                  </a:lnTo>
                  <a:lnTo>
                    <a:pt x="28867" y="244665"/>
                  </a:lnTo>
                  <a:lnTo>
                    <a:pt x="37426" y="249605"/>
                  </a:lnTo>
                  <a:lnTo>
                    <a:pt x="46812" y="251244"/>
                  </a:lnTo>
                  <a:lnTo>
                    <a:pt x="56184" y="249605"/>
                  </a:lnTo>
                  <a:lnTo>
                    <a:pt x="64744" y="244665"/>
                  </a:lnTo>
                  <a:lnTo>
                    <a:pt x="69126" y="241160"/>
                  </a:lnTo>
                  <a:lnTo>
                    <a:pt x="75260" y="241160"/>
                  </a:lnTo>
                  <a:lnTo>
                    <a:pt x="79629" y="244665"/>
                  </a:lnTo>
                  <a:lnTo>
                    <a:pt x="88176" y="249605"/>
                  </a:lnTo>
                  <a:lnTo>
                    <a:pt x="97561" y="251244"/>
                  </a:lnTo>
                  <a:lnTo>
                    <a:pt x="106946" y="249605"/>
                  </a:lnTo>
                  <a:lnTo>
                    <a:pt x="115506" y="244665"/>
                  </a:lnTo>
                  <a:lnTo>
                    <a:pt x="119875" y="241160"/>
                  </a:lnTo>
                  <a:lnTo>
                    <a:pt x="126009" y="241160"/>
                  </a:lnTo>
                  <a:lnTo>
                    <a:pt x="135636" y="249047"/>
                  </a:lnTo>
                  <a:lnTo>
                    <a:pt x="141757" y="250799"/>
                  </a:lnTo>
                  <a:lnTo>
                    <a:pt x="154012" y="250799"/>
                  </a:lnTo>
                  <a:lnTo>
                    <a:pt x="161010" y="248170"/>
                  </a:lnTo>
                  <a:lnTo>
                    <a:pt x="166255" y="244665"/>
                  </a:lnTo>
                  <a:lnTo>
                    <a:pt x="170624" y="241160"/>
                  </a:lnTo>
                  <a:lnTo>
                    <a:pt x="176758" y="241160"/>
                  </a:lnTo>
                  <a:lnTo>
                    <a:pt x="182016" y="245541"/>
                  </a:lnTo>
                  <a:lnTo>
                    <a:pt x="190423" y="249974"/>
                  </a:lnTo>
                  <a:lnTo>
                    <a:pt x="199504" y="251358"/>
                  </a:lnTo>
                  <a:lnTo>
                    <a:pt x="208610" y="249605"/>
                  </a:lnTo>
                  <a:lnTo>
                    <a:pt x="217017" y="244665"/>
                  </a:lnTo>
                  <a:lnTo>
                    <a:pt x="221386" y="241160"/>
                  </a:lnTo>
                  <a:lnTo>
                    <a:pt x="227507" y="241160"/>
                  </a:lnTo>
                  <a:lnTo>
                    <a:pt x="231889" y="244665"/>
                  </a:lnTo>
                  <a:lnTo>
                    <a:pt x="240449" y="249605"/>
                  </a:lnTo>
                  <a:lnTo>
                    <a:pt x="249821" y="251244"/>
                  </a:lnTo>
                  <a:lnTo>
                    <a:pt x="259207" y="249605"/>
                  </a:lnTo>
                  <a:lnTo>
                    <a:pt x="267766" y="244665"/>
                  </a:lnTo>
                  <a:lnTo>
                    <a:pt x="269519" y="242912"/>
                  </a:lnTo>
                  <a:lnTo>
                    <a:pt x="271272" y="239407"/>
                  </a:lnTo>
                  <a:lnTo>
                    <a:pt x="271272" y="236766"/>
                  </a:lnTo>
                  <a:lnTo>
                    <a:pt x="270395" y="234137"/>
                  </a:lnTo>
                  <a:lnTo>
                    <a:pt x="266890" y="230632"/>
                  </a:lnTo>
                  <a:lnTo>
                    <a:pt x="263398" y="228866"/>
                  </a:lnTo>
                  <a:lnTo>
                    <a:pt x="259016" y="228866"/>
                  </a:lnTo>
                  <a:lnTo>
                    <a:pt x="257263" y="230632"/>
                  </a:lnTo>
                  <a:lnTo>
                    <a:pt x="252882" y="234137"/>
                  </a:lnTo>
                  <a:lnTo>
                    <a:pt x="246761" y="234137"/>
                  </a:lnTo>
                  <a:lnTo>
                    <a:pt x="242392" y="230632"/>
                  </a:lnTo>
                  <a:lnTo>
                    <a:pt x="240639" y="228866"/>
                  </a:lnTo>
                  <a:lnTo>
                    <a:pt x="238887" y="228003"/>
                  </a:lnTo>
                  <a:lnTo>
                    <a:pt x="236270" y="227126"/>
                  </a:lnTo>
                  <a:lnTo>
                    <a:pt x="237147" y="227126"/>
                  </a:lnTo>
                  <a:lnTo>
                    <a:pt x="238887" y="226250"/>
                  </a:lnTo>
                  <a:lnTo>
                    <a:pt x="264998" y="194183"/>
                  </a:lnTo>
                  <a:lnTo>
                    <a:pt x="271272" y="178904"/>
                  </a:lnTo>
                  <a:lnTo>
                    <a:pt x="271272" y="176263"/>
                  </a:lnTo>
                  <a:close/>
                </a:path>
              </a:pathLst>
            </a:custGeom>
            <a:solidFill>
              <a:srgbClr val="B681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7" name="object 27">
            <a:extLst>
              <a:ext uri="{FF2B5EF4-FFF2-40B4-BE49-F238E27FC236}">
                <a16:creationId xmlns:a16="http://schemas.microsoft.com/office/drawing/2014/main" id="{D252CA31-CAF6-BD55-9B03-163D4E52A5A9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828115" y="1936144"/>
            <a:ext cx="254507" cy="243839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45360512-B558-CF5D-11BA-24D7B9714A14}"/>
              </a:ext>
            </a:extLst>
          </p:cNvPr>
          <p:cNvSpPr txBox="1">
            <a:spLocks/>
          </p:cNvSpPr>
          <p:nvPr/>
        </p:nvSpPr>
        <p:spPr>
          <a:xfrm>
            <a:off x="907808" y="1115179"/>
            <a:ext cx="10051286" cy="45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r>
              <a:rPr lang="en-AU" dirty="0"/>
              <a:t>10 : 3 : Now – Committed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4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99D7-0F44-FA5B-3ACB-D32188CD6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5658187"/>
            <a:ext cx="9089390" cy="1323439"/>
          </a:xfrm>
        </p:spPr>
        <p:txBody>
          <a:bodyPr/>
          <a:lstStyle/>
          <a:p>
            <a:pPr algn="ctr"/>
            <a:r>
              <a:rPr lang="en-AU" sz="6600" dirty="0"/>
              <a:t>“WHO – not how”</a:t>
            </a:r>
            <a:br>
              <a:rPr lang="en-AU" sz="6600" dirty="0"/>
            </a:br>
            <a:r>
              <a:rPr lang="en-AU" sz="1800" dirty="0"/>
              <a:t>- Dan Sullivan – Strategic Coach</a:t>
            </a:r>
            <a:endParaRPr lang="en-AU" sz="6600" dirty="0"/>
          </a:p>
        </p:txBody>
      </p:sp>
      <p:pic>
        <p:nvPicPr>
          <p:cNvPr id="5" name="Graphic 4" descr="Target with solid fill">
            <a:extLst>
              <a:ext uri="{FF2B5EF4-FFF2-40B4-BE49-F238E27FC236}">
                <a16:creationId xmlns:a16="http://schemas.microsoft.com/office/drawing/2014/main" id="{E2498388-FCDF-6A31-E6D1-4FB84C6C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8850" y="141605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E04CF8C-937F-ED49-98C6-B1DFA858EF74}"/>
              </a:ext>
            </a:extLst>
          </p:cNvPr>
          <p:cNvCxnSpPr>
            <a:cxnSpLocks/>
          </p:cNvCxnSpPr>
          <p:nvPr/>
        </p:nvCxnSpPr>
        <p:spPr>
          <a:xfrm flipV="1">
            <a:off x="6366050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4074FF-AABE-2331-265B-036F38F4194C}"/>
              </a:ext>
            </a:extLst>
          </p:cNvPr>
          <p:cNvCxnSpPr>
            <a:cxnSpLocks/>
          </p:cNvCxnSpPr>
          <p:nvPr/>
        </p:nvCxnSpPr>
        <p:spPr>
          <a:xfrm flipV="1">
            <a:off x="4864242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947989-79FB-E498-B75A-CED60415B70C}"/>
              </a:ext>
            </a:extLst>
          </p:cNvPr>
          <p:cNvCxnSpPr>
            <a:cxnSpLocks/>
          </p:cNvCxnSpPr>
          <p:nvPr/>
        </p:nvCxnSpPr>
        <p:spPr>
          <a:xfrm flipV="1">
            <a:off x="8150400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86EB2F5-EBF6-BF4A-A19F-32B17CD68F92}"/>
              </a:ext>
            </a:extLst>
          </p:cNvPr>
          <p:cNvCxnSpPr>
            <a:cxnSpLocks/>
          </p:cNvCxnSpPr>
          <p:nvPr/>
        </p:nvCxnSpPr>
        <p:spPr>
          <a:xfrm flipV="1">
            <a:off x="3197034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DABB565-975F-114F-B933-D3061D050AA9}"/>
              </a:ext>
            </a:extLst>
          </p:cNvPr>
          <p:cNvCxnSpPr>
            <a:cxnSpLocks/>
          </p:cNvCxnSpPr>
          <p:nvPr/>
        </p:nvCxnSpPr>
        <p:spPr>
          <a:xfrm flipV="1">
            <a:off x="1632795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DB2913B-863E-A541-BE06-3159C818B8C4}"/>
              </a:ext>
            </a:extLst>
          </p:cNvPr>
          <p:cNvSpPr/>
          <p:nvPr/>
        </p:nvSpPr>
        <p:spPr bwMode="auto">
          <a:xfrm>
            <a:off x="783409" y="5967838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F6BCF42-A75E-7C43-A4FB-C94DA0EFAA97}"/>
              </a:ext>
            </a:extLst>
          </p:cNvPr>
          <p:cNvSpPr/>
          <p:nvPr/>
        </p:nvSpPr>
        <p:spPr bwMode="auto">
          <a:xfrm>
            <a:off x="2441482" y="5956895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226C86C-A049-A942-B292-A2A91F3FED52}"/>
              </a:ext>
            </a:extLst>
          </p:cNvPr>
          <p:cNvSpPr/>
          <p:nvPr/>
        </p:nvSpPr>
        <p:spPr bwMode="auto">
          <a:xfrm>
            <a:off x="4096873" y="5967838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defTabSz="802020" rtl="0" fontAlgn="base">
              <a:spcBef>
                <a:spcPct val="20000"/>
              </a:spcBef>
              <a:spcAft>
                <a:spcPct val="0"/>
              </a:spcAft>
              <a:buClr>
                <a:srgbClr val="B68150"/>
              </a:buClr>
              <a:buFont typeface="Arial" panose="020B0604020202020204" pitchFamily="34" charset="0"/>
              <a:buChar char="•"/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B56FC11-9643-9D4F-836F-C3CA1C00E580}"/>
              </a:ext>
            </a:extLst>
          </p:cNvPr>
          <p:cNvSpPr/>
          <p:nvPr/>
        </p:nvSpPr>
        <p:spPr bwMode="auto">
          <a:xfrm>
            <a:off x="5752560" y="5954334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defTabSz="802020" rtl="0" fontAlgn="base">
              <a:spcBef>
                <a:spcPct val="20000"/>
              </a:spcBef>
              <a:spcAft>
                <a:spcPct val="0"/>
              </a:spcAft>
              <a:buClr>
                <a:srgbClr val="B68150"/>
              </a:buClr>
              <a:buFont typeface="Arial" panose="020B0604020202020204" pitchFamily="34" charset="0"/>
              <a:buChar char="•"/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5C6935-38A2-7B45-9AB3-EFE19D1F9599}"/>
              </a:ext>
            </a:extLst>
          </p:cNvPr>
          <p:cNvSpPr/>
          <p:nvPr/>
        </p:nvSpPr>
        <p:spPr bwMode="auto">
          <a:xfrm>
            <a:off x="7416756" y="5961658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09034D-1F82-6E44-9187-73BFAAA9FA6D}"/>
              </a:ext>
            </a:extLst>
          </p:cNvPr>
          <p:cNvCxnSpPr>
            <a:cxnSpLocks/>
          </p:cNvCxnSpPr>
          <p:nvPr/>
        </p:nvCxnSpPr>
        <p:spPr>
          <a:xfrm>
            <a:off x="4853255" y="2946859"/>
            <a:ext cx="885760" cy="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88756DC-49B2-6A4A-B154-FED05AB204C1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5731040" y="2235441"/>
            <a:ext cx="0" cy="2558276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EAD78368-26B8-2348-B026-C1B91AFE64CB}"/>
              </a:ext>
            </a:extLst>
          </p:cNvPr>
          <p:cNvSpPr/>
          <p:nvPr/>
        </p:nvSpPr>
        <p:spPr bwMode="auto">
          <a:xfrm>
            <a:off x="4853255" y="1759840"/>
            <a:ext cx="1755570" cy="475601"/>
          </a:xfrm>
          <a:prstGeom prst="rect">
            <a:avLst/>
          </a:prstGeom>
          <a:solidFill>
            <a:srgbClr val="2E3842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49D80E1-DA7D-E04B-9B23-3A013CB4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43" y="1042999"/>
            <a:ext cx="10051286" cy="358466"/>
          </a:xfrm>
        </p:spPr>
        <p:txBody>
          <a:bodyPr/>
          <a:lstStyle/>
          <a:p>
            <a:r>
              <a:rPr lang="en-US" dirty="0"/>
              <a:t>A Best of Breed Team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9F83-7E34-ED42-AA98-F5CC45909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98200" y="6676631"/>
            <a:ext cx="353839" cy="254365"/>
          </a:xfrm>
        </p:spPr>
        <p:txBody>
          <a:bodyPr/>
          <a:lstStyle/>
          <a:p>
            <a:fld id="{EE571FC3-F376-41D1-968B-219F6F5048B6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6DDB4C-D1B5-5B4D-A021-71265FABF4E4}"/>
              </a:ext>
            </a:extLst>
          </p:cNvPr>
          <p:cNvSpPr/>
          <p:nvPr/>
        </p:nvSpPr>
        <p:spPr>
          <a:xfrm>
            <a:off x="5077260" y="1886640"/>
            <a:ext cx="1288790" cy="215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3" b="1" dirty="0">
                <a:solidFill>
                  <a:schemeClr val="bg1"/>
                </a:solidFill>
              </a:rPr>
              <a:t>Client - </a:t>
            </a:r>
            <a:r>
              <a:rPr lang="en-GB" sz="1403" dirty="0">
                <a:solidFill>
                  <a:schemeClr val="bg1"/>
                </a:solidFill>
              </a:rPr>
              <a:t>CEO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0F94E0-32E7-0842-A167-D89D0DABBCF5}"/>
              </a:ext>
            </a:extLst>
          </p:cNvPr>
          <p:cNvSpPr/>
          <p:nvPr/>
        </p:nvSpPr>
        <p:spPr>
          <a:xfrm>
            <a:off x="857532" y="6078295"/>
            <a:ext cx="1519642" cy="8101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Tax structures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Compliance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Tax planning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Risk management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Strategy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623930-CA11-F047-B85C-B746C9F8DC6F}"/>
              </a:ext>
            </a:extLst>
          </p:cNvPr>
          <p:cNvSpPr/>
          <p:nvPr/>
        </p:nvSpPr>
        <p:spPr>
          <a:xfrm>
            <a:off x="2515604" y="6055571"/>
            <a:ext cx="1519642" cy="8101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Tax structures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Asset protection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Agreements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Terms of trade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Risk management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B10745-8A79-9E4D-8562-3A609183C38A}"/>
              </a:ext>
            </a:extLst>
          </p:cNvPr>
          <p:cNvSpPr/>
          <p:nvPr/>
        </p:nvSpPr>
        <p:spPr>
          <a:xfrm>
            <a:off x="4165937" y="6052837"/>
            <a:ext cx="1519642" cy="3240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Right policies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Risk management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44DC8-8F62-1C47-A3FC-E2CD644C1783}"/>
              </a:ext>
            </a:extLst>
          </p:cNvPr>
          <p:cNvSpPr/>
          <p:nvPr/>
        </p:nvSpPr>
        <p:spPr>
          <a:xfrm>
            <a:off x="5822423" y="6050704"/>
            <a:ext cx="1519642" cy="3240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Finance facilities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Bank accounts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39D497-0DD5-ED4E-9C8E-16B5F2806838}"/>
              </a:ext>
            </a:extLst>
          </p:cNvPr>
          <p:cNvSpPr/>
          <p:nvPr/>
        </p:nvSpPr>
        <p:spPr>
          <a:xfrm>
            <a:off x="7483212" y="6057870"/>
            <a:ext cx="1519642" cy="1134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Strategy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Financial controller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Assist with business plan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Cashflow forecasting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Projections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endParaRPr lang="en-GB" sz="1053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E85F7C1-E128-2945-98B3-C7A66F66B34E}"/>
              </a:ext>
            </a:extLst>
          </p:cNvPr>
          <p:cNvSpPr/>
          <p:nvPr/>
        </p:nvSpPr>
        <p:spPr bwMode="auto">
          <a:xfrm>
            <a:off x="3081431" y="2709058"/>
            <a:ext cx="1757614" cy="47560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B681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E671E77-B71B-D74A-B283-D642E1A0CA89}"/>
              </a:ext>
            </a:extLst>
          </p:cNvPr>
          <p:cNvSpPr/>
          <p:nvPr/>
        </p:nvSpPr>
        <p:spPr>
          <a:xfrm>
            <a:off x="3078178" y="2845073"/>
            <a:ext cx="1746656" cy="2158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3" b="1" dirty="0"/>
              <a:t>Advisory Board</a:t>
            </a:r>
            <a:endParaRPr lang="en-GB" sz="1403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757602-8D6C-9A44-8DFC-D5E072E70C77}"/>
              </a:ext>
            </a:extLst>
          </p:cNvPr>
          <p:cNvSpPr/>
          <p:nvPr/>
        </p:nvSpPr>
        <p:spPr bwMode="auto">
          <a:xfrm>
            <a:off x="781718" y="5191345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1BA44C0-4711-0B4E-9B26-116DBA06F5D4}"/>
              </a:ext>
            </a:extLst>
          </p:cNvPr>
          <p:cNvSpPr/>
          <p:nvPr/>
        </p:nvSpPr>
        <p:spPr bwMode="auto">
          <a:xfrm>
            <a:off x="2441481" y="5191345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9D4C93-BB09-B34D-9E28-9C810FE480E7}"/>
              </a:ext>
            </a:extLst>
          </p:cNvPr>
          <p:cNvSpPr/>
          <p:nvPr/>
        </p:nvSpPr>
        <p:spPr bwMode="auto">
          <a:xfrm>
            <a:off x="4095794" y="5191345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7221A17-EBCB-164B-AEFE-C790763A3A42}"/>
              </a:ext>
            </a:extLst>
          </p:cNvPr>
          <p:cNvSpPr/>
          <p:nvPr/>
        </p:nvSpPr>
        <p:spPr bwMode="auto">
          <a:xfrm>
            <a:off x="5754941" y="5191345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02C444-5C86-F741-92D5-40E437B84366}"/>
              </a:ext>
            </a:extLst>
          </p:cNvPr>
          <p:cNvSpPr/>
          <p:nvPr/>
        </p:nvSpPr>
        <p:spPr bwMode="auto">
          <a:xfrm>
            <a:off x="7412949" y="5185166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50E0A-B01D-5E44-B59B-9183DFD43FC8}"/>
              </a:ext>
            </a:extLst>
          </p:cNvPr>
          <p:cNvSpPr/>
          <p:nvPr/>
        </p:nvSpPr>
        <p:spPr>
          <a:xfrm>
            <a:off x="852745" y="5628558"/>
            <a:ext cx="1583385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Accountant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0F824-82F8-CB4D-BEDF-50A85E2BDD2B}"/>
              </a:ext>
            </a:extLst>
          </p:cNvPr>
          <p:cNvSpPr/>
          <p:nvPr/>
        </p:nvSpPr>
        <p:spPr>
          <a:xfrm>
            <a:off x="2513504" y="5628558"/>
            <a:ext cx="1102182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Lawyer/s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E53A08-307C-7F4A-94FB-B82E7AF1BE82}"/>
              </a:ext>
            </a:extLst>
          </p:cNvPr>
          <p:cNvSpPr/>
          <p:nvPr/>
        </p:nvSpPr>
        <p:spPr>
          <a:xfrm>
            <a:off x="4167819" y="5628558"/>
            <a:ext cx="1505319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Insurance Broker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E6F3C3-477C-A441-9F1E-FC079EBAD1C5}"/>
              </a:ext>
            </a:extLst>
          </p:cNvPr>
          <p:cNvSpPr/>
          <p:nvPr/>
        </p:nvSpPr>
        <p:spPr>
          <a:xfrm>
            <a:off x="5825623" y="5628558"/>
            <a:ext cx="1511205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Banker / Broker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0122-A8C7-B14B-A2F7-64494CE2EB0B}"/>
              </a:ext>
            </a:extLst>
          </p:cNvPr>
          <p:cNvSpPr/>
          <p:nvPr/>
        </p:nvSpPr>
        <p:spPr>
          <a:xfrm>
            <a:off x="7502352" y="5622379"/>
            <a:ext cx="1582307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CFO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6228F77-57D5-AC4C-BE0D-7EA2BF5C11B5}"/>
              </a:ext>
            </a:extLst>
          </p:cNvPr>
          <p:cNvCxnSpPr>
            <a:cxnSpLocks/>
          </p:cNvCxnSpPr>
          <p:nvPr/>
        </p:nvCxnSpPr>
        <p:spPr>
          <a:xfrm>
            <a:off x="1627448" y="4796072"/>
            <a:ext cx="8217878" cy="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742AA93-7A0C-1447-B6CE-9D98179169D7}"/>
              </a:ext>
            </a:extLst>
          </p:cNvPr>
          <p:cNvCxnSpPr>
            <a:cxnSpLocks/>
          </p:cNvCxnSpPr>
          <p:nvPr/>
        </p:nvCxnSpPr>
        <p:spPr>
          <a:xfrm flipV="1">
            <a:off x="9845326" y="4796072"/>
            <a:ext cx="0" cy="647840"/>
          </a:xfrm>
          <a:prstGeom prst="line">
            <a:avLst/>
          </a:prstGeom>
          <a:ln w="19050" cap="rnd">
            <a:solidFill>
              <a:srgbClr val="B681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EF9382E4-FB83-4448-A8D8-5B2182D6F1A5}"/>
              </a:ext>
            </a:extLst>
          </p:cNvPr>
          <p:cNvSpPr/>
          <p:nvPr/>
        </p:nvSpPr>
        <p:spPr>
          <a:xfrm>
            <a:off x="7589540" y="5298970"/>
            <a:ext cx="349681" cy="253328"/>
          </a:xfrm>
          <a:custGeom>
            <a:avLst/>
            <a:gdLst>
              <a:gd name="connsiteX0" fmla="*/ 552257 w 552256"/>
              <a:gd name="connsiteY0" fmla="*/ 135179 h 400084"/>
              <a:gd name="connsiteX1" fmla="*/ 424940 w 552256"/>
              <a:gd name="connsiteY1" fmla="*/ 94600 h 400084"/>
              <a:gd name="connsiteX2" fmla="*/ 297623 w 552256"/>
              <a:gd name="connsiteY2" fmla="*/ 135179 h 400084"/>
              <a:gd name="connsiteX3" fmla="*/ 297623 w 552256"/>
              <a:gd name="connsiteY3" fmla="*/ 170178 h 400084"/>
              <a:gd name="connsiteX4" fmla="*/ 424940 w 552256"/>
              <a:gd name="connsiteY4" fmla="*/ 210758 h 400084"/>
              <a:gd name="connsiteX5" fmla="*/ 552257 w 552256"/>
              <a:gd name="connsiteY5" fmla="*/ 170178 h 400084"/>
              <a:gd name="connsiteX6" fmla="*/ 552257 w 552256"/>
              <a:gd name="connsiteY6" fmla="*/ 135179 h 400084"/>
              <a:gd name="connsiteX7" fmla="*/ 552257 w 552256"/>
              <a:gd name="connsiteY7" fmla="*/ 229906 h 400084"/>
              <a:gd name="connsiteX8" fmla="*/ 552257 w 552256"/>
              <a:gd name="connsiteY8" fmla="*/ 229906 h 400084"/>
              <a:gd name="connsiteX9" fmla="*/ 551496 w 552256"/>
              <a:gd name="connsiteY9" fmla="*/ 225467 h 400084"/>
              <a:gd name="connsiteX10" fmla="*/ 424940 w 552256"/>
              <a:gd name="connsiteY10" fmla="*/ 249561 h 400084"/>
              <a:gd name="connsiteX11" fmla="*/ 298383 w 552256"/>
              <a:gd name="connsiteY11" fmla="*/ 225467 h 400084"/>
              <a:gd name="connsiteX12" fmla="*/ 297623 w 552256"/>
              <a:gd name="connsiteY12" fmla="*/ 229906 h 400084"/>
              <a:gd name="connsiteX13" fmla="*/ 297623 w 552256"/>
              <a:gd name="connsiteY13" fmla="*/ 264905 h 400084"/>
              <a:gd name="connsiteX14" fmla="*/ 424940 w 552256"/>
              <a:gd name="connsiteY14" fmla="*/ 305484 h 400084"/>
              <a:gd name="connsiteX15" fmla="*/ 552257 w 552256"/>
              <a:gd name="connsiteY15" fmla="*/ 264905 h 400084"/>
              <a:gd name="connsiteX16" fmla="*/ 552257 w 552256"/>
              <a:gd name="connsiteY16" fmla="*/ 229906 h 400084"/>
              <a:gd name="connsiteX17" fmla="*/ 254 w 552256"/>
              <a:gd name="connsiteY17" fmla="*/ 40579 h 400084"/>
              <a:gd name="connsiteX18" fmla="*/ 254 w 552256"/>
              <a:gd name="connsiteY18" fmla="*/ 75579 h 400084"/>
              <a:gd name="connsiteX19" fmla="*/ 127571 w 552256"/>
              <a:gd name="connsiteY19" fmla="*/ 116158 h 400084"/>
              <a:gd name="connsiteX20" fmla="*/ 254888 w 552256"/>
              <a:gd name="connsiteY20" fmla="*/ 75579 h 400084"/>
              <a:gd name="connsiteX21" fmla="*/ 254888 w 552256"/>
              <a:gd name="connsiteY21" fmla="*/ 40579 h 400084"/>
              <a:gd name="connsiteX22" fmla="*/ 127571 w 552256"/>
              <a:gd name="connsiteY22" fmla="*/ 0 h 400084"/>
              <a:gd name="connsiteX23" fmla="*/ 254 w 552256"/>
              <a:gd name="connsiteY23" fmla="*/ 40579 h 400084"/>
              <a:gd name="connsiteX24" fmla="*/ 254 w 552256"/>
              <a:gd name="connsiteY24" fmla="*/ 40579 h 400084"/>
              <a:gd name="connsiteX25" fmla="*/ 254 w 552256"/>
              <a:gd name="connsiteY25" fmla="*/ 264778 h 400084"/>
              <a:gd name="connsiteX26" fmla="*/ 127571 w 552256"/>
              <a:gd name="connsiteY26" fmla="*/ 305357 h 400084"/>
              <a:gd name="connsiteX27" fmla="*/ 254888 w 552256"/>
              <a:gd name="connsiteY27" fmla="*/ 264778 h 400084"/>
              <a:gd name="connsiteX28" fmla="*/ 254888 w 552256"/>
              <a:gd name="connsiteY28" fmla="*/ 229779 h 400084"/>
              <a:gd name="connsiteX29" fmla="*/ 254127 w 552256"/>
              <a:gd name="connsiteY29" fmla="*/ 225341 h 400084"/>
              <a:gd name="connsiteX30" fmla="*/ 127697 w 552256"/>
              <a:gd name="connsiteY30" fmla="*/ 249308 h 400084"/>
              <a:gd name="connsiteX31" fmla="*/ 1141 w 552256"/>
              <a:gd name="connsiteY31" fmla="*/ 225214 h 400084"/>
              <a:gd name="connsiteX32" fmla="*/ 380 w 552256"/>
              <a:gd name="connsiteY32" fmla="*/ 229652 h 400084"/>
              <a:gd name="connsiteX33" fmla="*/ 254 w 552256"/>
              <a:gd name="connsiteY33" fmla="*/ 264778 h 400084"/>
              <a:gd name="connsiteX34" fmla="*/ 552003 w 552256"/>
              <a:gd name="connsiteY34" fmla="*/ 359505 h 400084"/>
              <a:gd name="connsiteX35" fmla="*/ 552003 w 552256"/>
              <a:gd name="connsiteY35" fmla="*/ 324506 h 400084"/>
              <a:gd name="connsiteX36" fmla="*/ 551242 w 552256"/>
              <a:gd name="connsiteY36" fmla="*/ 320067 h 400084"/>
              <a:gd name="connsiteX37" fmla="*/ 424686 w 552256"/>
              <a:gd name="connsiteY37" fmla="*/ 344161 h 400084"/>
              <a:gd name="connsiteX38" fmla="*/ 298130 w 552256"/>
              <a:gd name="connsiteY38" fmla="*/ 320067 h 400084"/>
              <a:gd name="connsiteX39" fmla="*/ 297369 w 552256"/>
              <a:gd name="connsiteY39" fmla="*/ 324506 h 400084"/>
              <a:gd name="connsiteX40" fmla="*/ 297369 w 552256"/>
              <a:gd name="connsiteY40" fmla="*/ 359505 h 400084"/>
              <a:gd name="connsiteX41" fmla="*/ 424940 w 552256"/>
              <a:gd name="connsiteY41" fmla="*/ 400084 h 400084"/>
              <a:gd name="connsiteX42" fmla="*/ 552003 w 552256"/>
              <a:gd name="connsiteY42" fmla="*/ 359505 h 400084"/>
              <a:gd name="connsiteX43" fmla="*/ 552003 w 552256"/>
              <a:gd name="connsiteY43" fmla="*/ 359505 h 400084"/>
              <a:gd name="connsiteX44" fmla="*/ 254 w 552256"/>
              <a:gd name="connsiteY44" fmla="*/ 359505 h 400084"/>
              <a:gd name="connsiteX45" fmla="*/ 127571 w 552256"/>
              <a:gd name="connsiteY45" fmla="*/ 400084 h 400084"/>
              <a:gd name="connsiteX46" fmla="*/ 254888 w 552256"/>
              <a:gd name="connsiteY46" fmla="*/ 359505 h 400084"/>
              <a:gd name="connsiteX47" fmla="*/ 254888 w 552256"/>
              <a:gd name="connsiteY47" fmla="*/ 324506 h 400084"/>
              <a:gd name="connsiteX48" fmla="*/ 254127 w 552256"/>
              <a:gd name="connsiteY48" fmla="*/ 320067 h 400084"/>
              <a:gd name="connsiteX49" fmla="*/ 127571 w 552256"/>
              <a:gd name="connsiteY49" fmla="*/ 344161 h 400084"/>
              <a:gd name="connsiteX50" fmla="*/ 1014 w 552256"/>
              <a:gd name="connsiteY50" fmla="*/ 320067 h 400084"/>
              <a:gd name="connsiteX51" fmla="*/ 0 w 552256"/>
              <a:gd name="connsiteY51" fmla="*/ 324506 h 400084"/>
              <a:gd name="connsiteX52" fmla="*/ 254 w 552256"/>
              <a:gd name="connsiteY52" fmla="*/ 359505 h 400084"/>
              <a:gd name="connsiteX53" fmla="*/ 254 w 552256"/>
              <a:gd name="connsiteY53" fmla="*/ 135306 h 400084"/>
              <a:gd name="connsiteX54" fmla="*/ 254 w 552256"/>
              <a:gd name="connsiteY54" fmla="*/ 135306 h 400084"/>
              <a:gd name="connsiteX55" fmla="*/ 1014 w 552256"/>
              <a:gd name="connsiteY55" fmla="*/ 130867 h 400084"/>
              <a:gd name="connsiteX56" fmla="*/ 127571 w 552256"/>
              <a:gd name="connsiteY56" fmla="*/ 154961 h 400084"/>
              <a:gd name="connsiteX57" fmla="*/ 254127 w 552256"/>
              <a:gd name="connsiteY57" fmla="*/ 130867 h 400084"/>
              <a:gd name="connsiteX58" fmla="*/ 254888 w 552256"/>
              <a:gd name="connsiteY58" fmla="*/ 135306 h 400084"/>
              <a:gd name="connsiteX59" fmla="*/ 254888 w 552256"/>
              <a:gd name="connsiteY59" fmla="*/ 170305 h 400084"/>
              <a:gd name="connsiteX60" fmla="*/ 127571 w 552256"/>
              <a:gd name="connsiteY60" fmla="*/ 210884 h 400084"/>
              <a:gd name="connsiteX61" fmla="*/ 380 w 552256"/>
              <a:gd name="connsiteY61" fmla="*/ 170178 h 400084"/>
              <a:gd name="connsiteX62" fmla="*/ 254 w 552256"/>
              <a:gd name="connsiteY62" fmla="*/ 135306 h 40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2256" h="400084">
                <a:moveTo>
                  <a:pt x="552257" y="135179"/>
                </a:moveTo>
                <a:cubicBezTo>
                  <a:pt x="552257" y="112734"/>
                  <a:pt x="495319" y="94600"/>
                  <a:pt x="424940" y="94600"/>
                </a:cubicBezTo>
                <a:cubicBezTo>
                  <a:pt x="354560" y="94600"/>
                  <a:pt x="297623" y="112734"/>
                  <a:pt x="297623" y="135179"/>
                </a:cubicBezTo>
                <a:lnTo>
                  <a:pt x="297623" y="170178"/>
                </a:lnTo>
                <a:cubicBezTo>
                  <a:pt x="297623" y="192624"/>
                  <a:pt x="354560" y="210758"/>
                  <a:pt x="424940" y="210758"/>
                </a:cubicBezTo>
                <a:cubicBezTo>
                  <a:pt x="495319" y="210758"/>
                  <a:pt x="552257" y="192624"/>
                  <a:pt x="552257" y="170178"/>
                </a:cubicBezTo>
                <a:lnTo>
                  <a:pt x="552257" y="135179"/>
                </a:lnTo>
                <a:close/>
                <a:moveTo>
                  <a:pt x="552257" y="229906"/>
                </a:moveTo>
                <a:lnTo>
                  <a:pt x="552257" y="229906"/>
                </a:lnTo>
                <a:cubicBezTo>
                  <a:pt x="552257" y="228384"/>
                  <a:pt x="552003" y="226862"/>
                  <a:pt x="551496" y="225467"/>
                </a:cubicBezTo>
                <a:cubicBezTo>
                  <a:pt x="519159" y="242460"/>
                  <a:pt x="471098" y="249561"/>
                  <a:pt x="424940" y="249561"/>
                </a:cubicBezTo>
                <a:cubicBezTo>
                  <a:pt x="378654" y="249561"/>
                  <a:pt x="330847" y="242587"/>
                  <a:pt x="298383" y="225467"/>
                </a:cubicBezTo>
                <a:cubicBezTo>
                  <a:pt x="297876" y="226862"/>
                  <a:pt x="297623" y="228384"/>
                  <a:pt x="297623" y="229906"/>
                </a:cubicBezTo>
                <a:lnTo>
                  <a:pt x="297623" y="264905"/>
                </a:lnTo>
                <a:cubicBezTo>
                  <a:pt x="297623" y="287350"/>
                  <a:pt x="354560" y="305484"/>
                  <a:pt x="424940" y="305484"/>
                </a:cubicBezTo>
                <a:cubicBezTo>
                  <a:pt x="495192" y="305484"/>
                  <a:pt x="552257" y="287350"/>
                  <a:pt x="552257" y="264905"/>
                </a:cubicBezTo>
                <a:lnTo>
                  <a:pt x="552257" y="229906"/>
                </a:lnTo>
                <a:close/>
                <a:moveTo>
                  <a:pt x="254" y="40579"/>
                </a:moveTo>
                <a:lnTo>
                  <a:pt x="254" y="75579"/>
                </a:lnTo>
                <a:cubicBezTo>
                  <a:pt x="254" y="98024"/>
                  <a:pt x="57191" y="116158"/>
                  <a:pt x="127571" y="116158"/>
                </a:cubicBezTo>
                <a:cubicBezTo>
                  <a:pt x="197950" y="116158"/>
                  <a:pt x="254888" y="98024"/>
                  <a:pt x="254888" y="75579"/>
                </a:cubicBezTo>
                <a:lnTo>
                  <a:pt x="254888" y="40579"/>
                </a:lnTo>
                <a:cubicBezTo>
                  <a:pt x="254888" y="18134"/>
                  <a:pt x="197950" y="0"/>
                  <a:pt x="127571" y="0"/>
                </a:cubicBezTo>
                <a:cubicBezTo>
                  <a:pt x="57191" y="0"/>
                  <a:pt x="254" y="18134"/>
                  <a:pt x="254" y="40579"/>
                </a:cubicBezTo>
                <a:lnTo>
                  <a:pt x="254" y="40579"/>
                </a:lnTo>
                <a:close/>
                <a:moveTo>
                  <a:pt x="254" y="264778"/>
                </a:moveTo>
                <a:cubicBezTo>
                  <a:pt x="254" y="287224"/>
                  <a:pt x="57191" y="305357"/>
                  <a:pt x="127571" y="305357"/>
                </a:cubicBezTo>
                <a:cubicBezTo>
                  <a:pt x="197950" y="305357"/>
                  <a:pt x="254888" y="287224"/>
                  <a:pt x="254888" y="264778"/>
                </a:cubicBezTo>
                <a:lnTo>
                  <a:pt x="254888" y="229779"/>
                </a:lnTo>
                <a:cubicBezTo>
                  <a:pt x="254888" y="228257"/>
                  <a:pt x="254634" y="226736"/>
                  <a:pt x="254127" y="225341"/>
                </a:cubicBezTo>
                <a:cubicBezTo>
                  <a:pt x="222044" y="242333"/>
                  <a:pt x="173856" y="249308"/>
                  <a:pt x="127697" y="249308"/>
                </a:cubicBezTo>
                <a:cubicBezTo>
                  <a:pt x="81539" y="249308"/>
                  <a:pt x="33605" y="242333"/>
                  <a:pt x="1141" y="225214"/>
                </a:cubicBezTo>
                <a:cubicBezTo>
                  <a:pt x="634" y="226609"/>
                  <a:pt x="380" y="228130"/>
                  <a:pt x="380" y="229652"/>
                </a:cubicBezTo>
                <a:lnTo>
                  <a:pt x="254" y="264778"/>
                </a:lnTo>
                <a:close/>
                <a:moveTo>
                  <a:pt x="552003" y="359505"/>
                </a:moveTo>
                <a:lnTo>
                  <a:pt x="552003" y="324506"/>
                </a:lnTo>
                <a:cubicBezTo>
                  <a:pt x="552003" y="322984"/>
                  <a:pt x="551749" y="321462"/>
                  <a:pt x="551242" y="320067"/>
                </a:cubicBezTo>
                <a:cubicBezTo>
                  <a:pt x="518906" y="337060"/>
                  <a:pt x="470845" y="344161"/>
                  <a:pt x="424686" y="344161"/>
                </a:cubicBezTo>
                <a:cubicBezTo>
                  <a:pt x="378527" y="344161"/>
                  <a:pt x="330593" y="337187"/>
                  <a:pt x="298130" y="320067"/>
                </a:cubicBezTo>
                <a:cubicBezTo>
                  <a:pt x="297623" y="321462"/>
                  <a:pt x="297369" y="322984"/>
                  <a:pt x="297369" y="324506"/>
                </a:cubicBezTo>
                <a:lnTo>
                  <a:pt x="297369" y="359505"/>
                </a:lnTo>
                <a:cubicBezTo>
                  <a:pt x="297623" y="382077"/>
                  <a:pt x="354687" y="400084"/>
                  <a:pt x="424940" y="400084"/>
                </a:cubicBezTo>
                <a:cubicBezTo>
                  <a:pt x="494939" y="400084"/>
                  <a:pt x="552130" y="382077"/>
                  <a:pt x="552003" y="359505"/>
                </a:cubicBezTo>
                <a:lnTo>
                  <a:pt x="552003" y="359505"/>
                </a:lnTo>
                <a:close/>
                <a:moveTo>
                  <a:pt x="254" y="359505"/>
                </a:moveTo>
                <a:cubicBezTo>
                  <a:pt x="254" y="382077"/>
                  <a:pt x="57318" y="400084"/>
                  <a:pt x="127571" y="400084"/>
                </a:cubicBezTo>
                <a:cubicBezTo>
                  <a:pt x="197823" y="400084"/>
                  <a:pt x="254888" y="381950"/>
                  <a:pt x="254888" y="359505"/>
                </a:cubicBezTo>
                <a:lnTo>
                  <a:pt x="254888" y="324506"/>
                </a:lnTo>
                <a:cubicBezTo>
                  <a:pt x="254888" y="322984"/>
                  <a:pt x="254634" y="321462"/>
                  <a:pt x="254127" y="320067"/>
                </a:cubicBezTo>
                <a:cubicBezTo>
                  <a:pt x="221790" y="337060"/>
                  <a:pt x="173729" y="344161"/>
                  <a:pt x="127571" y="344161"/>
                </a:cubicBezTo>
                <a:cubicBezTo>
                  <a:pt x="81412" y="344161"/>
                  <a:pt x="33478" y="337187"/>
                  <a:pt x="1014" y="320067"/>
                </a:cubicBezTo>
                <a:cubicBezTo>
                  <a:pt x="254" y="321589"/>
                  <a:pt x="0" y="322984"/>
                  <a:pt x="0" y="324506"/>
                </a:cubicBezTo>
                <a:lnTo>
                  <a:pt x="254" y="359505"/>
                </a:lnTo>
                <a:close/>
                <a:moveTo>
                  <a:pt x="254" y="135306"/>
                </a:moveTo>
                <a:lnTo>
                  <a:pt x="254" y="135306"/>
                </a:lnTo>
                <a:cubicBezTo>
                  <a:pt x="254" y="133784"/>
                  <a:pt x="507" y="132262"/>
                  <a:pt x="1014" y="130867"/>
                </a:cubicBezTo>
                <a:cubicBezTo>
                  <a:pt x="33351" y="147860"/>
                  <a:pt x="81412" y="154961"/>
                  <a:pt x="127571" y="154961"/>
                </a:cubicBezTo>
                <a:cubicBezTo>
                  <a:pt x="173856" y="154961"/>
                  <a:pt x="221663" y="147987"/>
                  <a:pt x="254127" y="130867"/>
                </a:cubicBezTo>
                <a:cubicBezTo>
                  <a:pt x="254634" y="132262"/>
                  <a:pt x="254888" y="133784"/>
                  <a:pt x="254888" y="135306"/>
                </a:cubicBezTo>
                <a:lnTo>
                  <a:pt x="254888" y="170305"/>
                </a:lnTo>
                <a:cubicBezTo>
                  <a:pt x="254888" y="192751"/>
                  <a:pt x="197950" y="210884"/>
                  <a:pt x="127571" y="210884"/>
                </a:cubicBezTo>
                <a:cubicBezTo>
                  <a:pt x="57191" y="210884"/>
                  <a:pt x="380" y="192751"/>
                  <a:pt x="380" y="170178"/>
                </a:cubicBezTo>
                <a:lnTo>
                  <a:pt x="254" y="135306"/>
                </a:lnTo>
                <a:close/>
              </a:path>
            </a:pathLst>
          </a:custGeom>
          <a:solidFill>
            <a:srgbClr val="010101"/>
          </a:solidFill>
          <a:ln w="125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805348B-068F-4F47-B8F6-EA39E9AAD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704" y="5233098"/>
            <a:ext cx="303790" cy="34061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C7C0711-2565-964C-8F35-C8A2BD097B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571" y="5247978"/>
            <a:ext cx="297612" cy="297612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1A91890-1D12-0647-A952-3DC70A34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1190" y="5255039"/>
            <a:ext cx="318290" cy="31829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157ABC1A-C773-1A47-997E-8F981EF2B2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5902" y="5234500"/>
            <a:ext cx="334169" cy="33416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4BE66C8-D8D7-879F-E35E-C24E88365BD9}"/>
              </a:ext>
            </a:extLst>
          </p:cNvPr>
          <p:cNvSpPr/>
          <p:nvPr/>
        </p:nvSpPr>
        <p:spPr bwMode="auto">
          <a:xfrm>
            <a:off x="9073737" y="5951862"/>
            <a:ext cx="1582291" cy="849820"/>
          </a:xfrm>
          <a:prstGeom prst="rect">
            <a:avLst/>
          </a:prstGeom>
          <a:solidFill>
            <a:schemeClr val="bg2">
              <a:alpha val="2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EFA94D-A8BC-E3C4-7BF2-736452AFDF5F}"/>
              </a:ext>
            </a:extLst>
          </p:cNvPr>
          <p:cNvSpPr/>
          <p:nvPr/>
        </p:nvSpPr>
        <p:spPr bwMode="auto">
          <a:xfrm>
            <a:off x="9069930" y="5175370"/>
            <a:ext cx="1582291" cy="782672"/>
          </a:xfrm>
          <a:prstGeom prst="rect">
            <a:avLst/>
          </a:prstGeom>
          <a:solidFill>
            <a:srgbClr val="D6D1CA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</a:bodyPr>
          <a:lstStyle/>
          <a:p>
            <a:pPr marL="300758" indent="-300758" algn="ctr" defTabSz="802020" rtl="0" fontAlgn="base">
              <a:spcBef>
                <a:spcPct val="20000"/>
              </a:spcBef>
              <a:spcAft>
                <a:spcPct val="0"/>
              </a:spcAft>
            </a:pPr>
            <a:endParaRPr lang="en-US" sz="2105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D5932E-4226-729A-11BE-09C4836EAB39}"/>
              </a:ext>
            </a:extLst>
          </p:cNvPr>
          <p:cNvSpPr/>
          <p:nvPr/>
        </p:nvSpPr>
        <p:spPr>
          <a:xfrm>
            <a:off x="9138032" y="5619220"/>
            <a:ext cx="1582307" cy="188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28" b="1" dirty="0"/>
              <a:t>Business Coach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74E292-EBA5-4480-1738-A6E556BA5DCF}"/>
              </a:ext>
            </a:extLst>
          </p:cNvPr>
          <p:cNvSpPr/>
          <p:nvPr/>
        </p:nvSpPr>
        <p:spPr>
          <a:xfrm>
            <a:off x="9132579" y="6050705"/>
            <a:ext cx="1519642" cy="12962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Enhance skills for team members &amp; director/s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Assist with implementing business plan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Connections</a:t>
            </a:r>
          </a:p>
          <a:p>
            <a:pPr marL="171450" indent="-171450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Sense maker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8E23196A-CCBC-3B71-3CF1-B664A84C5F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5117" y="5294982"/>
            <a:ext cx="307138" cy="313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B6B3D1-DA0D-5C6E-0DD8-E7ABA80B1DC1}"/>
              </a:ext>
            </a:extLst>
          </p:cNvPr>
          <p:cNvSpPr/>
          <p:nvPr/>
        </p:nvSpPr>
        <p:spPr>
          <a:xfrm>
            <a:off x="3263947" y="3243068"/>
            <a:ext cx="1519642" cy="1134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Vision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Accountability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Governance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Confidence &amp; capability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Strategy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Confidant</a:t>
            </a:r>
          </a:p>
          <a:p>
            <a:pPr marL="118803" indent="-118803">
              <a:buClr>
                <a:srgbClr val="B68150"/>
              </a:buClr>
              <a:buFont typeface="Arial" panose="020B0604020202020204" pitchFamily="34" charset="0"/>
              <a:buChar char="•"/>
            </a:pPr>
            <a:r>
              <a:rPr lang="en-GB" sz="1053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5022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Custom 34">
      <a:dk1>
        <a:srgbClr val="000000"/>
      </a:dk1>
      <a:lt1>
        <a:sysClr val="window" lastClr="FFFFFF"/>
      </a:lt1>
      <a:dk2>
        <a:srgbClr val="000000"/>
      </a:dk2>
      <a:lt2>
        <a:srgbClr val="D9CFC0"/>
      </a:lt2>
      <a:accent1>
        <a:srgbClr val="000000"/>
      </a:accent1>
      <a:accent2>
        <a:srgbClr val="D9CFC0"/>
      </a:accent2>
      <a:accent3>
        <a:srgbClr val="0075C9"/>
      </a:accent3>
      <a:accent4>
        <a:srgbClr val="B7DC78"/>
      </a:accent4>
      <a:accent5>
        <a:srgbClr val="2A5570"/>
      </a:accent5>
      <a:accent6>
        <a:srgbClr val="FFC843"/>
      </a:accent6>
      <a:hlink>
        <a:srgbClr val="292929"/>
      </a:hlink>
      <a:folHlink>
        <a:srgbClr val="33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solidFill>
              <a:schemeClr val="bg1"/>
            </a:solidFill>
            <a:latin typeface="Arial" charset="0"/>
            <a:ea typeface="ＭＳ Ｐゴシック" pitchFamily="34" charset="-128"/>
          </a:defRPr>
        </a:defPPr>
      </a:lstStyle>
    </a:spDef>
    <a:lnDef>
      <a:spPr>
        <a:ln w="571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TZ104_827_Updated PPT Template" id="{B725F48F-9E91-419A-B4D9-234E7466BBE8}" vid="{6CB496E8-906C-438A-953C-47FCE0D14586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2FEA5-11A2-4869-9FEE-32D5FB606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B310E-5530-41C4-B50C-CC8F29714A80}">
  <ds:schemaRefs>
    <ds:schemaRef ds:uri="6e81a57f-e398-47b6-98fd-f6700c6fb7fe"/>
    <ds:schemaRef ds:uri="http://purl.org/dc/elements/1.1/"/>
    <ds:schemaRef ds:uri="http://schemas.microsoft.com/office/2006/metadata/properties"/>
    <ds:schemaRef ds:uri="f3b6e03b-ad32-48bd-b642-fb933687addb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54c8679-8c3b-4cb4-ba22-a8d7dbdfdbb4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8FB883-FF88-4C10-A2A3-333E92E670E3}">
  <ds:schemaRefs>
    <ds:schemaRef ds:uri="6e81a57f-e398-47b6-98fd-f6700c6fb7fe"/>
    <ds:schemaRef ds:uri="754c8679-8c3b-4cb4-ba22-a8d7dbdfdbb4"/>
    <ds:schemaRef ds:uri="f3b6e03b-ad32-48bd-b642-fb933687ad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2490</Words>
  <Application>Microsoft Office PowerPoint</Application>
  <PresentationFormat>Custom</PresentationFormat>
  <Paragraphs>564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Aptos</vt:lpstr>
      <vt:lpstr>Arial</vt:lpstr>
      <vt:lpstr>Calibri</vt:lpstr>
      <vt:lpstr>Century Gothic</vt:lpstr>
      <vt:lpstr>Helvetica</vt:lpstr>
      <vt:lpstr>Montserrat</vt:lpstr>
      <vt:lpstr>Montserrat Medium</vt:lpstr>
      <vt:lpstr>Montserrat SemiBold</vt:lpstr>
      <vt:lpstr>Times New Roman</vt:lpstr>
      <vt:lpstr>Wingdings</vt:lpstr>
      <vt:lpstr>Office Theme</vt:lpstr>
      <vt:lpstr>4_Office Theme</vt:lpstr>
      <vt:lpstr>5_Office Theme</vt:lpstr>
      <vt:lpstr>1_Office Theme</vt:lpstr>
      <vt:lpstr>PowerPoint Presentation</vt:lpstr>
      <vt:lpstr>SAN Adviser- Possible Roles – Professional Best         Friend</vt:lpstr>
      <vt:lpstr>Personne De Confiance </vt:lpstr>
      <vt:lpstr>PowerPoint Presentation</vt:lpstr>
      <vt:lpstr>PowerPoint Presentation</vt:lpstr>
      <vt:lpstr>Helping successful families navigate complexity</vt:lpstr>
      <vt:lpstr>PowerPoint Presentation</vt:lpstr>
      <vt:lpstr>“WHO – not how” - Dan Sullivan – Strategic Coach</vt:lpstr>
      <vt:lpstr>A Best of Breed Team Approach</vt:lpstr>
      <vt:lpstr>WHY AN ADVISORY BOARD?</vt:lpstr>
      <vt:lpstr>Time &amp; Financial Investment</vt:lpstr>
      <vt:lpstr>PowerPoint Presentation</vt:lpstr>
      <vt:lpstr>PowerPoint Presentation</vt:lpstr>
      <vt:lpstr>Personne De Confiance </vt:lpstr>
      <vt:lpstr>PowerPoint Presentation</vt:lpstr>
      <vt:lpstr>PowerPoint Presentation</vt:lpstr>
      <vt:lpstr>Helping You Manage your Balance Sheet Risks – Risk Management </vt:lpstr>
      <vt:lpstr>Helping successful families navigate complexity</vt:lpstr>
      <vt:lpstr>Acting as ‘Your Family Board’</vt:lpstr>
      <vt:lpstr>PowerPoint Presentation</vt:lpstr>
      <vt:lpstr>10 : 3 : Now – To Do List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Engagements</dc:title>
  <dc:creator>Barton White</dc:creator>
  <cp:lastModifiedBy>Carolyn Bryant</cp:lastModifiedBy>
  <cp:revision>4</cp:revision>
  <cp:lastPrinted>2025-06-02T02:03:09Z</cp:lastPrinted>
  <dcterms:created xsi:type="dcterms:W3CDTF">2022-11-09T23:14:33Z</dcterms:created>
  <dcterms:modified xsi:type="dcterms:W3CDTF">2025-06-04T02:00:35Z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2022-11-09T00:00:00Z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